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36" r:id="rId3"/>
    <p:sldId id="384" r:id="rId4"/>
    <p:sldId id="373" r:id="rId5"/>
    <p:sldId id="381" r:id="rId6"/>
    <p:sldId id="382" r:id="rId7"/>
    <p:sldId id="353" r:id="rId8"/>
  </p:sldIdLst>
  <p:sldSz cx="9144000" cy="6858000" type="screen4x3"/>
  <p:notesSz cx="68580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itasalo Jyri PLM" initials="JR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90033"/>
    <a:srgbClr val="0000FF"/>
    <a:srgbClr val="262675"/>
    <a:srgbClr val="F8F8F8"/>
    <a:srgbClr val="003082"/>
    <a:srgbClr val="CCFFCC"/>
    <a:srgbClr val="CC99FF"/>
    <a:srgbClr val="EE6639"/>
    <a:srgbClr val="213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7" autoAdjust="0"/>
    <p:restoredTop sz="93979" autoAdjust="0"/>
  </p:normalViewPr>
  <p:slideViewPr>
    <p:cSldViewPr>
      <p:cViewPr varScale="1">
        <p:scale>
          <a:sx n="69" d="100"/>
          <a:sy n="69" d="100"/>
        </p:scale>
        <p:origin x="112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6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3750" y="5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1906" cy="4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t" anchorCtr="0" compatLnSpc="1">
            <a:prstTxWarp prst="textNoShape">
              <a:avLst/>
            </a:prstTxWarp>
          </a:bodyPr>
          <a:lstStyle>
            <a:lvl1pPr defTabSz="916319">
              <a:defRPr sz="1200"/>
            </a:lvl1pPr>
          </a:lstStyle>
          <a:p>
            <a:endParaRPr lang="fi-FI" dirty="0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095" y="2"/>
            <a:ext cx="2971905" cy="4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t" anchorCtr="0" compatLnSpc="1">
            <a:prstTxWarp prst="textNoShape">
              <a:avLst/>
            </a:prstTxWarp>
          </a:bodyPr>
          <a:lstStyle>
            <a:lvl1pPr algn="r" defTabSz="916319">
              <a:defRPr sz="1200"/>
            </a:lvl1pPr>
          </a:lstStyle>
          <a:p>
            <a:endParaRPr lang="fi-FI" dirty="0"/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993"/>
            <a:ext cx="2971906" cy="4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b" anchorCtr="0" compatLnSpc="1">
            <a:prstTxWarp prst="textNoShape">
              <a:avLst/>
            </a:prstTxWarp>
          </a:bodyPr>
          <a:lstStyle>
            <a:lvl1pPr defTabSz="916319">
              <a:defRPr sz="1200"/>
            </a:lvl1pPr>
          </a:lstStyle>
          <a:p>
            <a:endParaRPr lang="fi-FI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095" y="9429993"/>
            <a:ext cx="2971905" cy="496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b" anchorCtr="0" compatLnSpc="1">
            <a:prstTxWarp prst="textNoShape">
              <a:avLst/>
            </a:prstTxWarp>
          </a:bodyPr>
          <a:lstStyle>
            <a:lvl1pPr algn="r" defTabSz="916319">
              <a:defRPr sz="1200"/>
            </a:lvl1pPr>
          </a:lstStyle>
          <a:p>
            <a:fld id="{E9633230-5BA5-4B98-A05E-93F7D810AAC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8952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1906" cy="4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t" anchorCtr="0" compatLnSpc="1">
            <a:prstTxWarp prst="textNoShape">
              <a:avLst/>
            </a:prstTxWarp>
          </a:bodyPr>
          <a:lstStyle>
            <a:lvl1pPr defTabSz="916319">
              <a:defRPr sz="1200"/>
            </a:lvl1pPr>
          </a:lstStyle>
          <a:p>
            <a:endParaRPr lang="fi-FI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515" y="2"/>
            <a:ext cx="2971906" cy="4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t" anchorCtr="0" compatLnSpc="1">
            <a:prstTxWarp prst="textNoShape">
              <a:avLst/>
            </a:prstTxWarp>
          </a:bodyPr>
          <a:lstStyle>
            <a:lvl1pPr algn="r" defTabSz="916319">
              <a:defRPr sz="1200"/>
            </a:lvl1pPr>
          </a:lstStyle>
          <a:p>
            <a:endParaRPr lang="fi-FI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4" y="4715787"/>
            <a:ext cx="5485135" cy="446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414"/>
            <a:ext cx="2971906" cy="4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b" anchorCtr="0" compatLnSpc="1">
            <a:prstTxWarp prst="textNoShape">
              <a:avLst/>
            </a:prstTxWarp>
          </a:bodyPr>
          <a:lstStyle>
            <a:lvl1pPr defTabSz="916319">
              <a:defRPr sz="1200"/>
            </a:lvl1pPr>
          </a:lstStyle>
          <a:p>
            <a:endParaRPr lang="fi-FI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515" y="9428414"/>
            <a:ext cx="2971906" cy="4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70" tIns="45835" rIns="91670" bIns="45835" numCol="1" anchor="b" anchorCtr="0" compatLnSpc="1">
            <a:prstTxWarp prst="textNoShape">
              <a:avLst/>
            </a:prstTxWarp>
          </a:bodyPr>
          <a:lstStyle>
            <a:lvl1pPr algn="r" defTabSz="916319">
              <a:defRPr sz="1200"/>
            </a:lvl1pPr>
          </a:lstStyle>
          <a:p>
            <a:fld id="{AA887EF0-0FDB-4E12-AB5B-7BAF0CE8302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17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52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1pPr>
            <a:lvl2pPr marL="746967" indent="-287296" defTabSz="916152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2pPr>
            <a:lvl3pPr marL="1149180" indent="-229836" defTabSz="916152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3pPr>
            <a:lvl4pPr marL="1608853" indent="-229836" defTabSz="916152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4pPr>
            <a:lvl5pPr marL="2068525" indent="-229836" defTabSz="916152"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5pPr>
            <a:lvl6pPr marL="2528197" indent="-229836" defTabSz="916152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6pPr>
            <a:lvl7pPr marL="2987870" indent="-229836" defTabSz="916152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7pPr>
            <a:lvl8pPr marL="3447541" indent="-229836" defTabSz="916152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8pPr>
            <a:lvl9pPr marL="3907214" indent="-229836" defTabSz="916152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anose="02020603050405020304" pitchFamily="18" charset="0"/>
                <a:cs typeface="Arial" panose="020B0604020202020204" pitchFamily="34" charset="0"/>
              </a:defRPr>
            </a:lvl9pPr>
          </a:lstStyle>
          <a:p>
            <a:fld id="{3C30BBD8-9354-4880-9260-F6D8AAEBC513}" type="slidenum">
              <a:rPr lang="fi-FI" altLang="fi-FI" sz="1200"/>
              <a:pPr/>
              <a:t>1</a:t>
            </a:fld>
            <a:endParaRPr lang="fi-FI" altLang="fi-FI" sz="1200"/>
          </a:p>
        </p:txBody>
      </p:sp>
    </p:spTree>
    <p:extLst>
      <p:ext uri="{BB962C8B-B14F-4D97-AF65-F5344CB8AC3E}">
        <p14:creationId xmlns:p14="http://schemas.microsoft.com/office/powerpoint/2010/main" val="2083870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14375"/>
            <a:ext cx="4968875" cy="3725863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fi-FI" alt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17C79563-3DC3-4DFE-A74A-C384EDD7AEC5}" type="datetime1">
              <a:rPr lang="fi-FI" smtClean="0"/>
              <a:pPr>
                <a:defRPr/>
              </a:pPr>
              <a:t>6.2.2023</a:t>
            </a:fld>
            <a:endParaRPr lang="en-GB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6967" indent="-28729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9180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8853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68525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28197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87870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47541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07214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A47C61-E8F4-4520-8A1F-2B2E67F9CE92}" type="slidenum">
              <a:rPr lang="en-GB" altLang="fi-FI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fi-FI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99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14375"/>
            <a:ext cx="4968875" cy="3725863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fi-FI" alt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17C79563-3DC3-4DFE-A74A-C384EDD7AEC5}" type="datetime1">
              <a:rPr lang="fi-FI" smtClean="0"/>
              <a:pPr>
                <a:defRPr/>
              </a:pPr>
              <a:t>6.2.2023</a:t>
            </a:fld>
            <a:endParaRPr lang="en-GB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6967" indent="-28729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9180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8853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68525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28197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87870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47541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07214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A47C61-E8F4-4520-8A1F-2B2E67F9CE92}" type="slidenum">
              <a:rPr lang="en-GB" altLang="fi-FI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fi-FI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19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14375"/>
            <a:ext cx="4968875" cy="3725863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fi-FI" alt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17C79563-3DC3-4DFE-A74A-C384EDD7AEC5}" type="datetime1">
              <a:rPr lang="fi-FI" smtClean="0"/>
              <a:pPr>
                <a:defRPr/>
              </a:pPr>
              <a:t>6.2.2023</a:t>
            </a:fld>
            <a:endParaRPr lang="en-GB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6967" indent="-28729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9180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8853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68525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28197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87870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47541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07214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A47C61-E8F4-4520-8A1F-2B2E67F9CE92}" type="slidenum">
              <a:rPr lang="en-GB" altLang="fi-FI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GB" altLang="fi-FI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72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3925" y="714375"/>
            <a:ext cx="4968875" cy="3725863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fi-FI" alt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17C79563-3DC3-4DFE-A74A-C384EDD7AEC5}" type="datetime1">
              <a:rPr lang="fi-FI" smtClean="0"/>
              <a:pPr>
                <a:defRPr/>
              </a:pPr>
              <a:t>6.2.2023</a:t>
            </a:fld>
            <a:endParaRPr lang="en-GB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6967" indent="-28729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9180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8853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68525" indent="-229836" defTabSz="916152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28197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87870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47541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907214" indent="-229836" defTabSz="91615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A47C61-E8F4-4520-8A1F-2B2E67F9CE92}" type="slidenum">
              <a:rPr lang="en-GB" altLang="fi-FI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fi-FI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76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4038600"/>
            <a:ext cx="5181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5029200"/>
            <a:ext cx="5181600" cy="838200"/>
          </a:xfrm>
        </p:spPr>
        <p:txBody>
          <a:bodyPr/>
          <a:lstStyle>
            <a:lvl1pPr marL="0" indent="0">
              <a:buFont typeface="Times" pitchFamily="18" charset="0"/>
              <a:buNone/>
              <a:defRPr/>
            </a:lvl1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pic>
        <p:nvPicPr>
          <p:cNvPr id="15410" name="Picture 50" descr="Y:\Asiakkaat\Puolustusministeriö\PP-mallit\kuvat\PLM_PMS_mac_VIIVA300is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2247900"/>
            <a:ext cx="5880100" cy="1389063"/>
          </a:xfrm>
          <a:prstGeom prst="rect">
            <a:avLst/>
          </a:prstGeom>
          <a:noFill/>
        </p:spPr>
      </p:pic>
      <p:pic>
        <p:nvPicPr>
          <p:cNvPr id="15411" name="Picture 51" descr="Pystypalkki_rgb"/>
          <p:cNvPicPr>
            <a:picLocks noChangeAspect="1" noChangeArrowheads="1"/>
          </p:cNvPicPr>
          <p:nvPr/>
        </p:nvPicPr>
        <p:blipFill>
          <a:blip r:embed="rId3" cstate="print"/>
          <a:srcRect l="19643"/>
          <a:stretch>
            <a:fillRect/>
          </a:stretch>
        </p:blipFill>
        <p:spPr bwMode="auto">
          <a:xfrm>
            <a:off x="8643938" y="0"/>
            <a:ext cx="500062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BA4B7C-FD70-4E8F-A9B7-B232542156F4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7E52CB-BEE0-4DA7-BDA3-FD4DCAF33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5868988" y="476250"/>
            <a:ext cx="1752600" cy="470535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476250"/>
            <a:ext cx="5106988" cy="47053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75805C-3D1A-4EA8-9BBF-FA9E9EA535C0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813D83-64A3-4B87-802A-91F2C366C9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eijona"/>
          <p:cNvPicPr>
            <a:picLocks noChangeAspect="1" noChangeArrowheads="1"/>
          </p:cNvPicPr>
          <p:nvPr userDrawn="1"/>
        </p:nvPicPr>
        <p:blipFill>
          <a:blip r:embed="rId2">
            <a:lum bright="9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51" b="39540"/>
          <a:stretch>
            <a:fillRect/>
          </a:stretch>
        </p:blipFill>
        <p:spPr bwMode="auto">
          <a:xfrm>
            <a:off x="2090738" y="-628650"/>
            <a:ext cx="7053262" cy="748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tunnus_uus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26988"/>
            <a:ext cx="66833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12738" y="6237288"/>
            <a:ext cx="35226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5" name="Group 7"/>
          <p:cNvGrpSpPr>
            <a:grpSpLocks/>
          </p:cNvGrpSpPr>
          <p:nvPr userDrawn="1"/>
        </p:nvGrpSpPr>
        <p:grpSpPr bwMode="auto">
          <a:xfrm>
            <a:off x="6951663" y="6164263"/>
            <a:ext cx="2200275" cy="692150"/>
            <a:chOff x="777" y="618"/>
            <a:chExt cx="3806" cy="1316"/>
          </a:xfrm>
        </p:grpSpPr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777" y="877"/>
              <a:ext cx="3806" cy="1057"/>
            </a:xfrm>
            <a:custGeom>
              <a:avLst/>
              <a:gdLst>
                <a:gd name="T0" fmla="*/ 712 w 3806"/>
                <a:gd name="T1" fmla="*/ 0 h 1057"/>
                <a:gd name="T2" fmla="*/ 3806 w 3806"/>
                <a:gd name="T3" fmla="*/ 0 h 1057"/>
                <a:gd name="T4" fmla="*/ 3806 w 3806"/>
                <a:gd name="T5" fmla="*/ 1057 h 1057"/>
                <a:gd name="T6" fmla="*/ 0 w 3806"/>
                <a:gd name="T7" fmla="*/ 1057 h 1057"/>
                <a:gd name="T8" fmla="*/ 712 w 3806"/>
                <a:gd name="T9" fmla="*/ 0 h 10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06" h="1057">
                  <a:moveTo>
                    <a:pt x="712" y="0"/>
                  </a:moveTo>
                  <a:lnTo>
                    <a:pt x="3806" y="0"/>
                  </a:lnTo>
                  <a:lnTo>
                    <a:pt x="3806" y="1057"/>
                  </a:lnTo>
                  <a:lnTo>
                    <a:pt x="0" y="1057"/>
                  </a:lnTo>
                  <a:lnTo>
                    <a:pt x="712" y="0"/>
                  </a:ln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i-FI" sz="1800">
                <a:solidFill>
                  <a:srgbClr val="000000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190" y="618"/>
              <a:ext cx="393" cy="265"/>
            </a:xfrm>
            <a:custGeom>
              <a:avLst/>
              <a:gdLst>
                <a:gd name="T0" fmla="*/ 0 w 393"/>
                <a:gd name="T1" fmla="*/ 0 h 265"/>
                <a:gd name="T2" fmla="*/ 393 w 393"/>
                <a:gd name="T3" fmla="*/ 0 h 265"/>
                <a:gd name="T4" fmla="*/ 393 w 393"/>
                <a:gd name="T5" fmla="*/ 265 h 265"/>
                <a:gd name="T6" fmla="*/ 0 w 393"/>
                <a:gd name="T7" fmla="*/ 265 h 265"/>
                <a:gd name="T8" fmla="*/ 90 w 393"/>
                <a:gd name="T9" fmla="*/ 135 h 265"/>
                <a:gd name="T10" fmla="*/ 0 w 393"/>
                <a:gd name="T11" fmla="*/ 0 h 2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3" h="265">
                  <a:moveTo>
                    <a:pt x="0" y="0"/>
                  </a:moveTo>
                  <a:lnTo>
                    <a:pt x="393" y="0"/>
                  </a:lnTo>
                  <a:lnTo>
                    <a:pt x="393" y="265"/>
                  </a:lnTo>
                  <a:lnTo>
                    <a:pt x="0" y="265"/>
                  </a:lnTo>
                  <a:lnTo>
                    <a:pt x="90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i-FI" sz="1800">
                <a:solidFill>
                  <a:srgbClr val="000000"/>
                </a:solidFill>
                <a:latin typeface="Arial"/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5497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469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74986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726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1944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0308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4985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3000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1ABA97-6A5C-4EFA-A146-F9AE6EC91299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3CE7B2-B887-4EFF-9C57-E673E9DDE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69356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592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253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tunnus_uusi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26988"/>
            <a:ext cx="668338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>
            <a:grpSpLocks/>
          </p:cNvGrpSpPr>
          <p:nvPr userDrawn="1"/>
        </p:nvGrpSpPr>
        <p:grpSpPr bwMode="auto">
          <a:xfrm>
            <a:off x="6951663" y="6164263"/>
            <a:ext cx="2200275" cy="692150"/>
            <a:chOff x="777" y="618"/>
            <a:chExt cx="3806" cy="1316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777" y="877"/>
              <a:ext cx="3806" cy="1057"/>
            </a:xfrm>
            <a:custGeom>
              <a:avLst/>
              <a:gdLst>
                <a:gd name="T0" fmla="*/ 712 w 3806"/>
                <a:gd name="T1" fmla="*/ 0 h 1057"/>
                <a:gd name="T2" fmla="*/ 3806 w 3806"/>
                <a:gd name="T3" fmla="*/ 0 h 1057"/>
                <a:gd name="T4" fmla="*/ 3806 w 3806"/>
                <a:gd name="T5" fmla="*/ 1057 h 1057"/>
                <a:gd name="T6" fmla="*/ 0 w 3806"/>
                <a:gd name="T7" fmla="*/ 1057 h 1057"/>
                <a:gd name="T8" fmla="*/ 712 w 3806"/>
                <a:gd name="T9" fmla="*/ 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6" h="1057">
                  <a:moveTo>
                    <a:pt x="712" y="0"/>
                  </a:moveTo>
                  <a:lnTo>
                    <a:pt x="3806" y="0"/>
                  </a:lnTo>
                  <a:lnTo>
                    <a:pt x="3806" y="1057"/>
                  </a:lnTo>
                  <a:lnTo>
                    <a:pt x="0" y="1057"/>
                  </a:lnTo>
                  <a:lnTo>
                    <a:pt x="712" y="0"/>
                  </a:ln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i-FI" sz="1800">
                <a:solidFill>
                  <a:srgbClr val="262626"/>
                </a:solidFill>
                <a:latin typeface="Arial"/>
                <a:cs typeface="Arial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190" y="618"/>
              <a:ext cx="393" cy="265"/>
            </a:xfrm>
            <a:custGeom>
              <a:avLst/>
              <a:gdLst>
                <a:gd name="T0" fmla="*/ 0 w 393"/>
                <a:gd name="T1" fmla="*/ 0 h 265"/>
                <a:gd name="T2" fmla="*/ 393 w 393"/>
                <a:gd name="T3" fmla="*/ 0 h 265"/>
                <a:gd name="T4" fmla="*/ 393 w 393"/>
                <a:gd name="T5" fmla="*/ 265 h 265"/>
                <a:gd name="T6" fmla="*/ 0 w 393"/>
                <a:gd name="T7" fmla="*/ 265 h 265"/>
                <a:gd name="T8" fmla="*/ 90 w 393"/>
                <a:gd name="T9" fmla="*/ 135 h 265"/>
                <a:gd name="T10" fmla="*/ 0 w 393"/>
                <a:gd name="T11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3" h="265">
                  <a:moveTo>
                    <a:pt x="0" y="0"/>
                  </a:moveTo>
                  <a:lnTo>
                    <a:pt x="393" y="0"/>
                  </a:lnTo>
                  <a:lnTo>
                    <a:pt x="393" y="265"/>
                  </a:lnTo>
                  <a:lnTo>
                    <a:pt x="0" y="265"/>
                  </a:lnTo>
                  <a:lnTo>
                    <a:pt x="90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i-FI" sz="1800">
                <a:solidFill>
                  <a:srgbClr val="262626"/>
                </a:solidFill>
                <a:latin typeface="Arial"/>
                <a:cs typeface="Arial" charset="0"/>
              </a:endParaRPr>
            </a:p>
          </p:txBody>
        </p:sp>
      </p:grpSp>
      <p:sp>
        <p:nvSpPr>
          <p:cNvPr id="11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i-FI" altLang="fi-FI" sz="3600" b="1">
                <a:solidFill>
                  <a:srgbClr val="780048"/>
                </a:solidFill>
              </a:rPr>
              <a:t>Otsikko</a:t>
            </a:r>
            <a:endParaRPr lang="fi-FI" altLang="fi-FI" sz="3600">
              <a:solidFill>
                <a:schemeClr val="tx1"/>
              </a:solidFill>
            </a:endParaRP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fi-FI" altLang="fi-FI"/>
          </a:p>
        </p:txBody>
      </p:sp>
      <p:sp>
        <p:nvSpPr>
          <p:cNvPr id="13" name="Rectangle 25"/>
          <p:cNvSpPr>
            <a:spLocks noChangeArrowheads="1"/>
          </p:cNvSpPr>
          <p:nvPr userDrawn="1"/>
        </p:nvSpPr>
        <p:spPr bwMode="auto">
          <a:xfrm>
            <a:off x="900113" y="6248400"/>
            <a:ext cx="29511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85" tIns="47893" rIns="95785" bIns="47893"/>
          <a:lstStyle>
            <a:lvl1pPr defTabSz="95726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7263">
              <a:defRPr>
                <a:solidFill>
                  <a:schemeClr val="tx1"/>
                </a:solidFill>
                <a:latin typeface="Arial" charset="0"/>
              </a:defRPr>
            </a:lvl2pPr>
            <a:lvl3pPr marL="957263" defTabSz="957263">
              <a:defRPr>
                <a:solidFill>
                  <a:schemeClr val="tx1"/>
                </a:solidFill>
                <a:latin typeface="Arial" charset="0"/>
              </a:defRPr>
            </a:lvl3pPr>
            <a:lvl4pPr marL="1436688" defTabSz="957263">
              <a:defRPr>
                <a:solidFill>
                  <a:schemeClr val="tx1"/>
                </a:solidFill>
                <a:latin typeface="Arial" charset="0"/>
              </a:defRPr>
            </a:lvl4pPr>
            <a:lvl5pPr marL="1916113" defTabSz="957263">
              <a:defRPr>
                <a:solidFill>
                  <a:schemeClr val="tx1"/>
                </a:solidFill>
                <a:latin typeface="Arial" charset="0"/>
              </a:defRPr>
            </a:lvl5pPr>
            <a:lvl6pPr marL="23733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05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877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4913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fi-FI" sz="1000" b="1">
              <a:solidFill>
                <a:srgbClr val="ABABAB"/>
              </a:solidFill>
              <a:cs typeface="Arial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 userDrawn="1"/>
        </p:nvSpPr>
        <p:spPr bwMode="auto">
          <a:xfrm>
            <a:off x="1042988" y="116632"/>
            <a:ext cx="4177084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 sz="1800" b="1" i="1">
                <a:solidFill>
                  <a:srgbClr val="780048"/>
                </a:solidFill>
                <a:latin typeface="Arial"/>
                <a:cs typeface="Arial" charset="0"/>
              </a:rPr>
              <a:t>Puolustusvoimien tutkimuslaitos</a:t>
            </a:r>
            <a:endParaRPr lang="fi-FI" altLang="fi-FI" sz="1800" dirty="0">
              <a:solidFill>
                <a:srgbClr val="262626"/>
              </a:solidFill>
              <a:latin typeface="Arial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0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B09D67-6EA4-466B-A1FE-1DD75C450FE1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EE8825-1AB3-493C-8630-2195B60046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CD9CBA-C29C-49FA-8BBB-C46D12DB4766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61505C-057B-4662-AB16-8B27564791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533DB-77D7-421A-A8E5-06970C7AC792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DD7F8-5A1A-4E13-867D-711751936B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33831C-BB93-4522-AF2E-ACDB0A204909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D6A846-9364-403C-9AAE-508CB8E6AE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CA2D3F-C198-4FE9-8AEF-D01675ED85DB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21438A-E349-48F7-A5BC-E7C633FDE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A68C6D-A235-4FDE-8FC7-6868D46A3902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243C91-18BF-4B14-938B-925EFE0E6B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FF45EB-6AF2-4E3F-81C1-C2BE59AE95C5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8DCD8B-E551-4EC4-90F1-FE85F2575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6" name="Picture 52" descr="Y:\Asiakkaat\Puolustusministeriö\PP-mallit\kuvat\PLM_PMS_mac_VIIVA300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675" y="5807075"/>
            <a:ext cx="2663825" cy="6286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7625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7010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smtClean="0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0" y="6116638"/>
            <a:ext cx="18002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213484"/>
                </a:solidFill>
                <a:latin typeface="+mn-lt"/>
              </a:defRPr>
            </a:lvl1pPr>
          </a:lstStyle>
          <a:p>
            <a:fld id="{E1E85345-B2EC-4888-9A85-AAF14550E861}" type="datetime1">
              <a:rPr lang="fi-FI"/>
              <a:pPr/>
              <a:t>6.2.2023</a:t>
            </a:fld>
            <a:endParaRPr lang="en-US"/>
          </a:p>
        </p:txBody>
      </p:sp>
      <p:sp>
        <p:nvSpPr>
          <p:cNvPr id="1064" name="Rectangle 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6388" y="6116638"/>
            <a:ext cx="10795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213484"/>
                </a:solidFill>
                <a:latin typeface="+mn-lt"/>
              </a:defRPr>
            </a:lvl1pPr>
          </a:lstStyle>
          <a:p>
            <a:fld id="{E0F0B419-E6CC-48D0-A3DC-52FCB795E12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77" name="Picture 53" descr="Pystypalkki_rgb"/>
          <p:cNvPicPr>
            <a:picLocks noChangeAspect="1" noChangeArrowheads="1"/>
          </p:cNvPicPr>
          <p:nvPr/>
        </p:nvPicPr>
        <p:blipFill>
          <a:blip r:embed="rId14" cstate="print"/>
          <a:srcRect l="19685"/>
          <a:stretch>
            <a:fillRect/>
          </a:stretch>
        </p:blipFill>
        <p:spPr bwMode="auto">
          <a:xfrm>
            <a:off x="8643938" y="0"/>
            <a:ext cx="500062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9pPr>
    </p:titleStyle>
    <p:bodyStyle>
      <a:lvl1pPr marL="419100" indent="-419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1" fontAlgn="base" hangingPunct="1">
        <a:spcBef>
          <a:spcPct val="20000"/>
        </a:spcBef>
        <a:spcAft>
          <a:spcPct val="0"/>
        </a:spcAft>
        <a:buClr>
          <a:srgbClr val="00308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2pPr>
      <a:lvl3pPr marL="12954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0000"/>
        <a:buFont typeface="Times" pitchFamily="18" charset="0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leijona"/>
          <p:cNvPicPr>
            <a:picLocks noChangeAspect="1" noChangeArrowheads="1"/>
          </p:cNvPicPr>
          <p:nvPr userDrawn="1"/>
        </p:nvPicPr>
        <p:blipFill>
          <a:blip r:embed="rId14">
            <a:lum bright="9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51" b="39540"/>
          <a:stretch>
            <a:fillRect/>
          </a:stretch>
        </p:blipFill>
        <p:spPr bwMode="auto">
          <a:xfrm>
            <a:off x="2090738" y="-628650"/>
            <a:ext cx="7053262" cy="748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tunnus_uus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-26988"/>
            <a:ext cx="66833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312738" y="6237288"/>
            <a:ext cx="35226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2" name="Group 12"/>
          <p:cNvGrpSpPr>
            <a:grpSpLocks/>
          </p:cNvGrpSpPr>
          <p:nvPr userDrawn="1"/>
        </p:nvGrpSpPr>
        <p:grpSpPr bwMode="auto">
          <a:xfrm>
            <a:off x="6951663" y="6164263"/>
            <a:ext cx="2200275" cy="692150"/>
            <a:chOff x="777" y="618"/>
            <a:chExt cx="3806" cy="1316"/>
          </a:xfrm>
        </p:grpSpPr>
        <p:sp>
          <p:nvSpPr>
            <p:cNvPr id="1030" name="Freeform 13"/>
            <p:cNvSpPr>
              <a:spLocks/>
            </p:cNvSpPr>
            <p:nvPr/>
          </p:nvSpPr>
          <p:spPr bwMode="auto">
            <a:xfrm>
              <a:off x="777" y="877"/>
              <a:ext cx="3806" cy="1057"/>
            </a:xfrm>
            <a:custGeom>
              <a:avLst/>
              <a:gdLst>
                <a:gd name="T0" fmla="*/ 712 w 3806"/>
                <a:gd name="T1" fmla="*/ 0 h 1057"/>
                <a:gd name="T2" fmla="*/ 3806 w 3806"/>
                <a:gd name="T3" fmla="*/ 0 h 1057"/>
                <a:gd name="T4" fmla="*/ 3806 w 3806"/>
                <a:gd name="T5" fmla="*/ 1057 h 1057"/>
                <a:gd name="T6" fmla="*/ 0 w 3806"/>
                <a:gd name="T7" fmla="*/ 1057 h 1057"/>
                <a:gd name="T8" fmla="*/ 712 w 3806"/>
                <a:gd name="T9" fmla="*/ 0 h 10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06" h="1057">
                  <a:moveTo>
                    <a:pt x="712" y="0"/>
                  </a:moveTo>
                  <a:lnTo>
                    <a:pt x="3806" y="0"/>
                  </a:lnTo>
                  <a:lnTo>
                    <a:pt x="3806" y="1057"/>
                  </a:lnTo>
                  <a:lnTo>
                    <a:pt x="0" y="1057"/>
                  </a:lnTo>
                  <a:lnTo>
                    <a:pt x="712" y="0"/>
                  </a:ln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i-FI" sz="1800">
                <a:solidFill>
                  <a:srgbClr val="000000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1031" name="Freeform 14"/>
            <p:cNvSpPr>
              <a:spLocks/>
            </p:cNvSpPr>
            <p:nvPr/>
          </p:nvSpPr>
          <p:spPr bwMode="auto">
            <a:xfrm>
              <a:off x="4190" y="618"/>
              <a:ext cx="393" cy="265"/>
            </a:xfrm>
            <a:custGeom>
              <a:avLst/>
              <a:gdLst>
                <a:gd name="T0" fmla="*/ 0 w 393"/>
                <a:gd name="T1" fmla="*/ 0 h 265"/>
                <a:gd name="T2" fmla="*/ 393 w 393"/>
                <a:gd name="T3" fmla="*/ 0 h 265"/>
                <a:gd name="T4" fmla="*/ 393 w 393"/>
                <a:gd name="T5" fmla="*/ 265 h 265"/>
                <a:gd name="T6" fmla="*/ 0 w 393"/>
                <a:gd name="T7" fmla="*/ 265 h 265"/>
                <a:gd name="T8" fmla="*/ 90 w 393"/>
                <a:gd name="T9" fmla="*/ 135 h 265"/>
                <a:gd name="T10" fmla="*/ 0 w 393"/>
                <a:gd name="T11" fmla="*/ 0 h 2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3" h="265">
                  <a:moveTo>
                    <a:pt x="0" y="0"/>
                  </a:moveTo>
                  <a:lnTo>
                    <a:pt x="393" y="0"/>
                  </a:lnTo>
                  <a:lnTo>
                    <a:pt x="393" y="265"/>
                  </a:lnTo>
                  <a:lnTo>
                    <a:pt x="0" y="265"/>
                  </a:lnTo>
                  <a:lnTo>
                    <a:pt x="90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fi-FI" sz="1800">
                <a:solidFill>
                  <a:srgbClr val="000000"/>
                </a:solidFill>
                <a:latin typeface="Arial"/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658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ctrTitle"/>
          </p:nvPr>
        </p:nvSpPr>
        <p:spPr>
          <a:xfrm>
            <a:off x="899593" y="4001616"/>
            <a:ext cx="6696744" cy="1083568"/>
          </a:xfrm>
        </p:spPr>
        <p:txBody>
          <a:bodyPr/>
          <a:lstStyle/>
          <a:p>
            <a:pPr algn="ctr"/>
            <a:r>
              <a:rPr lang="en-US" altLang="fi-FI" dirty="0" smtClean="0"/>
              <a:t/>
            </a:r>
            <a:br>
              <a:rPr lang="en-US" altLang="fi-FI" dirty="0" smtClean="0"/>
            </a:br>
            <a:r>
              <a:rPr lang="en-US" altLang="fi-FI" dirty="0"/>
              <a:t/>
            </a:r>
            <a:br>
              <a:rPr lang="en-US" altLang="fi-FI" dirty="0"/>
            </a:br>
            <a:r>
              <a:rPr lang="en-US" altLang="fi-FI" dirty="0" err="1" smtClean="0"/>
              <a:t>Sotilaallisen</a:t>
            </a:r>
            <a:r>
              <a:rPr lang="en-US" altLang="fi-FI" dirty="0" smtClean="0"/>
              <a:t> </a:t>
            </a:r>
            <a:r>
              <a:rPr lang="en-US" altLang="fi-FI" dirty="0" err="1" smtClean="0"/>
              <a:t>liikkuvuuden</a:t>
            </a:r>
            <a:r>
              <a:rPr lang="en-US" altLang="fi-FI" dirty="0" smtClean="0"/>
              <a:t> </a:t>
            </a:r>
            <a:r>
              <a:rPr lang="en-US" altLang="fi-FI" dirty="0" err="1" smtClean="0"/>
              <a:t>kehittäminen</a:t>
            </a:r>
            <a:r>
              <a:rPr lang="en-US" altLang="fi-FI" dirty="0"/>
              <a:t/>
            </a:r>
            <a:br>
              <a:rPr lang="en-US" altLang="fi-FI" dirty="0"/>
            </a:br>
            <a:endParaRPr lang="en-US" altLang="en-US" dirty="0" smtClean="0"/>
          </a:p>
        </p:txBody>
      </p:sp>
      <p:sp>
        <p:nvSpPr>
          <p:cNvPr id="3" name="Otsikko 1"/>
          <p:cNvSpPr txBox="1">
            <a:spLocks/>
          </p:cNvSpPr>
          <p:nvPr/>
        </p:nvSpPr>
        <p:spPr bwMode="auto">
          <a:xfrm>
            <a:off x="107504" y="5781272"/>
            <a:ext cx="5544467" cy="1083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fi-FI" sz="1200" b="0" kern="0" dirty="0" smtClean="0"/>
              <a:t/>
            </a:r>
            <a:br>
              <a:rPr lang="en-US" altLang="fi-FI" sz="1200" b="0" kern="0" dirty="0" smtClean="0"/>
            </a:br>
            <a:endParaRPr lang="en-US" altLang="fi-FI" sz="1200" b="0" kern="0" dirty="0"/>
          </a:p>
          <a:p>
            <a:r>
              <a:rPr lang="en-US" altLang="fi-FI" sz="1200" b="0" kern="0" dirty="0" smtClean="0"/>
              <a:t>6.2.2023</a:t>
            </a:r>
          </a:p>
          <a:p>
            <a:r>
              <a:rPr lang="en-US" altLang="fi-FI" sz="1200" b="0" kern="0" dirty="0" smtClean="0"/>
              <a:t>Pasi Seppälä</a:t>
            </a:r>
          </a:p>
          <a:p>
            <a:r>
              <a:rPr lang="en-US" altLang="fi-FI" sz="1200" b="0" kern="0" dirty="0" err="1" smtClean="0"/>
              <a:t>Kansallisen</a:t>
            </a:r>
            <a:r>
              <a:rPr lang="en-US" altLang="fi-FI" sz="1200" b="0" kern="0" dirty="0" smtClean="0"/>
              <a:t> </a:t>
            </a:r>
            <a:r>
              <a:rPr lang="en-US" altLang="fi-FI" sz="1200" b="0" kern="0" dirty="0" err="1" smtClean="0"/>
              <a:t>puolustuksen</a:t>
            </a:r>
            <a:r>
              <a:rPr lang="en-US" altLang="fi-FI" sz="1200" b="0" kern="0" dirty="0" smtClean="0"/>
              <a:t> </a:t>
            </a:r>
            <a:r>
              <a:rPr lang="en-US" altLang="fi-FI" sz="1200" b="0" kern="0" dirty="0" err="1" smtClean="0"/>
              <a:t>yksikkö</a:t>
            </a:r>
            <a:r>
              <a:rPr lang="en-US" altLang="fi-FI" sz="1200" b="0" kern="0" dirty="0" smtClean="0"/>
              <a:t/>
            </a:r>
            <a:br>
              <a:rPr lang="en-US" altLang="fi-FI" sz="1200" b="0" kern="0" dirty="0" smtClean="0"/>
            </a:br>
            <a:r>
              <a:rPr lang="en-US" altLang="fi-FI" sz="1200" b="0" kern="0" dirty="0" smtClean="0"/>
              <a:t/>
            </a:r>
            <a:br>
              <a:rPr lang="en-US" altLang="fi-FI" sz="1200" b="0" kern="0" dirty="0" smtClean="0"/>
            </a:br>
            <a:r>
              <a:rPr lang="en-US" altLang="fi-FI" sz="1200" b="0" kern="0" dirty="0" smtClean="0"/>
              <a:t/>
            </a:r>
            <a:br>
              <a:rPr lang="en-US" altLang="fi-FI" sz="1200" b="0" kern="0" dirty="0" smtClean="0"/>
            </a:br>
            <a:endParaRPr lang="en-US" altLang="en-US" sz="12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739753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11188" y="116632"/>
            <a:ext cx="7124700" cy="1080120"/>
          </a:xfrm>
        </p:spPr>
        <p:txBody>
          <a:bodyPr/>
          <a:lstStyle/>
          <a:p>
            <a:r>
              <a:rPr lang="fi-FI" altLang="en-US" dirty="0" smtClean="0"/>
              <a:t>Sotilaallinen liikkuvuus – Miksi?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31374"/>
            <a:ext cx="7777236" cy="625486"/>
          </a:xfrm>
        </p:spPr>
        <p:txBody>
          <a:bodyPr/>
          <a:lstStyle/>
          <a:p>
            <a:pPr marL="0" indent="0" algn="ctr">
              <a:buNone/>
            </a:pPr>
            <a:r>
              <a:rPr lang="fi-FI" sz="14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Joukkojen, kaluston ja materiaalin joustavampi liikkuminen </a:t>
            </a:r>
            <a:r>
              <a:rPr lang="fi-FI" sz="1400" b="1" i="1" dirty="0" smtClean="0"/>
              <a:t>Eurooppaan, Euroopan sisällä ja Euroopasta kaikissa ulottuvuuksissa</a:t>
            </a:r>
          </a:p>
          <a:p>
            <a:pPr marL="0" indent="0" algn="ctr">
              <a:buNone/>
            </a:pPr>
            <a:endParaRPr lang="fi-FI" sz="1400" dirty="0" smtClean="0"/>
          </a:p>
          <a:p>
            <a:pPr marL="0" indent="0" algn="ctr">
              <a:buNone/>
            </a:pPr>
            <a:endParaRPr lang="fi-FI" sz="1400" dirty="0" smtClean="0"/>
          </a:p>
          <a:p>
            <a:pPr algn="ctr"/>
            <a:endParaRPr lang="fi-FI" sz="1400" dirty="0" smtClean="0"/>
          </a:p>
          <a:p>
            <a:pPr algn="ctr"/>
            <a:endParaRPr lang="fi-FI" sz="1400" dirty="0"/>
          </a:p>
          <a:p>
            <a:pPr algn="ctr"/>
            <a:endParaRPr lang="fi-FI" sz="1400" dirty="0" smtClean="0"/>
          </a:p>
          <a:p>
            <a:pPr algn="ctr"/>
            <a:endParaRPr lang="fi-FI" sz="1400" dirty="0"/>
          </a:p>
          <a:p>
            <a:pPr algn="ctr"/>
            <a:endParaRPr lang="fi-FI" sz="1400" dirty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85943BF-889B-4008-B20D-BBAE712E1A28}" type="datetime1">
              <a:rPr lang="fi-FI" smtClean="0">
                <a:solidFill>
                  <a:schemeClr val="bg2"/>
                </a:solidFill>
              </a:rPr>
              <a:pPr eaLnBrk="1" hangingPunct="1">
                <a:defRPr/>
              </a:pPr>
              <a:t>6.2.2023</a:t>
            </a:fld>
            <a:endParaRPr lang="en-GB" dirty="0" smtClean="0">
              <a:solidFill>
                <a:schemeClr val="bg2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308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B13E57F7-441A-4224-9484-2107523926C4}" type="slidenum">
              <a:rPr lang="en-GB" altLang="fi-FI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en-GB" altLang="fi-FI" sz="1000" smtClean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753158" y="1844824"/>
            <a:ext cx="684076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i="1" dirty="0" smtClean="0"/>
              <a:t>”…Sotilaallisen </a:t>
            </a:r>
            <a:r>
              <a:rPr lang="fi-FI" sz="1600" i="1" dirty="0"/>
              <a:t>liikkuvuuden parantaminen </a:t>
            </a:r>
            <a:r>
              <a:rPr lang="fi-FI" sz="1600" i="1" u="sng" dirty="0"/>
              <a:t>on osa ennaltaehkäisevää pidäkettä </a:t>
            </a:r>
            <a:r>
              <a:rPr lang="fi-FI" sz="1600" i="1" dirty="0"/>
              <a:t>ja käytännön edellytys sille, että Eurooppaa kyetään puolustamaan. Sotilaallisen liikkuvuuden edistäminen </a:t>
            </a:r>
            <a:r>
              <a:rPr lang="fi-FI" sz="1600" i="1" u="sng" dirty="0"/>
              <a:t>vahvistaa Suomen puolustuskykyä </a:t>
            </a:r>
            <a:r>
              <a:rPr lang="fi-FI" sz="1600" i="1" dirty="0"/>
              <a:t>ja tukee osallistumistamme kansainväliseen puolustusyhteistyöhön.  Valmius, varautuminen ja huoltovarmuus korostuvat sotilaallisen liikkuvuuden kehittämisessä. Joukkojen ja puolustusmateriaalin liikkuvuuden edistäminen </a:t>
            </a:r>
            <a:r>
              <a:rPr lang="fi-FI" sz="1600" i="1" u="sng" dirty="0"/>
              <a:t>tukee keskeisesti avun antamisen ja vastaanottamisen muodostamaa kokonaisuutta</a:t>
            </a:r>
            <a:r>
              <a:rPr lang="fi-FI" sz="1600" i="1" dirty="0"/>
              <a:t>. Sotilaallista liikkuvuutta edistämällä harjoituksiin ja muuhun kansainväliseen toimintaan osallistuminen kyetään toteuttamaan sujuvasti. Rajanylitystä ja maahantuloa koskevien lupakäytäntöjen yhdenmukaistamisella nopeutetaan ja parannetaan sotilaallista liikkuvuutta myös poikkeusoloissa</a:t>
            </a:r>
            <a:r>
              <a:rPr lang="fi-FI" sz="1600" i="1" dirty="0" smtClean="0"/>
              <a:t>.” </a:t>
            </a:r>
            <a:r>
              <a:rPr lang="fi-FI" sz="1200" i="1" dirty="0" smtClean="0">
                <a:solidFill>
                  <a:schemeClr val="tx2"/>
                </a:solidFill>
              </a:rPr>
              <a:t> </a:t>
            </a:r>
            <a:r>
              <a:rPr lang="fi-FI" sz="1200" dirty="0">
                <a:solidFill>
                  <a:schemeClr val="tx2"/>
                </a:solidFill>
              </a:rPr>
              <a:t>(</a:t>
            </a:r>
            <a:r>
              <a:rPr lang="fi-FI" sz="12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Sotilaallisen </a:t>
            </a:r>
            <a:r>
              <a:rPr lang="fi-FI" sz="12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liikkuvuuden kansallinen suunnitelma </a:t>
            </a:r>
            <a:r>
              <a:rPr lang="fi-FI" sz="12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200678" y="4989658"/>
            <a:ext cx="5945720" cy="625486"/>
          </a:xfrm>
        </p:spPr>
        <p:txBody>
          <a:bodyPr/>
          <a:lstStyle/>
          <a:p>
            <a:pPr marL="0" indent="0" algn="ctr">
              <a:buNone/>
            </a:pPr>
            <a:r>
              <a:rPr lang="fi-FI" sz="14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Suomen liittyminen Natoon kasvattaa sotilaallisen liikkuvuuden merkitystä</a:t>
            </a:r>
            <a:endParaRPr lang="fi-FI" sz="1400" b="1" i="1" dirty="0" smtClean="0"/>
          </a:p>
          <a:p>
            <a:pPr marL="0" indent="0" algn="ctr">
              <a:buNone/>
            </a:pPr>
            <a:endParaRPr lang="fi-FI" sz="1400" dirty="0" smtClean="0"/>
          </a:p>
          <a:p>
            <a:pPr marL="0" indent="0" algn="ctr">
              <a:buNone/>
            </a:pPr>
            <a:endParaRPr lang="fi-FI" sz="1400" dirty="0" smtClean="0"/>
          </a:p>
          <a:p>
            <a:pPr algn="ctr"/>
            <a:endParaRPr lang="fi-FI" sz="1400" dirty="0" smtClean="0"/>
          </a:p>
          <a:p>
            <a:pPr algn="ctr"/>
            <a:endParaRPr lang="fi-FI" sz="1400" dirty="0"/>
          </a:p>
          <a:p>
            <a:pPr algn="ctr"/>
            <a:endParaRPr lang="fi-FI" sz="1400" dirty="0" smtClean="0"/>
          </a:p>
          <a:p>
            <a:pPr algn="ctr"/>
            <a:endParaRPr lang="fi-FI" sz="1400" dirty="0"/>
          </a:p>
          <a:p>
            <a:pPr algn="ctr"/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0633276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11188" y="116632"/>
            <a:ext cx="7124700" cy="1080120"/>
          </a:xfrm>
        </p:spPr>
        <p:txBody>
          <a:bodyPr/>
          <a:lstStyle/>
          <a:p>
            <a:r>
              <a:rPr lang="fi-FI" altLang="en-US" dirty="0"/>
              <a:t>Sotilaallinen liikkuvuus – </a:t>
            </a:r>
            <a:r>
              <a:rPr lang="fi-FI" altLang="en-US" dirty="0" smtClean="0"/>
              <a:t>Miten?</a:t>
            </a:r>
            <a:endParaRPr lang="fi-FI" altLang="en-US" sz="1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85943BF-889B-4008-B20D-BBAE712E1A28}" type="datetime1">
              <a:rPr lang="fi-FI" smtClean="0">
                <a:solidFill>
                  <a:schemeClr val="bg2"/>
                </a:solidFill>
              </a:rPr>
              <a:pPr eaLnBrk="1" hangingPunct="1">
                <a:defRPr/>
              </a:pPr>
              <a:t>6.2.2023</a:t>
            </a:fld>
            <a:endParaRPr lang="en-GB" dirty="0" smtClean="0">
              <a:solidFill>
                <a:schemeClr val="bg2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308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B13E57F7-441A-4224-9484-2107523926C4}" type="slidenum">
              <a:rPr lang="en-GB" altLang="fi-FI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lang="en-GB" altLang="fi-FI" sz="1000" smtClean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170" y="5427383"/>
            <a:ext cx="4146049" cy="137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isällön paikkamerkki 1"/>
          <p:cNvSpPr>
            <a:spLocks noGrp="1"/>
          </p:cNvSpPr>
          <p:nvPr>
            <p:ph sz="half" idx="1"/>
          </p:nvPr>
        </p:nvSpPr>
        <p:spPr>
          <a:xfrm>
            <a:off x="516971" y="4397583"/>
            <a:ext cx="7633220" cy="1029800"/>
          </a:xfrm>
        </p:spPr>
        <p:txBody>
          <a:bodyPr/>
          <a:lstStyle/>
          <a:p>
            <a:pPr marL="0" indent="0" algn="ctr">
              <a:buNone/>
            </a:pPr>
            <a:r>
              <a:rPr lang="fi-FI" sz="1400" i="1" dirty="0" smtClean="0">
                <a:solidFill>
                  <a:srgbClr val="FF0000"/>
                </a:solidFill>
              </a:rPr>
              <a:t>Liikenneinfrastruktuuria </a:t>
            </a:r>
            <a:r>
              <a:rPr lang="fi-FI" sz="1400" i="1" dirty="0">
                <a:solidFill>
                  <a:srgbClr val="FF0000"/>
                </a:solidFill>
              </a:rPr>
              <a:t>kehitettävä mahdollistamaan nopeasti ja tehokkaasti tarvittaessa suurten joukkokokonaisuuksien siirrot huomioiden raskaan ja ylipitkän sotilasmateriaalin kuljetukset </a:t>
            </a:r>
            <a:r>
              <a:rPr lang="fi-FI" sz="1400" i="1" dirty="0" smtClean="0">
                <a:solidFill>
                  <a:srgbClr val="FF0000"/>
                </a:solidFill>
              </a:rPr>
              <a:t>sekä sisältäen myös polttoaineiden </a:t>
            </a:r>
            <a:r>
              <a:rPr lang="fi-FI" sz="1400" i="1" dirty="0">
                <a:solidFill>
                  <a:srgbClr val="FF0000"/>
                </a:solidFill>
              </a:rPr>
              <a:t>toimitusketjulle asetettavat vaatimukset</a:t>
            </a:r>
            <a:r>
              <a:rPr lang="fi-FI" sz="1400" i="1" dirty="0" smtClean="0">
                <a:solidFill>
                  <a:srgbClr val="FF0000"/>
                </a:solidFill>
              </a:rPr>
              <a:t>. </a:t>
            </a:r>
          </a:p>
          <a:p>
            <a:endParaRPr lang="fi-FI" sz="1200" i="1" dirty="0">
              <a:solidFill>
                <a:srgbClr val="FF0000"/>
              </a:solidFill>
            </a:endParaRPr>
          </a:p>
          <a:p>
            <a:endParaRPr lang="fi-FI" sz="900" i="1" dirty="0">
              <a:solidFill>
                <a:srgbClr val="FF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467544" y="1173662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 smtClean="0"/>
              <a:t>Tarve kehittää</a:t>
            </a:r>
            <a:r>
              <a:rPr lang="fi-FI" sz="1800" dirty="0"/>
              <a:t> </a:t>
            </a:r>
            <a:r>
              <a:rPr lang="fi-FI" sz="1800" dirty="0" smtClean="0"/>
              <a:t>sotilaallisen </a:t>
            </a:r>
            <a:r>
              <a:rPr lang="fi-FI" sz="1800" dirty="0"/>
              <a:t>liikkuvuuden verkko, joka koostuu: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Monikäyttöisistä liikennekäytävistä</a:t>
            </a:r>
            <a:r>
              <a:rPr lang="fi-FI" sz="1800" dirty="0"/>
              <a:t>, kuten maanteistä, rautateistä, lentoreiteistä ja sisävesiväylistä, joissa on </a:t>
            </a:r>
            <a:r>
              <a:rPr lang="fi-FI" sz="1800" u="sng" dirty="0"/>
              <a:t>sotilaskuljetuksiin soveltuvaa kaksikäyttöistä liikenneinfrastruktuuria</a:t>
            </a:r>
            <a:r>
              <a:rPr lang="fi-FI" sz="18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1800" dirty="0"/>
              <a:t>Liikenteen </a:t>
            </a:r>
            <a:r>
              <a:rPr lang="fi-FI" sz="1800" u="sng" dirty="0"/>
              <a:t>solmukohdista ja logistiikkakeskuksista</a:t>
            </a:r>
            <a:r>
              <a:rPr lang="fi-FI" sz="1800" dirty="0"/>
              <a:t>, jotka mahdollistavat tarvittavan isäntä- ja kauttakulkuvaltion tuen ja ylläpidon, joilla helpotetaan joukkojen ja materiaalin toimintavalmiuteen saattamista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1800" u="sng" dirty="0"/>
              <a:t>Yhdenmukaistetuista säännöistä</a:t>
            </a:r>
            <a:r>
              <a:rPr lang="fi-FI" sz="1800" dirty="0"/>
              <a:t>, määräyksistä ja menettelyistä sekä digitalisoiduista hallinnollisista järjestelyistä.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i-FI" sz="1800" dirty="0"/>
              <a:t>Siviili- ja sotilaskäyttöön tarkoitettujen </a:t>
            </a:r>
            <a:r>
              <a:rPr lang="fi-FI" sz="1800" u="sng" dirty="0"/>
              <a:t>kuljetus- ja logistiikkavalmiuksien paremmasta kestävyydestä, häiriönsietokyvystä ja valmiudesta</a:t>
            </a:r>
            <a:r>
              <a:rPr lang="fi-FI" sz="1800" dirty="0"/>
              <a:t>.</a:t>
            </a:r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89359764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11188" y="116632"/>
            <a:ext cx="7849244" cy="1080120"/>
          </a:xfrm>
        </p:spPr>
        <p:txBody>
          <a:bodyPr/>
          <a:lstStyle/>
          <a:p>
            <a:r>
              <a:rPr lang="fi-FI" sz="2000" dirty="0" smtClean="0"/>
              <a:t>Ajankohtaista: </a:t>
            </a:r>
            <a:r>
              <a:rPr lang="fi-FI" sz="2000" dirty="0"/>
              <a:t>Euroopan TEN-T-liikenneverkko, </a:t>
            </a:r>
            <a:r>
              <a:rPr lang="fi-FI" sz="2000" dirty="0" smtClean="0"/>
              <a:t>kaksoiskäyttö</a:t>
            </a:r>
            <a:endParaRPr lang="fi-FI" alt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85943BF-889B-4008-B20D-BBAE712E1A28}" type="datetime1">
              <a:rPr lang="fi-FI" smtClean="0">
                <a:solidFill>
                  <a:schemeClr val="bg2"/>
                </a:solidFill>
              </a:rPr>
              <a:pPr eaLnBrk="1" hangingPunct="1">
                <a:defRPr/>
              </a:pPr>
              <a:t>6.2.2023</a:t>
            </a:fld>
            <a:endParaRPr lang="en-GB" dirty="0" smtClean="0">
              <a:solidFill>
                <a:schemeClr val="bg2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308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B13E57F7-441A-4224-9484-2107523926C4}" type="slidenum">
              <a:rPr lang="en-GB" altLang="fi-FI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lang="en-GB" altLang="fi-FI" sz="1000" smtClean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170" y="5427383"/>
            <a:ext cx="4146049" cy="137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isällön paikkamerkki 1"/>
          <p:cNvSpPr>
            <a:spLocks noGrp="1"/>
          </p:cNvSpPr>
          <p:nvPr>
            <p:ph sz="half" idx="1"/>
          </p:nvPr>
        </p:nvSpPr>
        <p:spPr>
          <a:xfrm>
            <a:off x="611188" y="1215024"/>
            <a:ext cx="7633220" cy="3352800"/>
          </a:xfrm>
        </p:spPr>
        <p:txBody>
          <a:bodyPr/>
          <a:lstStyle/>
          <a:p>
            <a:r>
              <a:rPr lang="fi-FI" sz="1600" dirty="0"/>
              <a:t>Suomi on saanut </a:t>
            </a:r>
            <a:r>
              <a:rPr lang="fi-FI" sz="1600" dirty="0" err="1"/>
              <a:t>CEF:n</a:t>
            </a:r>
            <a:r>
              <a:rPr lang="fi-FI" sz="1600" dirty="0"/>
              <a:t> vuosien 2021 ja 2022 sotilaallisen liikkuvuuden hauista yhteensä 43,25 miljoonaa euroa kolmelle hankkeelle. </a:t>
            </a:r>
            <a:endParaRPr lang="fi-FI" sz="1600" dirty="0" smtClean="0"/>
          </a:p>
          <a:p>
            <a:r>
              <a:rPr lang="fi-FI" sz="1600" dirty="0" smtClean="0"/>
              <a:t>2021 hausta rahoitusta jaettiin yhteensä 339 </a:t>
            </a:r>
            <a:r>
              <a:rPr lang="fi-FI" sz="1600" dirty="0" err="1" smtClean="0"/>
              <a:t>Meur</a:t>
            </a:r>
            <a:r>
              <a:rPr lang="fi-FI" sz="1600" dirty="0" smtClean="0"/>
              <a:t>. Suomelle </a:t>
            </a:r>
            <a:r>
              <a:rPr lang="fi-FI" sz="1600" dirty="0"/>
              <a:t>myönnettiin 18,12 miljoonaa euroa kahdelle </a:t>
            </a:r>
            <a:r>
              <a:rPr lang="fi-FI" sz="1600" dirty="0" smtClean="0"/>
              <a:t>CEF-hankkeelle</a:t>
            </a:r>
            <a:r>
              <a:rPr lang="fi-FI" sz="1600" dirty="0"/>
              <a:t>. </a:t>
            </a:r>
            <a:r>
              <a:rPr lang="fi-FI" sz="1600" dirty="0" smtClean="0"/>
              <a:t>Meneillään </a:t>
            </a:r>
            <a:r>
              <a:rPr lang="fi-FI" sz="1600" dirty="0"/>
              <a:t>on Suomen ja Ruotsin yhteishanke Laurila-Tornio-Haaparanta -radan sähköistämiseksi sekä </a:t>
            </a:r>
            <a:r>
              <a:rPr lang="fi-FI" sz="1600" dirty="0" err="1"/>
              <a:t>Oritkarin</a:t>
            </a:r>
            <a:r>
              <a:rPr lang="fi-FI" sz="1600" dirty="0"/>
              <a:t> kolmioraiteen rakentaminen Oulun satamaan. </a:t>
            </a:r>
            <a:endParaRPr lang="fi-FI" sz="1600" dirty="0" smtClean="0"/>
          </a:p>
          <a:p>
            <a:r>
              <a:rPr lang="fi-FI" sz="1600" dirty="0" smtClean="0"/>
              <a:t>2022 hausta </a:t>
            </a:r>
            <a:r>
              <a:rPr lang="fi-FI" sz="1600" dirty="0"/>
              <a:t>rahoitusta jaettiin yhteensä </a:t>
            </a:r>
            <a:r>
              <a:rPr lang="fi-FI" sz="1600" dirty="0" smtClean="0"/>
              <a:t>616 </a:t>
            </a:r>
            <a:r>
              <a:rPr lang="fi-FI" sz="1600" dirty="0" err="1"/>
              <a:t>Meur</a:t>
            </a:r>
            <a:r>
              <a:rPr lang="fi-FI" sz="1600" dirty="0"/>
              <a:t>. </a:t>
            </a:r>
            <a:r>
              <a:rPr lang="fi-FI" sz="1600" dirty="0" smtClean="0"/>
              <a:t>Suomi </a:t>
            </a:r>
            <a:r>
              <a:rPr lang="fi-FI" sz="1600" dirty="0"/>
              <a:t>sai </a:t>
            </a:r>
            <a:r>
              <a:rPr lang="fi-FI" sz="1600" dirty="0" smtClean="0"/>
              <a:t>rahoituksen </a:t>
            </a:r>
            <a:r>
              <a:rPr lang="fi-FI" sz="1600" dirty="0" err="1"/>
              <a:t>Rissalan</a:t>
            </a:r>
            <a:r>
              <a:rPr lang="fi-FI" sz="1600" dirty="0"/>
              <a:t> lentokentän tieyhteyksien parantamiseen valtatiellä 9, yhteensä 25,13 miljoonaa euroa. </a:t>
            </a:r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1417386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11188" y="116632"/>
            <a:ext cx="7849244" cy="1080120"/>
          </a:xfrm>
        </p:spPr>
        <p:txBody>
          <a:bodyPr/>
          <a:lstStyle/>
          <a:p>
            <a:r>
              <a:rPr lang="fi-FI" sz="2000" dirty="0" smtClean="0"/>
              <a:t>Ajankohtaista: </a:t>
            </a:r>
            <a:r>
              <a:rPr lang="fi-FI" sz="2000" dirty="0"/>
              <a:t>Euroopan TEN-T-liikenneverkko, </a:t>
            </a:r>
            <a:r>
              <a:rPr lang="fi-FI" sz="2000" dirty="0" smtClean="0"/>
              <a:t>kaksoiskäyttö (6/6)</a:t>
            </a:r>
            <a:endParaRPr lang="fi-FI" alt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85943BF-889B-4008-B20D-BBAE712E1A28}" type="datetime1">
              <a:rPr lang="fi-FI" smtClean="0">
                <a:solidFill>
                  <a:schemeClr val="bg2"/>
                </a:solidFill>
              </a:rPr>
              <a:pPr eaLnBrk="1" hangingPunct="1">
                <a:defRPr/>
              </a:pPr>
              <a:t>6.2.2023</a:t>
            </a:fld>
            <a:endParaRPr lang="en-GB" dirty="0" smtClean="0">
              <a:solidFill>
                <a:schemeClr val="bg2"/>
              </a:solidFill>
            </a:endParaRP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308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B13E57F7-441A-4224-9484-2107523926C4}" type="slidenum">
              <a:rPr lang="en-GB" altLang="fi-FI" sz="1000" smtClean="0">
                <a:solidFill>
                  <a:schemeClr val="bg2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lang="en-GB" altLang="fi-FI" sz="1000" smtClean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170" y="5427383"/>
            <a:ext cx="4146049" cy="137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isällön paikkamerkki 1"/>
          <p:cNvSpPr>
            <a:spLocks noGrp="1"/>
          </p:cNvSpPr>
          <p:nvPr>
            <p:ph sz="half" idx="1"/>
          </p:nvPr>
        </p:nvSpPr>
        <p:spPr>
          <a:xfrm>
            <a:off x="611188" y="1215024"/>
            <a:ext cx="7633220" cy="3352800"/>
          </a:xfrm>
        </p:spPr>
        <p:txBody>
          <a:bodyPr/>
          <a:lstStyle/>
          <a:p>
            <a:r>
              <a:rPr lang="fi-FI" sz="1600" dirty="0"/>
              <a:t>Komissio on esittänyt, että vuoden 2023 hakukierros toteutettaisiin samalla periaatteella ja rahoitus kaksinkertaistettaisiin 660 miljoonaan euroon. </a:t>
            </a:r>
            <a:endParaRPr lang="fi-FI" sz="1600" dirty="0" smtClean="0"/>
          </a:p>
          <a:p>
            <a:r>
              <a:rPr lang="fi-FI" sz="1600" dirty="0" smtClean="0"/>
              <a:t>Etupainotteisuuden </a:t>
            </a:r>
            <a:r>
              <a:rPr lang="fi-FI" sz="1600" dirty="0"/>
              <a:t>seurauksena </a:t>
            </a:r>
            <a:r>
              <a:rPr lang="fi-FI" sz="1600" dirty="0" smtClean="0"/>
              <a:t>hankkeita </a:t>
            </a:r>
            <a:r>
              <a:rPr lang="fi-FI" sz="1600" dirty="0"/>
              <a:t>pystyttäisin saamaan nopeasti liikkeelle, mutta varoja ei jäisi tähän </a:t>
            </a:r>
            <a:r>
              <a:rPr lang="fi-FI" sz="1600" dirty="0" err="1"/>
              <a:t>hakupioriteettiin</a:t>
            </a:r>
            <a:r>
              <a:rPr lang="fi-FI" sz="1600" dirty="0"/>
              <a:t> loppukaudelle 2024-2027. </a:t>
            </a:r>
            <a:endParaRPr lang="fi-FI" sz="1600" dirty="0" smtClean="0"/>
          </a:p>
          <a:p>
            <a:r>
              <a:rPr lang="fi-FI" sz="1600" dirty="0" smtClean="0"/>
              <a:t>Hankkeiden </a:t>
            </a:r>
            <a:r>
              <a:rPr lang="fi-FI" sz="1600" dirty="0"/>
              <a:t>kansallinen rahoitus tulee varmistaa ennen tukihakemuksen jättämistä. </a:t>
            </a:r>
            <a:endParaRPr lang="fi-FI" sz="1600" dirty="0" smtClean="0"/>
          </a:p>
          <a:p>
            <a:r>
              <a:rPr lang="fi-FI" sz="1600" dirty="0" smtClean="0"/>
              <a:t>Hankehakemusten </a:t>
            </a:r>
            <a:r>
              <a:rPr lang="fi-FI" sz="1600" dirty="0"/>
              <a:t>laatimisesta vastaa </a:t>
            </a:r>
            <a:r>
              <a:rPr lang="fi-FI" sz="1600" dirty="0" smtClean="0"/>
              <a:t>Väylävirasto </a:t>
            </a:r>
            <a:r>
              <a:rPr lang="fi-FI" sz="1600" dirty="0"/>
              <a:t>yhteistyössä Puolustusvoimien kanssa, mutta myös muut toimijat, kuten satamat tai lentokenttätoimijat, voivat hakea rahoitusta. </a:t>
            </a:r>
            <a:endParaRPr lang="fi-FI" sz="1600" dirty="0" smtClean="0"/>
          </a:p>
          <a:p>
            <a:r>
              <a:rPr lang="fi-FI" sz="1600" dirty="0" smtClean="0"/>
              <a:t>Vuoden </a:t>
            </a:r>
            <a:r>
              <a:rPr lang="fi-FI" sz="1600" dirty="0"/>
              <a:t>2023 CEF-liikennehaku avautuu toukokuussa </a:t>
            </a:r>
            <a:r>
              <a:rPr lang="fi-FI" sz="1600" dirty="0" smtClean="0"/>
              <a:t>2023 </a:t>
            </a:r>
            <a:r>
              <a:rPr lang="fi-FI" sz="1600" dirty="0"/>
              <a:t>ja </a:t>
            </a:r>
            <a:r>
              <a:rPr lang="fi-FI" sz="1600" dirty="0" smtClean="0"/>
              <a:t>sulkeutuu </a:t>
            </a:r>
            <a:r>
              <a:rPr lang="fi-FI" sz="1600" dirty="0"/>
              <a:t>syyskuussa 2023. </a:t>
            </a:r>
            <a:endParaRPr lang="fi-FI" sz="1600" dirty="0" smtClean="0"/>
          </a:p>
          <a:p>
            <a:r>
              <a:rPr lang="fi-FI" sz="1600" dirty="0" smtClean="0"/>
              <a:t>Komission </a:t>
            </a:r>
            <a:r>
              <a:rPr lang="fi-FI" sz="1600" dirty="0"/>
              <a:t>informaation mukaan se harkitsee monivuotisen rahoituskehyksen (MFF) </a:t>
            </a:r>
            <a:r>
              <a:rPr lang="fi-FI" sz="1600" dirty="0" smtClean="0"/>
              <a:t>kesällä </a:t>
            </a:r>
            <a:r>
              <a:rPr lang="fi-FI" sz="1600" dirty="0"/>
              <a:t>2023 tehtävän </a:t>
            </a:r>
            <a:r>
              <a:rPr lang="fi-FI" sz="1600" dirty="0" smtClean="0"/>
              <a:t>uudelleenarvioinnin </a:t>
            </a:r>
            <a:r>
              <a:rPr lang="fi-FI" sz="1600" dirty="0"/>
              <a:t>yhteydessä sotilaallisen liikkuvuuden budjettimäärärahojen kasvattamista.</a:t>
            </a:r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1541622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Kysymyksiä?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ABA97-6A5C-4EFA-A146-F9AE6EC91299}" type="datetime1">
              <a:rPr lang="fi-FI" smtClean="0"/>
              <a:pPr/>
              <a:t>6.2.2023</a:t>
            </a:fld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CE7B2-B887-4EFF-9C57-E673E9DDE72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8" descr="plm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819086"/>
            <a:ext cx="8604448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698410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M_valk">
  <a:themeElements>
    <a:clrScheme name="Office-teema 1">
      <a:dk1>
        <a:srgbClr val="003082"/>
      </a:dk1>
      <a:lt1>
        <a:srgbClr val="FFFFFF"/>
      </a:lt1>
      <a:dk2>
        <a:srgbClr val="003082"/>
      </a:dk2>
      <a:lt2>
        <a:srgbClr val="808080"/>
      </a:lt2>
      <a:accent1>
        <a:srgbClr val="57BFE3"/>
      </a:accent1>
      <a:accent2>
        <a:srgbClr val="FA9E0D"/>
      </a:accent2>
      <a:accent3>
        <a:srgbClr val="FFFFFF"/>
      </a:accent3>
      <a:accent4>
        <a:srgbClr val="00276E"/>
      </a:accent4>
      <a:accent5>
        <a:srgbClr val="B4DCEF"/>
      </a:accent5>
      <a:accent6>
        <a:srgbClr val="E38F0B"/>
      </a:accent6>
      <a:hlink>
        <a:srgbClr val="003082"/>
      </a:hlink>
      <a:folHlink>
        <a:srgbClr val="808080"/>
      </a:folHlink>
    </a:clrScheme>
    <a:fontScheme name="Office-tee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Office-teema 1">
        <a:dk1>
          <a:srgbClr val="003082"/>
        </a:dk1>
        <a:lt1>
          <a:srgbClr val="FFFFFF"/>
        </a:lt1>
        <a:dk2>
          <a:srgbClr val="003082"/>
        </a:dk2>
        <a:lt2>
          <a:srgbClr val="808080"/>
        </a:lt2>
        <a:accent1>
          <a:srgbClr val="57BFE3"/>
        </a:accent1>
        <a:accent2>
          <a:srgbClr val="FA9E0D"/>
        </a:accent2>
        <a:accent3>
          <a:srgbClr val="FFFFFF"/>
        </a:accent3>
        <a:accent4>
          <a:srgbClr val="00276E"/>
        </a:accent4>
        <a:accent5>
          <a:srgbClr val="B4DCEF"/>
        </a:accent5>
        <a:accent6>
          <a:srgbClr val="E38F0B"/>
        </a:accent6>
        <a:hlink>
          <a:srgbClr val="003082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ukautettu suunnittelumalli">
  <a:themeElements>
    <a:clrScheme name="Mukautettu suunnittelumall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ukautettu suunnittelumall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ukautettu suunnittelumall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kautettu suunnittelumall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kautettu suunnittelumall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PLM_valk</Template>
  <TotalTime>8500</TotalTime>
  <Words>447</Words>
  <Application>Microsoft Office PowerPoint</Application>
  <PresentationFormat>On-screen Show (4:3)</PresentationFormat>
  <Paragraphs>57</Paragraphs>
  <Slides>6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Calibri</vt:lpstr>
      <vt:lpstr>Times</vt:lpstr>
      <vt:lpstr>Times New Roman</vt:lpstr>
      <vt:lpstr>Verdana</vt:lpstr>
      <vt:lpstr>Wingdings</vt:lpstr>
      <vt:lpstr>PLM_valk</vt:lpstr>
      <vt:lpstr>Mukautettu suunnittelumalli</vt:lpstr>
      <vt:lpstr>  Sotilaallisen liikkuvuuden kehittäminen </vt:lpstr>
      <vt:lpstr>Sotilaallinen liikkuvuus – Miksi?</vt:lpstr>
      <vt:lpstr>Sotilaallinen liikkuvuus – Miten?</vt:lpstr>
      <vt:lpstr>Ajankohtaista: Euroopan TEN-T-liikenneverkko, kaksoiskäyttö</vt:lpstr>
      <vt:lpstr>Ajankohtaista: Euroopan TEN-T-liikenneverkko, kaksoiskäyttö (6/6)</vt:lpstr>
      <vt:lpstr>Kysymyksiä?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Puolustuskyvyn kehittäminen osana strategista suunnittelua</dc:title>
  <dc:creator>Rantakari Pasi PLM</dc:creator>
  <cp:lastModifiedBy>Melasniemi Atte</cp:lastModifiedBy>
  <cp:revision>522</cp:revision>
  <cp:lastPrinted>2023-02-03T13:18:37Z</cp:lastPrinted>
  <dcterms:created xsi:type="dcterms:W3CDTF">2016-12-13T20:46:41Z</dcterms:created>
  <dcterms:modified xsi:type="dcterms:W3CDTF">2023-02-06T08:02:23Z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