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1" r:id="rId2"/>
  </p:sldMasterIdLst>
  <p:notesMasterIdLst>
    <p:notesMasterId r:id="rId19"/>
  </p:notesMasterIdLst>
  <p:sldIdLst>
    <p:sldId id="256" r:id="rId3"/>
    <p:sldId id="410" r:id="rId4"/>
    <p:sldId id="406" r:id="rId5"/>
    <p:sldId id="382" r:id="rId6"/>
    <p:sldId id="407" r:id="rId7"/>
    <p:sldId id="385" r:id="rId8"/>
    <p:sldId id="414" r:id="rId9"/>
    <p:sldId id="415" r:id="rId10"/>
    <p:sldId id="418" r:id="rId11"/>
    <p:sldId id="408" r:id="rId12"/>
    <p:sldId id="416" r:id="rId13"/>
    <p:sldId id="419" r:id="rId14"/>
    <p:sldId id="411" r:id="rId15"/>
    <p:sldId id="420" r:id="rId16"/>
    <p:sldId id="413" r:id="rId17"/>
    <p:sldId id="412" r:id="rId18"/>
  </p:sldIdLst>
  <p:sldSz cx="9901238"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0">
          <p15:clr>
            <a:srgbClr val="A4A3A4"/>
          </p15:clr>
        </p15:guide>
        <p15:guide id="2" orient="horz" pos="890">
          <p15:clr>
            <a:srgbClr val="A4A3A4"/>
          </p15:clr>
        </p15:guide>
        <p15:guide id="3" pos="261">
          <p15:clr>
            <a:srgbClr val="A4A3A4"/>
          </p15:clr>
        </p15:guide>
        <p15:guide id="4" pos="31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23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67" autoAdjust="0"/>
    <p:restoredTop sz="94660"/>
  </p:normalViewPr>
  <p:slideViewPr>
    <p:cSldViewPr>
      <p:cViewPr varScale="1">
        <p:scale>
          <a:sx n="76" d="100"/>
          <a:sy n="76" d="100"/>
        </p:scale>
        <p:origin x="581" y="53"/>
      </p:cViewPr>
      <p:guideLst>
        <p:guide orient="horz" pos="3340"/>
        <p:guide orient="horz" pos="890"/>
        <p:guide pos="261"/>
        <p:guide pos="316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AF8F66-4AC9-47DE-87B5-7BB3B1859CC0}" type="datetimeFigureOut">
              <a:rPr lang="fi-FI" smtClean="0"/>
              <a:pPr/>
              <a:t>26.10.2017</a:t>
            </a:fld>
            <a:endParaRPr lang="fi-FI"/>
          </a:p>
        </p:txBody>
      </p:sp>
      <p:sp>
        <p:nvSpPr>
          <p:cNvPr id="4" name="Slide Image Placeholder 3"/>
          <p:cNvSpPr>
            <a:spLocks noGrp="1" noRot="1" noChangeAspect="1"/>
          </p:cNvSpPr>
          <p:nvPr>
            <p:ph type="sldImg" idx="2"/>
          </p:nvPr>
        </p:nvSpPr>
        <p:spPr>
          <a:xfrm>
            <a:off x="954088" y="685800"/>
            <a:ext cx="4949825"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22C6C-7221-469C-87F5-4CEC1C848D91}" type="slidenum">
              <a:rPr lang="fi-FI" smtClean="0"/>
              <a:pPr/>
              <a:t>‹#›</a:t>
            </a:fld>
            <a:endParaRPr lang="fi-FI"/>
          </a:p>
        </p:txBody>
      </p:sp>
    </p:spTree>
    <p:extLst>
      <p:ext uri="{BB962C8B-B14F-4D97-AF65-F5344CB8AC3E}">
        <p14:creationId xmlns:p14="http://schemas.microsoft.com/office/powerpoint/2010/main" val="2716578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p:txBody>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Tree>
    <p:extLst>
      <p:ext uri="{BB962C8B-B14F-4D97-AF65-F5344CB8AC3E}">
        <p14:creationId xmlns:p14="http://schemas.microsoft.com/office/powerpoint/2010/main" val="152044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ruskalvo -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p>
            <a:fld id="{0E2FF504-4CEA-4318-AA6B-E12654C175B4}" type="datetime1">
              <a:rPr lang="fi-FI" smtClean="0"/>
              <a:pPr/>
              <a:t>26.10.2017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3F6863F-6A49-4C4A-ACFA-6A00093D353A}" type="slidenum">
              <a:rPr lang="fi-FI" smtClean="0"/>
              <a:pPr/>
              <a:t>‹#›</a:t>
            </a:fld>
            <a:endParaRPr lang="fi-FI"/>
          </a:p>
        </p:txBody>
      </p:sp>
    </p:spTree>
    <p:extLst>
      <p:ext uri="{BB962C8B-B14F-4D97-AF65-F5344CB8AC3E}">
        <p14:creationId xmlns:p14="http://schemas.microsoft.com/office/powerpoint/2010/main" val="152044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eruskalvo - kaksi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428736"/>
            <a:ext cx="3947116" cy="4643470"/>
          </a:xfrm>
        </p:spPr>
        <p:txBody>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p>
            <a:fld id="{27522228-0A33-4AD7-A93B-A4E96F6D1AF8}" type="datetime1">
              <a:rPr lang="fi-FI" smtClean="0"/>
              <a:pPr/>
              <a:t>26.10.2017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3F6863F-6A49-4C4A-ACFA-6A00093D353A}" type="slidenum">
              <a:rPr lang="fi-FI" smtClean="0"/>
              <a:pPr/>
              <a:t>‹#›</a:t>
            </a:fld>
            <a:endParaRPr lang="fi-FI"/>
          </a:p>
        </p:txBody>
      </p:sp>
      <p:sp>
        <p:nvSpPr>
          <p:cNvPr id="7" name="Content Placeholder 2"/>
          <p:cNvSpPr>
            <a:spLocks noGrp="1"/>
          </p:cNvSpPr>
          <p:nvPr>
            <p:ph idx="13"/>
          </p:nvPr>
        </p:nvSpPr>
        <p:spPr>
          <a:xfrm>
            <a:off x="4503965" y="1428736"/>
            <a:ext cx="3947116" cy="4643470"/>
          </a:xfrm>
        </p:spPr>
        <p:txBody>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Tree>
    <p:extLst>
      <p:ext uri="{BB962C8B-B14F-4D97-AF65-F5344CB8AC3E}">
        <p14:creationId xmlns:p14="http://schemas.microsoft.com/office/powerpoint/2010/main" val="152044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ruskalvo - kuvapaik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1999" y="1428736"/>
            <a:ext cx="5875942" cy="4643470"/>
          </a:xfrm>
        </p:spPr>
        <p:txBody>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7" name="Content Placeholder 2"/>
          <p:cNvSpPr>
            <a:spLocks noGrp="1"/>
          </p:cNvSpPr>
          <p:nvPr>
            <p:ph idx="13" hasCustomPrompt="1"/>
          </p:nvPr>
        </p:nvSpPr>
        <p:spPr>
          <a:xfrm>
            <a:off x="6450817" y="1428736"/>
            <a:ext cx="3071834" cy="4143404"/>
          </a:xfrm>
        </p:spPr>
        <p:txBody>
          <a:bodyPr/>
          <a:lstStyle>
            <a:lvl1pPr>
              <a:buNone/>
              <a:defRPr/>
            </a:lvl1pPr>
          </a:lstStyle>
          <a:p>
            <a:pPr lvl="0"/>
            <a:r>
              <a:rPr lang="fi-FI" noProof="1"/>
              <a:t>Kuva</a:t>
            </a:r>
          </a:p>
        </p:txBody>
      </p:sp>
    </p:spTree>
    <p:extLst>
      <p:ext uri="{BB962C8B-B14F-4D97-AF65-F5344CB8AC3E}">
        <p14:creationId xmlns:p14="http://schemas.microsoft.com/office/powerpoint/2010/main" val="152044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r>
              <a:rPr lang="fi-FI" noProof="0"/>
              <a:t>08.06.2012</a:t>
            </a:r>
            <a:endParaRPr lang="en-US" noProof="0"/>
          </a:p>
        </p:txBody>
      </p:sp>
      <p:sp>
        <p:nvSpPr>
          <p:cNvPr id="5" name="Footer Placeholder 4"/>
          <p:cNvSpPr>
            <a:spLocks noGrp="1"/>
          </p:cNvSpPr>
          <p:nvPr>
            <p:ph type="ftr" sz="quarter" idx="11"/>
          </p:nvPr>
        </p:nvSpPr>
        <p:spPr/>
        <p:txBody>
          <a:bodyPr/>
          <a:lstStyle/>
          <a:p>
            <a:r>
              <a:rPr lang="en-US" noProof="0"/>
              <a:t>Word template user guide</a:t>
            </a:r>
          </a:p>
        </p:txBody>
      </p:sp>
      <p:sp>
        <p:nvSpPr>
          <p:cNvPr id="6" name="Slide Number Placeholder 5"/>
          <p:cNvSpPr>
            <a:spLocks noGrp="1"/>
          </p:cNvSpPr>
          <p:nvPr>
            <p:ph type="sldNum" sz="quarter" idx="12"/>
          </p:nvPr>
        </p:nvSpPr>
        <p:spPr/>
        <p:txBody>
          <a:bodyPr/>
          <a:lstStyle/>
          <a:p>
            <a:fld id="{52384017-E4DF-4A7A-8FA6-2DC68C3EB4D0}" type="slidenum">
              <a:rPr lang="en-US" noProof="0" smtClean="0"/>
              <a:pPr/>
              <a:t>‹#›</a:t>
            </a:fld>
            <a:endParaRPr lang="en-US" noProof="0"/>
          </a:p>
        </p:txBody>
      </p:sp>
      <p:sp>
        <p:nvSpPr>
          <p:cNvPr id="11" name="Text Placeholder 9"/>
          <p:cNvSpPr>
            <a:spLocks noGrp="1"/>
          </p:cNvSpPr>
          <p:nvPr>
            <p:ph type="body" sz="quarter" idx="13"/>
          </p:nvPr>
        </p:nvSpPr>
        <p:spPr>
          <a:xfrm>
            <a:off x="5570421" y="6145200"/>
            <a:ext cx="1664499"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
        <p:nvSpPr>
          <p:cNvPr id="12" name="Text Placeholder 9"/>
          <p:cNvSpPr>
            <a:spLocks noGrp="1"/>
          </p:cNvSpPr>
          <p:nvPr>
            <p:ph type="body" sz="quarter" idx="14"/>
          </p:nvPr>
        </p:nvSpPr>
        <p:spPr>
          <a:xfrm>
            <a:off x="7425929" y="6145200"/>
            <a:ext cx="1843813"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Tree>
    <p:extLst>
      <p:ext uri="{BB962C8B-B14F-4D97-AF65-F5344CB8AC3E}">
        <p14:creationId xmlns:p14="http://schemas.microsoft.com/office/powerpoint/2010/main" val="343805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sp>
        <p:nvSpPr>
          <p:cNvPr id="2" name="Title 1"/>
          <p:cNvSpPr>
            <a:spLocks noGrp="1"/>
          </p:cNvSpPr>
          <p:nvPr>
            <p:ph type="title"/>
          </p:nvPr>
        </p:nvSpPr>
        <p:spPr>
          <a:xfrm>
            <a:off x="4392000" y="2484000"/>
            <a:ext cx="5040000" cy="1440000"/>
          </a:xfrm>
        </p:spPr>
        <p:txBody>
          <a:bodyPr/>
          <a:lstStyle>
            <a:lvl1pPr>
              <a:defRPr b="0"/>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Tekstin paikkamerkki 3"/>
          <p:cNvSpPr>
            <a:spLocks noGrp="1"/>
          </p:cNvSpPr>
          <p:nvPr>
            <p:ph type="body" sz="quarter" idx="10" hasCustomPrompt="1"/>
          </p:nvPr>
        </p:nvSpPr>
        <p:spPr>
          <a:xfrm>
            <a:off x="4392000" y="4077072"/>
            <a:ext cx="4680520" cy="914400"/>
          </a:xfrm>
          <a:prstGeom prst="rect">
            <a:avLst/>
          </a:prstGeom>
        </p:spPr>
        <p:txBody>
          <a:bodyPr lIns="0" tIns="0" rIns="0" bIns="36000"/>
          <a:lstStyle>
            <a:lvl1pPr marL="0" indent="0">
              <a:lnSpc>
                <a:spcPct val="100000"/>
              </a:lnSpc>
              <a:spcBef>
                <a:spcPts val="0"/>
              </a:spcBef>
              <a:buNone/>
              <a:defRPr/>
            </a:lvl1pPr>
          </a:lstStyle>
          <a:p>
            <a:pPr lvl="0"/>
            <a:r>
              <a:rPr lang="fi-FI" dirty="0"/>
              <a:t>Lisää tilaisuus ja esittäjä</a:t>
            </a:r>
          </a:p>
        </p:txBody>
      </p:sp>
    </p:spTree>
    <p:extLst>
      <p:ext uri="{BB962C8B-B14F-4D97-AF65-F5344CB8AC3E}">
        <p14:creationId xmlns:p14="http://schemas.microsoft.com/office/powerpoint/2010/main" val="290269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378478"/>
            <a:ext cx="9899924" cy="1164338"/>
          </a:xfrm>
          <a:prstGeom prst="rect">
            <a:avLst/>
          </a:prstGeom>
        </p:spPr>
      </p:pic>
      <p:sp>
        <p:nvSpPr>
          <p:cNvPr id="2" name="Title Placeholder 1"/>
          <p:cNvSpPr>
            <a:spLocks noGrp="1"/>
          </p:cNvSpPr>
          <p:nvPr>
            <p:ph type="title"/>
          </p:nvPr>
        </p:nvSpPr>
        <p:spPr>
          <a:xfrm>
            <a:off x="432000" y="351735"/>
            <a:ext cx="7560000" cy="936000"/>
          </a:xfrm>
          <a:prstGeom prst="rect">
            <a:avLst/>
          </a:prstGeom>
        </p:spPr>
        <p:txBody>
          <a:bodyPr vert="horz" lIns="0" tIns="0" rIns="0" bIns="0" rtlCol="0" anchor="t" anchorCtr="0">
            <a:normAutofit/>
          </a:bodyPr>
          <a:lstStyle/>
          <a:p>
            <a:r>
              <a:rPr lang="fi-FI" noProof="1"/>
              <a:t>Click to edit Master title style</a:t>
            </a:r>
          </a:p>
        </p:txBody>
      </p:sp>
      <p:sp>
        <p:nvSpPr>
          <p:cNvPr id="3" name="Text Placeholder 2"/>
          <p:cNvSpPr>
            <a:spLocks noGrp="1"/>
          </p:cNvSpPr>
          <p:nvPr>
            <p:ph type="body" idx="1"/>
          </p:nvPr>
        </p:nvSpPr>
        <p:spPr>
          <a:xfrm>
            <a:off x="431999" y="1428736"/>
            <a:ext cx="8019081" cy="4643470"/>
          </a:xfrm>
          <a:prstGeom prst="rect">
            <a:avLst/>
          </a:prstGeom>
        </p:spPr>
        <p:txBody>
          <a:bodyPr vert="horz" lIns="0" tIns="0" rIns="0" bIns="0" rtlCol="0" anchor="t" anchorCtr="0">
            <a:normAutofit/>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2"/>
          </p:nvPr>
        </p:nvSpPr>
        <p:spPr>
          <a:xfrm>
            <a:off x="432000" y="6552000"/>
            <a:ext cx="1286026" cy="241002"/>
          </a:xfrm>
          <a:prstGeom prst="rect">
            <a:avLst/>
          </a:prstGeom>
        </p:spPr>
        <p:txBody>
          <a:bodyPr vert="horz" lIns="0" tIns="0" rIns="0" bIns="0" rtlCol="0" anchor="t" anchorCtr="0">
            <a:noAutofit/>
          </a:bodyPr>
          <a:lstStyle>
            <a:lvl1pPr algn="l">
              <a:lnSpc>
                <a:spcPts val="1200"/>
              </a:lnSpc>
              <a:defRPr sz="1000">
                <a:solidFill>
                  <a:schemeClr val="tx1"/>
                </a:solidFill>
              </a:defRPr>
            </a:lvl1pPr>
          </a:lstStyle>
          <a:p>
            <a:fld id="{F9FD5E4A-D699-4985-A627-DFDED19ABDE3}" type="datetime1">
              <a:rPr lang="fi-FI" smtClean="0"/>
              <a:pPr/>
              <a:t>26.10.2017</a:t>
            </a:fld>
            <a:endParaRPr lang="fi-FI"/>
          </a:p>
        </p:txBody>
      </p:sp>
      <p:sp>
        <p:nvSpPr>
          <p:cNvPr id="5" name="Footer Placeholder 4"/>
          <p:cNvSpPr>
            <a:spLocks noGrp="1"/>
          </p:cNvSpPr>
          <p:nvPr>
            <p:ph type="ftr" sz="quarter" idx="3"/>
          </p:nvPr>
        </p:nvSpPr>
        <p:spPr>
          <a:xfrm>
            <a:off x="1907999" y="6552000"/>
            <a:ext cx="3546675" cy="241002"/>
          </a:xfrm>
          <a:prstGeom prst="rect">
            <a:avLst/>
          </a:prstGeom>
        </p:spPr>
        <p:txBody>
          <a:bodyPr vert="horz" lIns="0" tIns="0" rIns="0" bIns="0" rtlCol="0" anchor="t" anchorCtr="0">
            <a:noAutofit/>
          </a:bodyPr>
          <a:lstStyle>
            <a:lvl1pPr algn="l">
              <a:lnSpc>
                <a:spcPts val="1200"/>
              </a:lnSpc>
              <a:defRPr sz="1000">
                <a:solidFill>
                  <a:schemeClr val="tx1"/>
                </a:solidFill>
              </a:defRPr>
            </a:lvl1pPr>
          </a:lstStyle>
          <a:p>
            <a:endParaRPr lang="fi-FI"/>
          </a:p>
        </p:txBody>
      </p:sp>
      <p:sp>
        <p:nvSpPr>
          <p:cNvPr id="6" name="Slide Number Placeholder 5"/>
          <p:cNvSpPr>
            <a:spLocks noGrp="1"/>
          </p:cNvSpPr>
          <p:nvPr>
            <p:ph type="sldNum" sz="quarter" idx="4"/>
          </p:nvPr>
        </p:nvSpPr>
        <p:spPr>
          <a:xfrm>
            <a:off x="9451213" y="6552000"/>
            <a:ext cx="323085" cy="241002"/>
          </a:xfrm>
          <a:prstGeom prst="rect">
            <a:avLst/>
          </a:prstGeom>
        </p:spPr>
        <p:txBody>
          <a:bodyPr vert="horz" lIns="0" tIns="0" rIns="0" bIns="0" rtlCol="0" anchor="t" anchorCtr="0">
            <a:noAutofit/>
          </a:bodyPr>
          <a:lstStyle>
            <a:lvl1pPr algn="l">
              <a:lnSpc>
                <a:spcPts val="1200"/>
              </a:lnSpc>
              <a:defRPr sz="1000">
                <a:solidFill>
                  <a:schemeClr val="tx1"/>
                </a:solidFill>
              </a:defRPr>
            </a:lvl1pPr>
          </a:lstStyle>
          <a:p>
            <a:fld id="{03F6863F-6A49-4C4A-ACFA-6A00093D353A}" type="slidenum">
              <a:rPr lang="fi-FI" smtClean="0"/>
              <a:pPr/>
              <a:t>‹#›</a:t>
            </a:fld>
            <a:endParaRPr lang="fi-FI"/>
          </a:p>
        </p:txBody>
      </p:sp>
      <p:sp>
        <p:nvSpPr>
          <p:cNvPr id="8" name="TextBox 7"/>
          <p:cNvSpPr txBox="1"/>
          <p:nvPr/>
        </p:nvSpPr>
        <p:spPr>
          <a:xfrm>
            <a:off x="5598691" y="6552000"/>
            <a:ext cx="3672408" cy="241200"/>
          </a:xfrm>
          <a:prstGeom prst="rect">
            <a:avLst/>
          </a:prstGeom>
          <a:noFill/>
        </p:spPr>
        <p:txBody>
          <a:bodyPr wrap="none" lIns="0" tIns="0" rIns="0" bIns="0" rtlCol="0">
            <a:noAutofit/>
          </a:bodyPr>
          <a:lstStyle/>
          <a:p>
            <a:pPr algn="r">
              <a:lnSpc>
                <a:spcPts val="1200"/>
              </a:lnSpc>
            </a:pPr>
            <a:r>
              <a:rPr lang="fi-FI" sz="1000" b="1"/>
              <a:t>Liikenteen</a:t>
            </a:r>
            <a:r>
              <a:rPr lang="fi-FI" sz="1000" b="1" baseline="0"/>
              <a:t> turvallisuusvirasto</a:t>
            </a:r>
            <a:endParaRPr lang="fi-FI" sz="1000" b="1"/>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8000" y="360000"/>
            <a:ext cx="1502667" cy="630937"/>
          </a:xfrm>
          <a:prstGeom prst="rect">
            <a:avLst/>
          </a:prstGeom>
        </p:spPr>
      </p:pic>
    </p:spTree>
    <p:extLst>
      <p:ext uri="{BB962C8B-B14F-4D97-AF65-F5344CB8AC3E}">
        <p14:creationId xmlns:p14="http://schemas.microsoft.com/office/powerpoint/2010/main" val="2782230433"/>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Lst>
  <p:hf hdr="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270000" indent="-270000" algn="l" defTabSz="914400" rtl="0" eaLnBrk="1" latinLnBrk="0" hangingPunct="1">
        <a:lnSpc>
          <a:spcPct val="100000"/>
        </a:lnSpc>
        <a:spcBef>
          <a:spcPts val="600"/>
        </a:spcBef>
        <a:buClr>
          <a:schemeClr val="tx2"/>
        </a:buClr>
        <a:buSzPct val="80000"/>
        <a:buFont typeface="Wingdings" pitchFamily="2" charset="2"/>
        <a:buChar char="l"/>
        <a:defRPr sz="2400" kern="1200">
          <a:solidFill>
            <a:schemeClr val="tx1"/>
          </a:solidFill>
          <a:latin typeface="+mn-lt"/>
          <a:ea typeface="+mn-ea"/>
          <a:cs typeface="+mn-cs"/>
        </a:defRPr>
      </a:lvl1pPr>
      <a:lvl2pPr marL="540000" indent="-270000" algn="l" defTabSz="914400" rtl="0" eaLnBrk="1" latinLnBrk="0" hangingPunct="1">
        <a:lnSpc>
          <a:spcPct val="100000"/>
        </a:lnSpc>
        <a:spcBef>
          <a:spcPts val="600"/>
        </a:spcBef>
        <a:buClr>
          <a:schemeClr val="tx2"/>
        </a:buClr>
        <a:buSzPct val="80000"/>
        <a:buFont typeface="Wingdings" pitchFamily="2" charset="2"/>
        <a:buChar char="l"/>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600"/>
        </a:spcBef>
        <a:buClr>
          <a:schemeClr val="tx2"/>
        </a:buClr>
        <a:buSzPct val="80000"/>
        <a:buFont typeface="Wingdings" pitchFamily="2" charset="2"/>
        <a:buChar char="l"/>
        <a:defRPr sz="1800" kern="1200">
          <a:solidFill>
            <a:schemeClr val="tx1"/>
          </a:solidFill>
          <a:latin typeface="+mn-lt"/>
          <a:ea typeface="+mn-ea"/>
          <a:cs typeface="+mn-cs"/>
        </a:defRPr>
      </a:lvl3pPr>
      <a:lvl4pPr marL="1080000" indent="-270000" algn="l" defTabSz="914400" rtl="0" eaLnBrk="1" latinLnBrk="0" hangingPunct="1">
        <a:lnSpc>
          <a:spcPct val="100000"/>
        </a:lnSpc>
        <a:spcBef>
          <a:spcPts val="600"/>
        </a:spcBef>
        <a:buClr>
          <a:schemeClr val="tx2"/>
        </a:buClr>
        <a:buSzPct val="80000"/>
        <a:buFont typeface="Wingdings" pitchFamily="2" charset="2"/>
        <a:buChar char="l"/>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600"/>
        </a:spcBef>
        <a:buClr>
          <a:schemeClr val="tx2"/>
        </a:buClr>
        <a:buSzPct val="80000"/>
        <a:buFont typeface="Wingdings" pitchFamily="2" charset="2"/>
        <a:buChar char="l"/>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 y="3295817"/>
            <a:ext cx="9899924" cy="3313183"/>
          </a:xfrm>
          <a:prstGeom prst="rect">
            <a:avLst/>
          </a:prstGeom>
        </p:spPr>
      </p:pic>
      <p:sp>
        <p:nvSpPr>
          <p:cNvPr id="2" name="Title Placeholder 1"/>
          <p:cNvSpPr>
            <a:spLocks noGrp="1"/>
          </p:cNvSpPr>
          <p:nvPr>
            <p:ph type="title"/>
          </p:nvPr>
        </p:nvSpPr>
        <p:spPr>
          <a:xfrm>
            <a:off x="4392000" y="2484000"/>
            <a:ext cx="5040000" cy="1440000"/>
          </a:xfrm>
          <a:prstGeom prst="rect">
            <a:avLst/>
          </a:prstGeom>
        </p:spPr>
        <p:txBody>
          <a:bodyPr vert="horz" lIns="0" tIns="0" rIns="0" bIns="0" rtlCol="0" anchor="t" anchorCtr="0">
            <a:noAutofit/>
          </a:bodyPr>
          <a:lstStyle/>
          <a:p>
            <a:r>
              <a:rPr lang="fi-FI" noProof="1"/>
              <a:t>Click to edit Master title style</a:t>
            </a:r>
          </a:p>
        </p:txBody>
      </p:sp>
      <p:sp>
        <p:nvSpPr>
          <p:cNvPr id="8" name="TextBox 7"/>
          <p:cNvSpPr txBox="1"/>
          <p:nvPr/>
        </p:nvSpPr>
        <p:spPr>
          <a:xfrm>
            <a:off x="827999" y="5868000"/>
            <a:ext cx="3906595" cy="648072"/>
          </a:xfrm>
          <a:prstGeom prst="rect">
            <a:avLst/>
          </a:prstGeom>
          <a:noFill/>
        </p:spPr>
        <p:txBody>
          <a:bodyPr wrap="none" lIns="0" tIns="0" rIns="0" bIns="0" rtlCol="0">
            <a:noAutofit/>
          </a:bodyPr>
          <a:lstStyle/>
          <a:p>
            <a:pPr algn="l">
              <a:lnSpc>
                <a:spcPts val="2400"/>
              </a:lnSpc>
            </a:pPr>
            <a:r>
              <a:rPr lang="fi-FI" sz="2000" b="0" i="1">
                <a:solidFill>
                  <a:schemeClr val="tx2"/>
                </a:solidFill>
              </a:rPr>
              <a:t>Vastuullinen</a:t>
            </a:r>
            <a:r>
              <a:rPr lang="fi-FI" sz="2000" b="0" i="1" baseline="0">
                <a:solidFill>
                  <a:schemeClr val="tx2"/>
                </a:solidFill>
              </a:rPr>
              <a:t> liikenne.</a:t>
            </a:r>
          </a:p>
          <a:p>
            <a:pPr algn="l">
              <a:lnSpc>
                <a:spcPts val="2400"/>
              </a:lnSpc>
            </a:pPr>
            <a:r>
              <a:rPr lang="fi-FI" sz="2000" b="0" i="1" baseline="0">
                <a:solidFill>
                  <a:schemeClr val="tx2"/>
                </a:solidFill>
              </a:rPr>
              <a:t>Yhteinen asia.</a:t>
            </a:r>
            <a:endParaRPr lang="fi-FI" sz="2000" b="0" i="1">
              <a:solidFill>
                <a:schemeClr val="tx2"/>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000" y="432000"/>
            <a:ext cx="5230379" cy="1008890"/>
          </a:xfrm>
          <a:prstGeom prst="rect">
            <a:avLst/>
          </a:prstGeom>
        </p:spPr>
      </p:pic>
      <p:sp>
        <p:nvSpPr>
          <p:cNvPr id="4" name="Tekstin paikkamerkki 3"/>
          <p:cNvSpPr>
            <a:spLocks noGrp="1"/>
          </p:cNvSpPr>
          <p:nvPr>
            <p:ph type="body" idx="1"/>
          </p:nvPr>
        </p:nvSpPr>
        <p:spPr>
          <a:xfrm>
            <a:off x="4392000" y="4077073"/>
            <a:ext cx="4959375" cy="1008112"/>
          </a:xfrm>
          <a:prstGeom prst="rect">
            <a:avLst/>
          </a:prstGeom>
        </p:spPr>
        <p:txBody>
          <a:bodyPr vert="horz" lIns="0" tIns="0" rIns="0" bIns="45720" rtlCol="0">
            <a:normAutofit/>
          </a:bodyPr>
          <a:lstStyle/>
          <a:p>
            <a:pPr lvl="0"/>
            <a:r>
              <a:rPr lang="fi-FI" dirty="0"/>
              <a:t>Lisää tilaisuus ja esittäjä</a:t>
            </a:r>
          </a:p>
        </p:txBody>
      </p:sp>
    </p:spTree>
    <p:extLst>
      <p:ext uri="{BB962C8B-B14F-4D97-AF65-F5344CB8AC3E}">
        <p14:creationId xmlns:p14="http://schemas.microsoft.com/office/powerpoint/2010/main" val="1274884618"/>
      </p:ext>
    </p:extLst>
  </p:cSld>
  <p:clrMap bg1="lt1" tx1="dk1" bg2="lt2" tx2="dk2" accent1="accent1" accent2="accent2" accent3="accent3" accent4="accent4" accent5="accent5" accent6="accent6" hlink="hlink" folHlink="folHlink"/>
  <p:sldLayoutIdLst>
    <p:sldLayoutId id="2147483652" r:id="rId1"/>
  </p:sldLayoutIdLst>
  <p:hf hdr="0"/>
  <p:txStyles>
    <p:titleStyle>
      <a:lvl1pPr algn="l" defTabSz="914400" rtl="0" eaLnBrk="1" latinLnBrk="0" hangingPunct="1">
        <a:lnSpc>
          <a:spcPts val="32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Clr>
          <a:schemeClr val="accent3"/>
        </a:buClr>
        <a:buSzPct val="80000"/>
        <a:buFont typeface="Wingdings" pitchFamily="2" charset="2"/>
        <a:buNone/>
        <a:defRPr sz="2000" kern="1200">
          <a:solidFill>
            <a:schemeClr val="tx1"/>
          </a:solidFill>
          <a:latin typeface="+mn-lt"/>
          <a:ea typeface="+mn-ea"/>
          <a:cs typeface="+mn-cs"/>
        </a:defRPr>
      </a:lvl1pPr>
      <a:lvl2pPr marL="540000" indent="-270000" algn="l" defTabSz="914400" rtl="0" eaLnBrk="1" latinLnBrk="0" hangingPunct="1">
        <a:lnSpc>
          <a:spcPts val="2400"/>
        </a:lnSpc>
        <a:spcBef>
          <a:spcPts val="600"/>
        </a:spcBef>
        <a:buClr>
          <a:schemeClr val="accent3"/>
        </a:buClr>
        <a:buSzPct val="80000"/>
        <a:buFont typeface="Wingdings" pitchFamily="2" charset="2"/>
        <a:buChar char="l"/>
        <a:defRPr sz="2000" kern="1200">
          <a:solidFill>
            <a:schemeClr val="tx1"/>
          </a:solidFill>
          <a:latin typeface="+mn-lt"/>
          <a:ea typeface="+mn-ea"/>
          <a:cs typeface="+mn-cs"/>
        </a:defRPr>
      </a:lvl2pPr>
      <a:lvl3pPr marL="810000" indent="-270000" algn="l" defTabSz="914400" rtl="0" eaLnBrk="1" latinLnBrk="0" hangingPunct="1">
        <a:lnSpc>
          <a:spcPts val="2400"/>
        </a:lnSpc>
        <a:spcBef>
          <a:spcPts val="600"/>
        </a:spcBef>
        <a:buClr>
          <a:schemeClr val="accent3"/>
        </a:buClr>
        <a:buSzPct val="80000"/>
        <a:buFont typeface="Wingdings" pitchFamily="2" charset="2"/>
        <a:buChar char="l"/>
        <a:defRPr sz="2000" kern="1200">
          <a:solidFill>
            <a:schemeClr val="tx1"/>
          </a:solidFill>
          <a:latin typeface="+mn-lt"/>
          <a:ea typeface="+mn-ea"/>
          <a:cs typeface="+mn-cs"/>
        </a:defRPr>
      </a:lvl3pPr>
      <a:lvl4pPr marL="1080000" indent="-270000" algn="l" defTabSz="914400" rtl="0" eaLnBrk="1" latinLnBrk="0" hangingPunct="1">
        <a:lnSpc>
          <a:spcPts val="2400"/>
        </a:lnSpc>
        <a:spcBef>
          <a:spcPts val="600"/>
        </a:spcBef>
        <a:buClr>
          <a:schemeClr val="accent3"/>
        </a:buClr>
        <a:buSzPct val="80000"/>
        <a:buFont typeface="Wingdings" pitchFamily="2" charset="2"/>
        <a:buChar char="l"/>
        <a:defRPr sz="2000" kern="1200">
          <a:solidFill>
            <a:schemeClr val="tx1"/>
          </a:solidFill>
          <a:latin typeface="+mn-lt"/>
          <a:ea typeface="+mn-ea"/>
          <a:cs typeface="+mn-cs"/>
        </a:defRPr>
      </a:lvl4pPr>
      <a:lvl5pPr marL="1350000" indent="-270000" algn="l" defTabSz="914400" rtl="0" eaLnBrk="1" latinLnBrk="0" hangingPunct="1">
        <a:lnSpc>
          <a:spcPts val="2400"/>
        </a:lnSpc>
        <a:spcBef>
          <a:spcPts val="600"/>
        </a:spcBef>
        <a:buClr>
          <a:schemeClr val="accent3"/>
        </a:buClr>
        <a:buSzPct val="80000"/>
        <a:buFont typeface="Wingdings" pitchFamily="2" charset="2"/>
        <a:buChar char="l"/>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ti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a:xfrm>
            <a:off x="4365995" y="2420888"/>
            <a:ext cx="5040000" cy="720080"/>
          </a:xfrm>
        </p:spPr>
        <p:txBody>
          <a:bodyPr/>
          <a:lstStyle/>
          <a:p>
            <a:r>
              <a:rPr lang="fi-FI" i="1" dirty="0" err="1"/>
              <a:t>Frostwing</a:t>
            </a:r>
            <a:r>
              <a:rPr lang="fi-FI" i="1" dirty="0"/>
              <a:t> Preliminary CFD </a:t>
            </a:r>
            <a:r>
              <a:rPr lang="fi-FI" i="1" dirty="0" err="1"/>
              <a:t>Results</a:t>
            </a:r>
            <a:br>
              <a:rPr lang="fi-FI" i="1" dirty="0"/>
            </a:br>
            <a:endParaRPr lang="fi-FI" i="1" dirty="0"/>
          </a:p>
        </p:txBody>
      </p:sp>
      <p:sp>
        <p:nvSpPr>
          <p:cNvPr id="9" name="Tekstin paikkamerkki 8"/>
          <p:cNvSpPr>
            <a:spLocks noGrp="1"/>
          </p:cNvSpPr>
          <p:nvPr>
            <p:ph type="body" sz="quarter" idx="10"/>
          </p:nvPr>
        </p:nvSpPr>
        <p:spPr>
          <a:xfrm>
            <a:off x="4365995" y="3501008"/>
            <a:ext cx="4680520" cy="1130424"/>
          </a:xfrm>
        </p:spPr>
        <p:txBody>
          <a:bodyPr>
            <a:normAutofit/>
          </a:bodyPr>
          <a:lstStyle/>
          <a:p>
            <a:r>
              <a:rPr lang="fi-FI" sz="2400" i="1" dirty="0"/>
              <a:t>Pekka Koivisto</a:t>
            </a:r>
          </a:p>
          <a:p>
            <a:r>
              <a:rPr lang="fi-FI" i="1" dirty="0"/>
              <a:t>Aalto </a:t>
            </a:r>
            <a:r>
              <a:rPr lang="fi-FI" i="1" dirty="0" err="1"/>
              <a:t>University</a:t>
            </a:r>
            <a:endParaRPr lang="fi-FI" i="1" dirty="0"/>
          </a:p>
          <a:p>
            <a:r>
              <a:rPr lang="fi-FI" i="1" dirty="0" err="1"/>
              <a:t>Arteform</a:t>
            </a:r>
            <a:r>
              <a:rPr lang="fi-FI" i="1" dirty="0"/>
              <a:t> Ltd</a:t>
            </a:r>
          </a:p>
        </p:txBody>
      </p:sp>
      <p:sp>
        <p:nvSpPr>
          <p:cNvPr id="2" name="Tekstiruutu 1"/>
          <p:cNvSpPr txBox="1"/>
          <p:nvPr/>
        </p:nvSpPr>
        <p:spPr>
          <a:xfrm>
            <a:off x="6822827" y="332656"/>
            <a:ext cx="2808312" cy="830997"/>
          </a:xfrm>
          <a:prstGeom prst="rect">
            <a:avLst/>
          </a:prstGeom>
          <a:noFill/>
        </p:spPr>
        <p:txBody>
          <a:bodyPr wrap="square" rtlCol="0">
            <a:spAutoFit/>
          </a:bodyPr>
          <a:lstStyle/>
          <a:p>
            <a:r>
              <a:rPr lang="fi-FI" sz="2400" b="1" i="1" dirty="0"/>
              <a:t>SAE G-12 AWG</a:t>
            </a:r>
          </a:p>
          <a:p>
            <a:r>
              <a:rPr lang="fi-FI" sz="2400" b="1" i="1" dirty="0"/>
              <a:t>Montreal 2017</a:t>
            </a:r>
            <a:endParaRPr lang="en-US" sz="2400" b="1" i="1" dirty="0"/>
          </a:p>
        </p:txBody>
      </p:sp>
      <p:sp>
        <p:nvSpPr>
          <p:cNvPr id="3" name="Suorakulmio 2"/>
          <p:cNvSpPr/>
          <p:nvPr/>
        </p:nvSpPr>
        <p:spPr>
          <a:xfrm>
            <a:off x="3078411" y="908720"/>
            <a:ext cx="266429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orakulmio 3"/>
          <p:cNvSpPr/>
          <p:nvPr/>
        </p:nvSpPr>
        <p:spPr>
          <a:xfrm>
            <a:off x="702147" y="5805264"/>
            <a:ext cx="288032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590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0E2FF504-4CEA-4318-AA6B-E12654C175B4}" type="datetime1">
              <a:rPr lang="fi-FI" smtClean="0"/>
              <a:pPr/>
              <a:t>26.10.2017</a:t>
            </a:fld>
            <a:endParaRPr lang="fi-FI"/>
          </a:p>
        </p:txBody>
      </p:sp>
      <p:sp>
        <p:nvSpPr>
          <p:cNvPr id="5" name="Dian numeron paikkamerkki 4"/>
          <p:cNvSpPr>
            <a:spLocks noGrp="1"/>
          </p:cNvSpPr>
          <p:nvPr>
            <p:ph type="sldNum" sz="quarter" idx="12"/>
          </p:nvPr>
        </p:nvSpPr>
        <p:spPr/>
        <p:txBody>
          <a:bodyPr/>
          <a:lstStyle/>
          <a:p>
            <a:fld id="{03F6863F-6A49-4C4A-ACFA-6A00093D353A}" type="slidenum">
              <a:rPr lang="fi-FI" smtClean="0"/>
              <a:pPr/>
              <a:t>10</a:t>
            </a:fld>
            <a:endParaRPr lang="fi-FI"/>
          </a:p>
        </p:txBody>
      </p:sp>
      <p:sp>
        <p:nvSpPr>
          <p:cNvPr id="2" name="Tekstiruutu 1"/>
          <p:cNvSpPr txBox="1"/>
          <p:nvPr/>
        </p:nvSpPr>
        <p:spPr>
          <a:xfrm>
            <a:off x="342107" y="404664"/>
            <a:ext cx="7416824" cy="461665"/>
          </a:xfrm>
          <a:prstGeom prst="rect">
            <a:avLst/>
          </a:prstGeom>
          <a:noFill/>
        </p:spPr>
        <p:txBody>
          <a:bodyPr wrap="square" rtlCol="0">
            <a:spAutoFit/>
          </a:bodyPr>
          <a:lstStyle/>
          <a:p>
            <a:r>
              <a:rPr lang="fi-FI" sz="2400" b="1" i="1" dirty="0">
                <a:solidFill>
                  <a:srgbClr val="0070C0"/>
                </a:solidFill>
              </a:rPr>
              <a:t>CFD </a:t>
            </a:r>
            <a:r>
              <a:rPr lang="fi-FI" sz="2400" b="1" i="1" dirty="0" err="1">
                <a:solidFill>
                  <a:srgbClr val="0070C0"/>
                </a:solidFill>
              </a:rPr>
              <a:t>Results</a:t>
            </a:r>
            <a:r>
              <a:rPr lang="fi-FI" sz="2400" b="1" i="1" dirty="0">
                <a:solidFill>
                  <a:srgbClr val="0070C0"/>
                </a:solidFill>
              </a:rPr>
              <a:t> </a:t>
            </a:r>
            <a:r>
              <a:rPr lang="fi-FI" sz="2400" b="1" i="1" dirty="0" err="1">
                <a:solidFill>
                  <a:srgbClr val="0070C0"/>
                </a:solidFill>
              </a:rPr>
              <a:t>Compared</a:t>
            </a:r>
            <a:r>
              <a:rPr lang="fi-FI" sz="2400" b="1" i="1" dirty="0">
                <a:solidFill>
                  <a:srgbClr val="0070C0"/>
                </a:solidFill>
              </a:rPr>
              <a:t> to </a:t>
            </a:r>
            <a:r>
              <a:rPr lang="fi-FI" sz="2400" b="1" i="1" dirty="0" err="1">
                <a:solidFill>
                  <a:srgbClr val="0070C0"/>
                </a:solidFill>
              </a:rPr>
              <a:t>Measurements</a:t>
            </a:r>
            <a:endParaRPr lang="en-US" sz="2400" b="1" i="1" dirty="0">
              <a:solidFill>
                <a:srgbClr val="0070C0"/>
              </a:solidFill>
            </a:endParaRPr>
          </a:p>
        </p:txBody>
      </p:sp>
      <p:pic>
        <p:nvPicPr>
          <p:cNvPr id="7" name="Kuva 6"/>
          <p:cNvPicPr>
            <a:picLocks noChangeAspect="1"/>
          </p:cNvPicPr>
          <p:nvPr/>
        </p:nvPicPr>
        <p:blipFill>
          <a:blip r:embed="rId2"/>
          <a:stretch>
            <a:fillRect/>
          </a:stretch>
        </p:blipFill>
        <p:spPr>
          <a:xfrm>
            <a:off x="431999" y="1268760"/>
            <a:ext cx="6119393" cy="4464496"/>
          </a:xfrm>
          <a:prstGeom prst="rect">
            <a:avLst/>
          </a:prstGeom>
        </p:spPr>
      </p:pic>
      <p:sp>
        <p:nvSpPr>
          <p:cNvPr id="8" name="Tekstiruutu 7"/>
          <p:cNvSpPr txBox="1"/>
          <p:nvPr/>
        </p:nvSpPr>
        <p:spPr>
          <a:xfrm>
            <a:off x="6246763" y="1484784"/>
            <a:ext cx="3312368" cy="1477328"/>
          </a:xfrm>
          <a:prstGeom prst="rect">
            <a:avLst/>
          </a:prstGeom>
          <a:noFill/>
        </p:spPr>
        <p:txBody>
          <a:bodyPr wrap="square" rtlCol="0">
            <a:spAutoFit/>
          </a:bodyPr>
          <a:lstStyle/>
          <a:p>
            <a:r>
              <a:rPr lang="fi-FI" i="1" dirty="0">
                <a:solidFill>
                  <a:srgbClr val="0070C0"/>
                </a:solidFill>
              </a:rPr>
              <a:t>0.6 m </a:t>
            </a:r>
            <a:r>
              <a:rPr lang="fi-FI" i="1" dirty="0" err="1">
                <a:solidFill>
                  <a:srgbClr val="0070C0"/>
                </a:solidFill>
              </a:rPr>
              <a:t>Flat</a:t>
            </a:r>
            <a:r>
              <a:rPr lang="fi-FI" i="1" dirty="0">
                <a:solidFill>
                  <a:srgbClr val="0070C0"/>
                </a:solidFill>
              </a:rPr>
              <a:t> </a:t>
            </a:r>
            <a:r>
              <a:rPr lang="fi-FI" i="1" dirty="0" err="1">
                <a:solidFill>
                  <a:srgbClr val="0070C0"/>
                </a:solidFill>
              </a:rPr>
              <a:t>plate</a:t>
            </a:r>
            <a:endParaRPr lang="fi-FI" i="1" dirty="0">
              <a:solidFill>
                <a:srgbClr val="0070C0"/>
              </a:solidFill>
            </a:endParaRPr>
          </a:p>
          <a:p>
            <a:endParaRPr lang="fi-FI" i="1" dirty="0">
              <a:solidFill>
                <a:srgbClr val="0070C0"/>
              </a:solidFill>
            </a:endParaRPr>
          </a:p>
          <a:p>
            <a:r>
              <a:rPr lang="fi-FI" i="1" dirty="0">
                <a:solidFill>
                  <a:srgbClr val="0070C0"/>
                </a:solidFill>
              </a:rPr>
              <a:t>Total </a:t>
            </a:r>
            <a:r>
              <a:rPr lang="fi-FI" i="1" dirty="0" err="1">
                <a:solidFill>
                  <a:srgbClr val="0070C0"/>
                </a:solidFill>
              </a:rPr>
              <a:t>fluid</a:t>
            </a:r>
            <a:r>
              <a:rPr lang="fi-FI" i="1" dirty="0">
                <a:solidFill>
                  <a:srgbClr val="0070C0"/>
                </a:solidFill>
              </a:rPr>
              <a:t> </a:t>
            </a:r>
            <a:r>
              <a:rPr lang="fi-FI" i="1" dirty="0" err="1">
                <a:solidFill>
                  <a:srgbClr val="0070C0"/>
                </a:solidFill>
              </a:rPr>
              <a:t>volume</a:t>
            </a:r>
            <a:endParaRPr lang="fi-FI" i="1" dirty="0">
              <a:solidFill>
                <a:srgbClr val="0070C0"/>
              </a:solidFill>
            </a:endParaRPr>
          </a:p>
          <a:p>
            <a:r>
              <a:rPr lang="fi-FI" i="1" dirty="0" err="1">
                <a:solidFill>
                  <a:srgbClr val="0070C0"/>
                </a:solidFill>
              </a:rPr>
              <a:t>variation</a:t>
            </a:r>
            <a:r>
              <a:rPr lang="fi-FI" i="1" dirty="0">
                <a:solidFill>
                  <a:srgbClr val="0070C0"/>
                </a:solidFill>
              </a:rPr>
              <a:t> and W/T </a:t>
            </a:r>
            <a:r>
              <a:rPr lang="fi-FI" i="1" dirty="0" err="1">
                <a:solidFill>
                  <a:srgbClr val="0070C0"/>
                </a:solidFill>
              </a:rPr>
              <a:t>kinetic</a:t>
            </a:r>
            <a:r>
              <a:rPr lang="fi-FI" i="1" dirty="0">
                <a:solidFill>
                  <a:srgbClr val="0070C0"/>
                </a:solidFill>
              </a:rPr>
              <a:t> </a:t>
            </a:r>
            <a:r>
              <a:rPr lang="fi-FI" i="1" dirty="0" err="1">
                <a:solidFill>
                  <a:srgbClr val="0070C0"/>
                </a:solidFill>
              </a:rPr>
              <a:t>pressure</a:t>
            </a:r>
            <a:r>
              <a:rPr lang="fi-FI" i="1" dirty="0">
                <a:solidFill>
                  <a:srgbClr val="0070C0"/>
                </a:solidFill>
              </a:rPr>
              <a:t> </a:t>
            </a:r>
            <a:r>
              <a:rPr lang="fi-FI" i="1" dirty="0" err="1">
                <a:solidFill>
                  <a:srgbClr val="0070C0"/>
                </a:solidFill>
              </a:rPr>
              <a:t>variation</a:t>
            </a:r>
            <a:r>
              <a:rPr lang="fi-FI" i="1" dirty="0">
                <a:solidFill>
                  <a:srgbClr val="0070C0"/>
                </a:solidFill>
              </a:rPr>
              <a:t> in </a:t>
            </a:r>
            <a:r>
              <a:rPr lang="fi-FI" i="1" dirty="0" err="1">
                <a:solidFill>
                  <a:srgbClr val="0070C0"/>
                </a:solidFill>
              </a:rPr>
              <a:t>time</a:t>
            </a:r>
            <a:endParaRPr lang="en-US" i="1" dirty="0">
              <a:solidFill>
                <a:srgbClr val="0070C0"/>
              </a:solidFill>
            </a:endParaRPr>
          </a:p>
        </p:txBody>
      </p:sp>
      <p:pic>
        <p:nvPicPr>
          <p:cNvPr id="6" name="Kuva 5">
            <a:extLst>
              <a:ext uri="{FF2B5EF4-FFF2-40B4-BE49-F238E27FC236}">
                <a16:creationId xmlns:a16="http://schemas.microsoft.com/office/drawing/2014/main" id="{C6E73FDC-F63A-454F-B28C-2A99CF071A28}"/>
              </a:ext>
            </a:extLst>
          </p:cNvPr>
          <p:cNvPicPr>
            <a:picLocks noChangeAspect="1"/>
          </p:cNvPicPr>
          <p:nvPr/>
        </p:nvPicPr>
        <p:blipFill>
          <a:blip r:embed="rId3"/>
          <a:stretch>
            <a:fillRect/>
          </a:stretch>
        </p:blipFill>
        <p:spPr>
          <a:xfrm>
            <a:off x="-2381" y="0"/>
            <a:ext cx="9905999" cy="6857999"/>
          </a:xfrm>
          <a:prstGeom prst="rect">
            <a:avLst/>
          </a:prstGeom>
        </p:spPr>
      </p:pic>
    </p:spTree>
    <p:extLst>
      <p:ext uri="{BB962C8B-B14F-4D97-AF65-F5344CB8AC3E}">
        <p14:creationId xmlns:p14="http://schemas.microsoft.com/office/powerpoint/2010/main" val="3604473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2384017-E4DF-4A7A-8FA6-2DC68C3EB4D0}" type="slidenum">
              <a:rPr lang="en-GB" smtClean="0">
                <a:solidFill>
                  <a:prstClr val="black">
                    <a:tint val="75000"/>
                  </a:prstClr>
                </a:solidFill>
              </a:rPr>
              <a:pPr/>
              <a:t>11</a:t>
            </a:fld>
            <a:endParaRPr lang="en-GB">
              <a:solidFill>
                <a:prstClr val="black">
                  <a:tint val="75000"/>
                </a:prstClr>
              </a:solidFill>
            </a:endParaRPr>
          </a:p>
        </p:txBody>
      </p:sp>
      <p:pic>
        <p:nvPicPr>
          <p:cNvPr id="8" name="Kuva 7">
            <a:extLst>
              <a:ext uri="{FF2B5EF4-FFF2-40B4-BE49-F238E27FC236}">
                <a16:creationId xmlns:a16="http://schemas.microsoft.com/office/drawing/2014/main" id="{4D1F972A-8301-4122-A980-BBFC4764D66D}"/>
              </a:ext>
            </a:extLst>
          </p:cNvPr>
          <p:cNvPicPr>
            <a:picLocks noChangeAspect="1"/>
          </p:cNvPicPr>
          <p:nvPr/>
        </p:nvPicPr>
        <p:blipFill>
          <a:blip r:embed="rId2"/>
          <a:stretch>
            <a:fillRect/>
          </a:stretch>
        </p:blipFill>
        <p:spPr>
          <a:xfrm>
            <a:off x="1" y="1648"/>
            <a:ext cx="9903618" cy="6856351"/>
          </a:xfrm>
          <a:prstGeom prst="rect">
            <a:avLst/>
          </a:prstGeom>
        </p:spPr>
      </p:pic>
    </p:spTree>
    <p:extLst>
      <p:ext uri="{BB962C8B-B14F-4D97-AF65-F5344CB8AC3E}">
        <p14:creationId xmlns:p14="http://schemas.microsoft.com/office/powerpoint/2010/main" val="400018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131" y="351118"/>
            <a:ext cx="6840760" cy="648072"/>
          </a:xfrm>
        </p:spPr>
        <p:txBody>
          <a:bodyPr>
            <a:normAutofit/>
          </a:bodyPr>
          <a:lstStyle/>
          <a:p>
            <a:r>
              <a:rPr lang="en-GB" sz="2000" b="1" i="1" dirty="0">
                <a:solidFill>
                  <a:srgbClr val="0070C0"/>
                </a:solidFill>
              </a:rPr>
              <a:t>Discrepancies between CFD and measured fluid flow</a:t>
            </a:r>
          </a:p>
        </p:txBody>
      </p:sp>
      <p:sp>
        <p:nvSpPr>
          <p:cNvPr id="5" name="Slide Number Placeholder 4"/>
          <p:cNvSpPr>
            <a:spLocks noGrp="1"/>
          </p:cNvSpPr>
          <p:nvPr>
            <p:ph type="sldNum" sz="quarter" idx="12"/>
          </p:nvPr>
        </p:nvSpPr>
        <p:spPr/>
        <p:txBody>
          <a:bodyPr/>
          <a:lstStyle/>
          <a:p>
            <a:fld id="{52384017-E4DF-4A7A-8FA6-2DC68C3EB4D0}" type="slidenum">
              <a:rPr lang="en-GB" smtClean="0">
                <a:solidFill>
                  <a:prstClr val="black">
                    <a:tint val="75000"/>
                  </a:prstClr>
                </a:solidFill>
              </a:rPr>
              <a:pPr/>
              <a:t>12</a:t>
            </a:fld>
            <a:endParaRPr lang="en-GB">
              <a:solidFill>
                <a:prstClr val="black">
                  <a:tint val="75000"/>
                </a:prstClr>
              </a:solidFill>
            </a:endParaRPr>
          </a:p>
        </p:txBody>
      </p:sp>
      <p:sp>
        <p:nvSpPr>
          <p:cNvPr id="4" name="Tekstiruutu 3">
            <a:extLst>
              <a:ext uri="{FF2B5EF4-FFF2-40B4-BE49-F238E27FC236}">
                <a16:creationId xmlns:a16="http://schemas.microsoft.com/office/drawing/2014/main" id="{EA3BC64F-2624-44A2-BFA4-B338E2C9987B}"/>
              </a:ext>
            </a:extLst>
          </p:cNvPr>
          <p:cNvSpPr txBox="1"/>
          <p:nvPr/>
        </p:nvSpPr>
        <p:spPr>
          <a:xfrm>
            <a:off x="558131" y="1484784"/>
            <a:ext cx="7776864" cy="4524315"/>
          </a:xfrm>
          <a:prstGeom prst="rect">
            <a:avLst/>
          </a:prstGeom>
          <a:noFill/>
        </p:spPr>
        <p:txBody>
          <a:bodyPr wrap="square" rtlCol="0">
            <a:spAutoFit/>
          </a:bodyPr>
          <a:lstStyle/>
          <a:p>
            <a:pPr marL="285750" indent="-285750">
              <a:buFont typeface="Arial" panose="020B0604020202020204" pitchFamily="34" charset="0"/>
              <a:buChar char="•"/>
            </a:pPr>
            <a:r>
              <a:rPr lang="fi-FI" b="1" i="1" dirty="0">
                <a:solidFill>
                  <a:schemeClr val="accent6"/>
                </a:solidFill>
              </a:rPr>
              <a:t>CFD </a:t>
            </a:r>
            <a:r>
              <a:rPr lang="fi-FI" b="1" i="1" dirty="0" err="1">
                <a:solidFill>
                  <a:schemeClr val="accent6"/>
                </a:solidFill>
              </a:rPr>
              <a:t>model</a:t>
            </a:r>
            <a:r>
              <a:rPr lang="fi-FI" b="1" i="1" dirty="0">
                <a:solidFill>
                  <a:schemeClr val="accent6"/>
                </a:solidFill>
              </a:rPr>
              <a:t> </a:t>
            </a:r>
            <a:r>
              <a:rPr lang="fi-FI" b="1" i="1" dirty="0" err="1">
                <a:solidFill>
                  <a:schemeClr val="accent6"/>
                </a:solidFill>
              </a:rPr>
              <a:t>does</a:t>
            </a:r>
            <a:r>
              <a:rPr lang="fi-FI" b="1" i="1" dirty="0">
                <a:solidFill>
                  <a:schemeClr val="accent6"/>
                </a:solidFill>
              </a:rPr>
              <a:t> </a:t>
            </a:r>
            <a:r>
              <a:rPr lang="fi-FI" b="1" i="1" dirty="0" err="1">
                <a:solidFill>
                  <a:schemeClr val="accent6"/>
                </a:solidFill>
              </a:rPr>
              <a:t>not</a:t>
            </a:r>
            <a:r>
              <a:rPr lang="fi-FI" b="1" i="1" dirty="0">
                <a:solidFill>
                  <a:schemeClr val="accent6"/>
                </a:solidFill>
              </a:rPr>
              <a:t> </a:t>
            </a:r>
            <a:r>
              <a:rPr lang="fi-FI" b="1" i="1" dirty="0" err="1">
                <a:solidFill>
                  <a:schemeClr val="accent6"/>
                </a:solidFill>
              </a:rPr>
              <a:t>capture</a:t>
            </a:r>
            <a:r>
              <a:rPr lang="fi-FI" b="1" i="1" dirty="0">
                <a:solidFill>
                  <a:schemeClr val="accent6"/>
                </a:solidFill>
              </a:rPr>
              <a:t> </a:t>
            </a:r>
            <a:r>
              <a:rPr lang="fi-FI" b="1" i="1" dirty="0" err="1">
                <a:solidFill>
                  <a:schemeClr val="accent6"/>
                </a:solidFill>
              </a:rPr>
              <a:t>the</a:t>
            </a:r>
            <a:r>
              <a:rPr lang="fi-FI" b="1" i="1" dirty="0">
                <a:solidFill>
                  <a:schemeClr val="accent6"/>
                </a:solidFill>
              </a:rPr>
              <a:t> </a:t>
            </a:r>
            <a:r>
              <a:rPr lang="fi-FI" b="1" i="1" dirty="0" err="1">
                <a:solidFill>
                  <a:schemeClr val="accent6"/>
                </a:solidFill>
              </a:rPr>
              <a:t>periodic</a:t>
            </a:r>
            <a:r>
              <a:rPr lang="fi-FI" b="1" i="1" dirty="0">
                <a:solidFill>
                  <a:schemeClr val="accent6"/>
                </a:solidFill>
              </a:rPr>
              <a:t> </a:t>
            </a:r>
            <a:r>
              <a:rPr lang="fi-FI" b="1" i="1" dirty="0" err="1">
                <a:solidFill>
                  <a:schemeClr val="accent6"/>
                </a:solidFill>
              </a:rPr>
              <a:t>wave</a:t>
            </a:r>
            <a:r>
              <a:rPr lang="fi-FI" b="1" i="1" dirty="0">
                <a:solidFill>
                  <a:schemeClr val="accent6"/>
                </a:solidFill>
              </a:rPr>
              <a:t> </a:t>
            </a:r>
            <a:r>
              <a:rPr lang="fi-FI" b="1" i="1" dirty="0" err="1">
                <a:solidFill>
                  <a:schemeClr val="accent6"/>
                </a:solidFill>
              </a:rPr>
              <a:t>phase</a:t>
            </a:r>
            <a:endParaRPr lang="fi-FI" b="1" i="1" dirty="0">
              <a:solidFill>
                <a:schemeClr val="accent6"/>
              </a:solidFill>
            </a:endParaRPr>
          </a:p>
          <a:p>
            <a:pPr marL="285750" indent="-285750">
              <a:buFont typeface="Arial" panose="020B0604020202020204" pitchFamily="34" charset="0"/>
              <a:buChar char="•"/>
            </a:pPr>
            <a:r>
              <a:rPr lang="fi-FI" b="1" i="1" dirty="0" err="1">
                <a:solidFill>
                  <a:schemeClr val="accent6"/>
                </a:solidFill>
              </a:rPr>
              <a:t>The</a:t>
            </a:r>
            <a:r>
              <a:rPr lang="fi-FI" b="1" i="1" dirty="0">
                <a:solidFill>
                  <a:schemeClr val="accent6"/>
                </a:solidFill>
              </a:rPr>
              <a:t> </a:t>
            </a:r>
            <a:r>
              <a:rPr lang="fi-FI" b="1" i="1" dirty="0" err="1">
                <a:solidFill>
                  <a:schemeClr val="accent6"/>
                </a:solidFill>
              </a:rPr>
              <a:t>fluid</a:t>
            </a:r>
            <a:r>
              <a:rPr lang="fi-FI" b="1" i="1" dirty="0">
                <a:solidFill>
                  <a:schemeClr val="accent6"/>
                </a:solidFill>
              </a:rPr>
              <a:t> </a:t>
            </a:r>
            <a:r>
              <a:rPr lang="fi-FI" b="1" i="1" dirty="0" err="1">
                <a:solidFill>
                  <a:schemeClr val="accent6"/>
                </a:solidFill>
              </a:rPr>
              <a:t>removal</a:t>
            </a:r>
            <a:r>
              <a:rPr lang="fi-FI" b="1" i="1" dirty="0">
                <a:solidFill>
                  <a:schemeClr val="accent6"/>
                </a:solidFill>
              </a:rPr>
              <a:t> </a:t>
            </a:r>
            <a:r>
              <a:rPr lang="fi-FI" b="1" i="1" dirty="0" err="1">
                <a:solidFill>
                  <a:schemeClr val="accent6"/>
                </a:solidFill>
              </a:rPr>
              <a:t>rate</a:t>
            </a:r>
            <a:r>
              <a:rPr lang="fi-FI" b="1" i="1" dirty="0">
                <a:solidFill>
                  <a:schemeClr val="accent6"/>
                </a:solidFill>
              </a:rPr>
              <a:t> in </a:t>
            </a:r>
            <a:r>
              <a:rPr lang="fi-FI" b="1" i="1" dirty="0" err="1">
                <a:solidFill>
                  <a:schemeClr val="accent6"/>
                </a:solidFill>
              </a:rPr>
              <a:t>the</a:t>
            </a:r>
            <a:r>
              <a:rPr lang="fi-FI" b="1" i="1" dirty="0">
                <a:solidFill>
                  <a:schemeClr val="accent6"/>
                </a:solidFill>
              </a:rPr>
              <a:t> </a:t>
            </a:r>
            <a:r>
              <a:rPr lang="fi-FI" b="1" i="1" dirty="0" err="1">
                <a:solidFill>
                  <a:schemeClr val="accent6"/>
                </a:solidFill>
              </a:rPr>
              <a:t>beginning</a:t>
            </a:r>
            <a:r>
              <a:rPr lang="fi-FI" b="1" i="1" dirty="0">
                <a:solidFill>
                  <a:schemeClr val="accent6"/>
                </a:solidFill>
              </a:rPr>
              <a:t> is </a:t>
            </a:r>
            <a:r>
              <a:rPr lang="fi-FI" b="1" i="1" dirty="0" err="1">
                <a:solidFill>
                  <a:schemeClr val="accent6"/>
                </a:solidFill>
              </a:rPr>
              <a:t>slower</a:t>
            </a:r>
            <a:r>
              <a:rPr lang="fi-FI" b="1" i="1" dirty="0">
                <a:solidFill>
                  <a:schemeClr val="accent6"/>
                </a:solidFill>
              </a:rPr>
              <a:t> </a:t>
            </a:r>
            <a:r>
              <a:rPr lang="fi-FI" b="1" i="1" dirty="0" err="1">
                <a:solidFill>
                  <a:schemeClr val="accent6"/>
                </a:solidFill>
              </a:rPr>
              <a:t>than</a:t>
            </a:r>
            <a:r>
              <a:rPr lang="fi-FI" b="1" i="1" dirty="0">
                <a:solidFill>
                  <a:schemeClr val="accent6"/>
                </a:solidFill>
              </a:rPr>
              <a:t> </a:t>
            </a:r>
            <a:r>
              <a:rPr lang="fi-FI" b="1" i="1" dirty="0" err="1">
                <a:solidFill>
                  <a:schemeClr val="accent6"/>
                </a:solidFill>
              </a:rPr>
              <a:t>measured</a:t>
            </a:r>
            <a:endParaRPr lang="fi-FI" b="1" i="1" dirty="0">
              <a:solidFill>
                <a:schemeClr val="accent6"/>
              </a:solidFill>
            </a:endParaRPr>
          </a:p>
          <a:p>
            <a:r>
              <a:rPr lang="fi-FI" b="1" i="1" dirty="0" err="1">
                <a:solidFill>
                  <a:schemeClr val="accent6"/>
                </a:solidFill>
              </a:rPr>
              <a:t>Possible</a:t>
            </a:r>
            <a:r>
              <a:rPr lang="fi-FI" b="1" i="1" dirty="0">
                <a:solidFill>
                  <a:schemeClr val="accent6"/>
                </a:solidFill>
              </a:rPr>
              <a:t> </a:t>
            </a:r>
            <a:r>
              <a:rPr lang="fi-FI" b="1" i="1" dirty="0" err="1">
                <a:solidFill>
                  <a:schemeClr val="accent6"/>
                </a:solidFill>
              </a:rPr>
              <a:t>reasons</a:t>
            </a:r>
            <a:r>
              <a:rPr lang="fi-FI" b="1" i="1" dirty="0">
                <a:solidFill>
                  <a:schemeClr val="accent6"/>
                </a:solidFill>
              </a:rPr>
              <a:t>:</a:t>
            </a:r>
          </a:p>
          <a:p>
            <a:endParaRPr lang="fi-FI" b="1" i="1" dirty="0">
              <a:solidFill>
                <a:schemeClr val="accent6"/>
              </a:solidFill>
            </a:endParaRPr>
          </a:p>
          <a:p>
            <a:pPr marL="285750" indent="-285750">
              <a:buFont typeface="Arial" panose="020B0604020202020204" pitchFamily="34" charset="0"/>
              <a:buChar char="•"/>
            </a:pPr>
            <a:r>
              <a:rPr lang="en-US" sz="1400" i="1" dirty="0">
                <a:solidFill>
                  <a:schemeClr val="accent6"/>
                </a:solidFill>
              </a:rPr>
              <a:t>The initial condition in the simulations is very static, while there are initial disturbances in the wind tunnel due to the idling of the wind tunnel fan.</a:t>
            </a:r>
          </a:p>
          <a:p>
            <a:pPr marL="285750" indent="-285750">
              <a:buFont typeface="Arial" panose="020B0604020202020204" pitchFamily="34" charset="0"/>
              <a:buChar char="•"/>
            </a:pPr>
            <a:r>
              <a:rPr lang="en-US" sz="1400" i="1" dirty="0">
                <a:solidFill>
                  <a:schemeClr val="accent6"/>
                </a:solidFill>
              </a:rPr>
              <a:t>The resolution of the computational grid is insufficient to capture small waves. </a:t>
            </a:r>
          </a:p>
          <a:p>
            <a:pPr marL="285750" indent="-285750">
              <a:buFont typeface="Arial" panose="020B0604020202020204" pitchFamily="34" charset="0"/>
              <a:buChar char="•"/>
            </a:pPr>
            <a:r>
              <a:rPr lang="en-US" sz="1400" i="1" dirty="0">
                <a:solidFill>
                  <a:schemeClr val="accent6"/>
                </a:solidFill>
              </a:rPr>
              <a:t>The initial thickness of the fluid was exactly 1 mm in the simulations. The initial thickness of the fluid in the wind tunnel tests is more approximately defined. The initial thickness has an effect on wave height and wave speed and therefore on the removal rate in the beginning</a:t>
            </a:r>
          </a:p>
          <a:p>
            <a:pPr marL="285750" indent="-285750">
              <a:buFont typeface="Arial" panose="020B0604020202020204" pitchFamily="34" charset="0"/>
              <a:buChar char="•"/>
            </a:pPr>
            <a:r>
              <a:rPr lang="en-US" sz="1400" i="1" dirty="0">
                <a:solidFill>
                  <a:schemeClr val="accent6"/>
                </a:solidFill>
              </a:rPr>
              <a:t>The waves in the simulations are formed at the leading edge of the fluid layer and they must travel the entire plate, while waves are formed all over the flat plate in the wind tunnel test. After the simulations have reached a point where there are waves along the entire length of the flat plate, the removal rate increases. </a:t>
            </a:r>
            <a:endParaRPr lang="fi-FI" sz="1400" i="1" dirty="0">
              <a:solidFill>
                <a:schemeClr val="accent6"/>
              </a:solidFill>
            </a:endParaRPr>
          </a:p>
          <a:p>
            <a:pPr marL="285750" indent="-285750">
              <a:buFont typeface="Arial" panose="020B0604020202020204" pitchFamily="34" charset="0"/>
              <a:buChar char="•"/>
            </a:pPr>
            <a:endParaRPr lang="fi-FI" sz="1200" i="1" dirty="0">
              <a:solidFill>
                <a:schemeClr val="accent6"/>
              </a:solidFill>
            </a:endParaRPr>
          </a:p>
          <a:p>
            <a:pPr marL="285750" indent="-285750">
              <a:buFont typeface="Arial" panose="020B0604020202020204" pitchFamily="34" charset="0"/>
              <a:buChar char="•"/>
            </a:pPr>
            <a:endParaRPr lang="en-US" b="1" i="1" dirty="0">
              <a:solidFill>
                <a:schemeClr val="accent6"/>
              </a:solidFill>
            </a:endParaRPr>
          </a:p>
        </p:txBody>
      </p:sp>
    </p:spTree>
    <p:extLst>
      <p:ext uri="{BB962C8B-B14F-4D97-AF65-F5344CB8AC3E}">
        <p14:creationId xmlns:p14="http://schemas.microsoft.com/office/powerpoint/2010/main" val="4026954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0E2FF504-4CEA-4318-AA6B-E12654C175B4}" type="datetime1">
              <a:rPr lang="fi-FI" smtClean="0"/>
              <a:pPr/>
              <a:t>26.10.2017</a:t>
            </a:fld>
            <a:endParaRPr lang="fi-FI"/>
          </a:p>
        </p:txBody>
      </p:sp>
      <p:sp>
        <p:nvSpPr>
          <p:cNvPr id="5" name="Dian numeron paikkamerkki 4"/>
          <p:cNvSpPr>
            <a:spLocks noGrp="1"/>
          </p:cNvSpPr>
          <p:nvPr>
            <p:ph type="sldNum" sz="quarter" idx="12"/>
          </p:nvPr>
        </p:nvSpPr>
        <p:spPr/>
        <p:txBody>
          <a:bodyPr/>
          <a:lstStyle/>
          <a:p>
            <a:fld id="{03F6863F-6A49-4C4A-ACFA-6A00093D353A}" type="slidenum">
              <a:rPr lang="fi-FI" smtClean="0"/>
              <a:pPr/>
              <a:t>13</a:t>
            </a:fld>
            <a:endParaRPr lang="fi-FI"/>
          </a:p>
        </p:txBody>
      </p:sp>
      <p:sp>
        <p:nvSpPr>
          <p:cNvPr id="2" name="Tekstiruutu 1"/>
          <p:cNvSpPr txBox="1"/>
          <p:nvPr/>
        </p:nvSpPr>
        <p:spPr>
          <a:xfrm>
            <a:off x="342107" y="404664"/>
            <a:ext cx="7416824" cy="461665"/>
          </a:xfrm>
          <a:prstGeom prst="rect">
            <a:avLst/>
          </a:prstGeom>
          <a:noFill/>
        </p:spPr>
        <p:txBody>
          <a:bodyPr wrap="square" rtlCol="0">
            <a:spAutoFit/>
          </a:bodyPr>
          <a:lstStyle/>
          <a:p>
            <a:r>
              <a:rPr lang="fi-FI" sz="2400" b="1" i="1" dirty="0">
                <a:solidFill>
                  <a:srgbClr val="0070C0"/>
                </a:solidFill>
              </a:rPr>
              <a:t>CFD </a:t>
            </a:r>
            <a:r>
              <a:rPr lang="fi-FI" sz="2400" b="1" i="1" dirty="0" err="1">
                <a:solidFill>
                  <a:srgbClr val="0070C0"/>
                </a:solidFill>
              </a:rPr>
              <a:t>Studies</a:t>
            </a:r>
            <a:r>
              <a:rPr lang="fi-FI" sz="2400" b="1" i="1" dirty="0">
                <a:solidFill>
                  <a:srgbClr val="0070C0"/>
                </a:solidFill>
              </a:rPr>
              <a:t> – T IV </a:t>
            </a:r>
            <a:r>
              <a:rPr lang="fi-FI" sz="2400" b="1" i="1" dirty="0" err="1">
                <a:solidFill>
                  <a:srgbClr val="0070C0"/>
                </a:solidFill>
              </a:rPr>
              <a:t>Fluids</a:t>
            </a:r>
            <a:r>
              <a:rPr lang="fi-FI" sz="2400" b="1" i="1" dirty="0">
                <a:solidFill>
                  <a:srgbClr val="0070C0"/>
                </a:solidFill>
              </a:rPr>
              <a:t> </a:t>
            </a:r>
            <a:endParaRPr lang="en-US" sz="2400" b="1" i="1" dirty="0">
              <a:solidFill>
                <a:srgbClr val="0070C0"/>
              </a:solidFill>
            </a:endParaRPr>
          </a:p>
        </p:txBody>
      </p:sp>
      <p:sp>
        <p:nvSpPr>
          <p:cNvPr id="4" name="Tekstiruutu 3"/>
          <p:cNvSpPr txBox="1"/>
          <p:nvPr/>
        </p:nvSpPr>
        <p:spPr>
          <a:xfrm>
            <a:off x="432000" y="1556792"/>
            <a:ext cx="8551067" cy="2554545"/>
          </a:xfrm>
          <a:prstGeom prst="rect">
            <a:avLst/>
          </a:prstGeom>
          <a:noFill/>
        </p:spPr>
        <p:txBody>
          <a:bodyPr wrap="square" rtlCol="0">
            <a:spAutoFit/>
          </a:bodyPr>
          <a:lstStyle/>
          <a:p>
            <a:pPr marL="285750" indent="-285750">
              <a:buFont typeface="Arial" panose="020B0604020202020204" pitchFamily="34" charset="0"/>
              <a:buChar char="•"/>
            </a:pPr>
            <a:r>
              <a:rPr lang="fi-FI" sz="2000" i="1" dirty="0">
                <a:solidFill>
                  <a:schemeClr val="accent6"/>
                </a:solidFill>
              </a:rPr>
              <a:t>Preliminary </a:t>
            </a:r>
            <a:r>
              <a:rPr lang="fi-FI" sz="2000" i="1" dirty="0" err="1">
                <a:solidFill>
                  <a:schemeClr val="accent6"/>
                </a:solidFill>
              </a:rPr>
              <a:t>studies</a:t>
            </a:r>
            <a:r>
              <a:rPr lang="fi-FI" sz="2000" i="1" dirty="0">
                <a:solidFill>
                  <a:schemeClr val="accent6"/>
                </a:solidFill>
              </a:rPr>
              <a:t> for </a:t>
            </a:r>
            <a:r>
              <a:rPr lang="fi-FI" sz="2000" i="1" dirty="0" err="1">
                <a:solidFill>
                  <a:schemeClr val="accent6"/>
                </a:solidFill>
              </a:rPr>
              <a:t>Non-Newtonian</a:t>
            </a:r>
            <a:r>
              <a:rPr lang="fi-FI" sz="2000" i="1" dirty="0">
                <a:solidFill>
                  <a:schemeClr val="accent6"/>
                </a:solidFill>
              </a:rPr>
              <a:t> </a:t>
            </a:r>
            <a:r>
              <a:rPr lang="fi-FI" sz="2000" i="1" dirty="0" err="1">
                <a:solidFill>
                  <a:schemeClr val="accent6"/>
                </a:solidFill>
              </a:rPr>
              <a:t>fluids</a:t>
            </a:r>
            <a:r>
              <a:rPr lang="fi-FI" sz="2000" i="1" dirty="0">
                <a:solidFill>
                  <a:schemeClr val="accent6"/>
                </a:solidFill>
              </a:rPr>
              <a:t> (TIV) </a:t>
            </a:r>
            <a:r>
              <a:rPr lang="fi-FI" sz="2000" i="1" dirty="0" err="1">
                <a:solidFill>
                  <a:schemeClr val="accent6"/>
                </a:solidFill>
              </a:rPr>
              <a:t>have</a:t>
            </a:r>
            <a:r>
              <a:rPr lang="fi-FI" sz="2000" i="1" dirty="0">
                <a:solidFill>
                  <a:schemeClr val="accent6"/>
                </a:solidFill>
              </a:rPr>
              <a:t> </a:t>
            </a:r>
            <a:r>
              <a:rPr lang="fi-FI" sz="2000" i="1" dirty="0" err="1">
                <a:solidFill>
                  <a:schemeClr val="accent6"/>
                </a:solidFill>
              </a:rPr>
              <a:t>appeared</a:t>
            </a:r>
            <a:r>
              <a:rPr lang="fi-FI" sz="2000" i="1" dirty="0">
                <a:solidFill>
                  <a:schemeClr val="accent6"/>
                </a:solidFill>
              </a:rPr>
              <a:t> </a:t>
            </a:r>
            <a:r>
              <a:rPr lang="fi-FI" sz="2000" i="1" dirty="0" err="1">
                <a:solidFill>
                  <a:schemeClr val="accent6"/>
                </a:solidFill>
              </a:rPr>
              <a:t>challenging</a:t>
            </a:r>
            <a:r>
              <a:rPr lang="fi-FI" sz="2000" i="1" dirty="0">
                <a:solidFill>
                  <a:schemeClr val="accent6"/>
                </a:solidFill>
              </a:rPr>
              <a:t> – at </a:t>
            </a:r>
            <a:r>
              <a:rPr lang="fi-FI" sz="2000" i="1" dirty="0" err="1">
                <a:solidFill>
                  <a:schemeClr val="accent6"/>
                </a:solidFill>
              </a:rPr>
              <a:t>least</a:t>
            </a:r>
            <a:r>
              <a:rPr lang="fi-FI" sz="2000" i="1" dirty="0">
                <a:solidFill>
                  <a:schemeClr val="accent6"/>
                </a:solidFill>
              </a:rPr>
              <a:t> for </a:t>
            </a:r>
            <a:r>
              <a:rPr lang="fi-FI" sz="2000" i="1" dirty="0" err="1">
                <a:solidFill>
                  <a:schemeClr val="accent6"/>
                </a:solidFill>
              </a:rPr>
              <a:t>OpenFoam</a:t>
            </a:r>
            <a:r>
              <a:rPr lang="fi-FI" sz="2000" i="1" dirty="0">
                <a:solidFill>
                  <a:schemeClr val="accent6"/>
                </a:solidFill>
              </a:rPr>
              <a:t> </a:t>
            </a:r>
            <a:r>
              <a:rPr lang="fi-FI" sz="2000" i="1" dirty="0" err="1">
                <a:solidFill>
                  <a:schemeClr val="accent6"/>
                </a:solidFill>
              </a:rPr>
              <a:t>code</a:t>
            </a:r>
            <a:r>
              <a:rPr lang="fi-FI" sz="2000" i="1" dirty="0">
                <a:solidFill>
                  <a:schemeClr val="accent6"/>
                </a:solidFill>
              </a:rPr>
              <a:t>. </a:t>
            </a:r>
            <a:r>
              <a:rPr lang="fi-FI" sz="2000" i="1" dirty="0" err="1">
                <a:solidFill>
                  <a:schemeClr val="accent6"/>
                </a:solidFill>
              </a:rPr>
              <a:t>Needs</a:t>
            </a:r>
            <a:r>
              <a:rPr lang="fi-FI" sz="2000" i="1" dirty="0">
                <a:solidFill>
                  <a:schemeClr val="accent6"/>
                </a:solidFill>
              </a:rPr>
              <a:t> </a:t>
            </a:r>
            <a:r>
              <a:rPr lang="fi-FI" sz="2000" i="1" dirty="0" err="1">
                <a:solidFill>
                  <a:schemeClr val="accent6"/>
                </a:solidFill>
              </a:rPr>
              <a:t>more</a:t>
            </a:r>
            <a:r>
              <a:rPr lang="fi-FI" sz="2000" i="1" dirty="0">
                <a:solidFill>
                  <a:schemeClr val="accent6"/>
                </a:solidFill>
              </a:rPr>
              <a:t> </a:t>
            </a:r>
            <a:r>
              <a:rPr lang="fi-FI" sz="2000" i="1" dirty="0" err="1">
                <a:solidFill>
                  <a:schemeClr val="accent6"/>
                </a:solidFill>
              </a:rPr>
              <a:t>basic</a:t>
            </a:r>
            <a:r>
              <a:rPr lang="fi-FI" sz="2000" i="1" dirty="0">
                <a:solidFill>
                  <a:schemeClr val="accent6"/>
                </a:solidFill>
              </a:rPr>
              <a:t> </a:t>
            </a:r>
            <a:r>
              <a:rPr lang="fi-FI" sz="2000" i="1" dirty="0" err="1">
                <a:solidFill>
                  <a:schemeClr val="accent6"/>
                </a:solidFill>
              </a:rPr>
              <a:t>research</a:t>
            </a:r>
            <a:endParaRPr lang="fi-FI" sz="2000" i="1" dirty="0">
              <a:solidFill>
                <a:schemeClr val="accent6"/>
              </a:solidFill>
            </a:endParaRPr>
          </a:p>
          <a:p>
            <a:endParaRPr lang="fi-FI" sz="2000" i="1" dirty="0">
              <a:solidFill>
                <a:schemeClr val="accent6"/>
              </a:solidFill>
            </a:endParaRPr>
          </a:p>
          <a:p>
            <a:pPr marL="285750" indent="-285750">
              <a:buFont typeface="Arial" panose="020B0604020202020204" pitchFamily="34" charset="0"/>
              <a:buChar char="•"/>
            </a:pPr>
            <a:r>
              <a:rPr lang="fi-FI" sz="2000" i="1" dirty="0" err="1">
                <a:solidFill>
                  <a:schemeClr val="accent6"/>
                </a:solidFill>
              </a:rPr>
              <a:t>The</a:t>
            </a:r>
            <a:r>
              <a:rPr lang="fi-FI" sz="2000" i="1" dirty="0">
                <a:solidFill>
                  <a:schemeClr val="accent6"/>
                </a:solidFill>
              </a:rPr>
              <a:t> </a:t>
            </a:r>
            <a:r>
              <a:rPr lang="fi-FI" sz="2000" i="1" dirty="0" err="1">
                <a:solidFill>
                  <a:schemeClr val="accent6"/>
                </a:solidFill>
              </a:rPr>
              <a:t>problem</a:t>
            </a:r>
            <a:r>
              <a:rPr lang="fi-FI" sz="2000" i="1" dirty="0">
                <a:solidFill>
                  <a:schemeClr val="accent6"/>
                </a:solidFill>
              </a:rPr>
              <a:t> </a:t>
            </a:r>
            <a:r>
              <a:rPr lang="fi-FI" sz="2000" i="1" dirty="0" err="1">
                <a:solidFill>
                  <a:schemeClr val="accent6"/>
                </a:solidFill>
              </a:rPr>
              <a:t>seems</a:t>
            </a:r>
            <a:r>
              <a:rPr lang="fi-FI" sz="2000" i="1" dirty="0">
                <a:solidFill>
                  <a:schemeClr val="accent6"/>
                </a:solidFill>
              </a:rPr>
              <a:t> </a:t>
            </a:r>
            <a:r>
              <a:rPr lang="fi-FI" sz="2000" i="1" dirty="0" err="1">
                <a:solidFill>
                  <a:schemeClr val="accent6"/>
                </a:solidFill>
              </a:rPr>
              <a:t>not</a:t>
            </a:r>
            <a:r>
              <a:rPr lang="fi-FI" sz="2000" i="1" dirty="0">
                <a:solidFill>
                  <a:schemeClr val="accent6"/>
                </a:solidFill>
              </a:rPr>
              <a:t> to </a:t>
            </a:r>
            <a:r>
              <a:rPr lang="fi-FI" sz="2000" i="1" dirty="0" err="1">
                <a:solidFill>
                  <a:schemeClr val="accent6"/>
                </a:solidFill>
              </a:rPr>
              <a:t>be</a:t>
            </a:r>
            <a:r>
              <a:rPr lang="fi-FI" sz="2000" i="1" dirty="0">
                <a:solidFill>
                  <a:schemeClr val="accent6"/>
                </a:solidFill>
              </a:rPr>
              <a:t> in </a:t>
            </a:r>
            <a:r>
              <a:rPr lang="fi-FI" sz="2000" i="1" dirty="0" err="1">
                <a:solidFill>
                  <a:schemeClr val="accent6"/>
                </a:solidFill>
              </a:rPr>
              <a:t>the</a:t>
            </a:r>
            <a:r>
              <a:rPr lang="fi-FI" sz="2000" i="1" dirty="0">
                <a:solidFill>
                  <a:schemeClr val="accent6"/>
                </a:solidFill>
              </a:rPr>
              <a:t> </a:t>
            </a:r>
            <a:r>
              <a:rPr lang="fi-FI" sz="2000" i="1" dirty="0" err="1">
                <a:solidFill>
                  <a:schemeClr val="accent6"/>
                </a:solidFill>
              </a:rPr>
              <a:t>power</a:t>
            </a:r>
            <a:r>
              <a:rPr lang="fi-FI" sz="2000" i="1" dirty="0">
                <a:solidFill>
                  <a:schemeClr val="accent6"/>
                </a:solidFill>
              </a:rPr>
              <a:t> </a:t>
            </a:r>
            <a:r>
              <a:rPr lang="fi-FI" sz="2000" i="1" dirty="0" err="1">
                <a:solidFill>
                  <a:schemeClr val="accent6"/>
                </a:solidFill>
              </a:rPr>
              <a:t>law</a:t>
            </a:r>
            <a:r>
              <a:rPr lang="fi-FI" sz="2000" i="1" dirty="0">
                <a:solidFill>
                  <a:schemeClr val="accent6"/>
                </a:solidFill>
              </a:rPr>
              <a:t> </a:t>
            </a:r>
            <a:r>
              <a:rPr lang="fi-FI" sz="2000" i="1" dirty="0" err="1">
                <a:solidFill>
                  <a:schemeClr val="accent6"/>
                </a:solidFill>
              </a:rPr>
              <a:t>model</a:t>
            </a:r>
            <a:r>
              <a:rPr lang="fi-FI" sz="2000" i="1" dirty="0">
                <a:solidFill>
                  <a:schemeClr val="accent6"/>
                </a:solidFill>
              </a:rPr>
              <a:t> </a:t>
            </a:r>
            <a:r>
              <a:rPr lang="fi-FI" sz="2000" i="1" dirty="0" err="1">
                <a:solidFill>
                  <a:schemeClr val="accent6"/>
                </a:solidFill>
              </a:rPr>
              <a:t>but</a:t>
            </a:r>
            <a:r>
              <a:rPr lang="fi-FI" sz="2000" i="1" dirty="0">
                <a:solidFill>
                  <a:schemeClr val="accent6"/>
                </a:solidFill>
              </a:rPr>
              <a:t> in </a:t>
            </a:r>
            <a:r>
              <a:rPr lang="fi-FI" sz="2000" i="1" dirty="0" err="1">
                <a:solidFill>
                  <a:schemeClr val="accent6"/>
                </a:solidFill>
              </a:rPr>
              <a:t>the</a:t>
            </a:r>
            <a:r>
              <a:rPr lang="fi-FI" sz="2000" i="1" dirty="0">
                <a:solidFill>
                  <a:schemeClr val="accent6"/>
                </a:solidFill>
              </a:rPr>
              <a:t> </a:t>
            </a:r>
            <a:r>
              <a:rPr lang="fi-FI" sz="2000" i="1" dirty="0" err="1">
                <a:solidFill>
                  <a:schemeClr val="accent6"/>
                </a:solidFill>
              </a:rPr>
              <a:t>too</a:t>
            </a:r>
            <a:r>
              <a:rPr lang="fi-FI" sz="2000" i="1" dirty="0">
                <a:solidFill>
                  <a:schemeClr val="accent6"/>
                </a:solidFill>
              </a:rPr>
              <a:t> </a:t>
            </a:r>
            <a:r>
              <a:rPr lang="fi-FI" sz="2000" i="1" dirty="0" err="1">
                <a:solidFill>
                  <a:schemeClr val="accent6"/>
                </a:solidFill>
              </a:rPr>
              <a:t>large</a:t>
            </a:r>
            <a:r>
              <a:rPr lang="fi-FI" sz="2000" i="1" dirty="0">
                <a:solidFill>
                  <a:schemeClr val="accent6"/>
                </a:solidFill>
              </a:rPr>
              <a:t> </a:t>
            </a:r>
            <a:r>
              <a:rPr lang="fi-FI" sz="2000" i="1" dirty="0" err="1">
                <a:solidFill>
                  <a:schemeClr val="accent6"/>
                </a:solidFill>
              </a:rPr>
              <a:t>differences</a:t>
            </a:r>
            <a:r>
              <a:rPr lang="fi-FI" sz="2000" i="1" dirty="0">
                <a:solidFill>
                  <a:schemeClr val="accent6"/>
                </a:solidFill>
              </a:rPr>
              <a:t> </a:t>
            </a:r>
            <a:r>
              <a:rPr lang="fi-FI" sz="2000" i="1" dirty="0" err="1">
                <a:solidFill>
                  <a:schemeClr val="accent6"/>
                </a:solidFill>
              </a:rPr>
              <a:t>between</a:t>
            </a:r>
            <a:r>
              <a:rPr lang="fi-FI" sz="2000" i="1" dirty="0">
                <a:solidFill>
                  <a:schemeClr val="accent6"/>
                </a:solidFill>
              </a:rPr>
              <a:t> </a:t>
            </a:r>
            <a:r>
              <a:rPr lang="fi-FI" sz="2000" i="1" dirty="0" err="1">
                <a:solidFill>
                  <a:schemeClr val="accent6"/>
                </a:solidFill>
              </a:rPr>
              <a:t>fluid</a:t>
            </a:r>
            <a:r>
              <a:rPr lang="fi-FI" sz="2000" i="1" dirty="0">
                <a:solidFill>
                  <a:schemeClr val="accent6"/>
                </a:solidFill>
              </a:rPr>
              <a:t>/air </a:t>
            </a:r>
            <a:r>
              <a:rPr lang="fi-FI" sz="2000" i="1" dirty="0" err="1">
                <a:solidFill>
                  <a:schemeClr val="accent6"/>
                </a:solidFill>
              </a:rPr>
              <a:t>viscosities</a:t>
            </a:r>
            <a:r>
              <a:rPr lang="fi-FI" sz="2000" i="1" dirty="0">
                <a:solidFill>
                  <a:schemeClr val="accent6"/>
                </a:solidFill>
              </a:rPr>
              <a:t> for </a:t>
            </a:r>
            <a:r>
              <a:rPr lang="fi-FI" sz="2000" i="1" dirty="0" err="1">
                <a:solidFill>
                  <a:schemeClr val="accent6"/>
                </a:solidFill>
              </a:rPr>
              <a:t>the</a:t>
            </a:r>
            <a:r>
              <a:rPr lang="fi-FI" sz="2000" i="1" dirty="0">
                <a:solidFill>
                  <a:schemeClr val="accent6"/>
                </a:solidFill>
              </a:rPr>
              <a:t> </a:t>
            </a:r>
            <a:r>
              <a:rPr lang="fi-FI" sz="2000" i="1" dirty="0" err="1">
                <a:solidFill>
                  <a:schemeClr val="accent6"/>
                </a:solidFill>
              </a:rPr>
              <a:t>solvers</a:t>
            </a:r>
            <a:r>
              <a:rPr lang="fi-FI" sz="2000" i="1" dirty="0">
                <a:solidFill>
                  <a:schemeClr val="accent6"/>
                </a:solidFill>
              </a:rPr>
              <a:t> </a:t>
            </a:r>
            <a:r>
              <a:rPr lang="fi-FI" sz="2000" i="1" dirty="0" err="1">
                <a:solidFill>
                  <a:schemeClr val="accent6"/>
                </a:solidFill>
              </a:rPr>
              <a:t>utilized</a:t>
            </a:r>
            <a:endParaRPr lang="fi-FI" sz="2000" i="1" dirty="0">
              <a:solidFill>
                <a:schemeClr val="accent6"/>
              </a:solidFill>
            </a:endParaRPr>
          </a:p>
          <a:p>
            <a:endParaRPr lang="fi-FI" sz="2000" i="1" dirty="0">
              <a:solidFill>
                <a:schemeClr val="accent6"/>
              </a:solidFill>
            </a:endParaRPr>
          </a:p>
        </p:txBody>
      </p:sp>
    </p:spTree>
    <p:extLst>
      <p:ext uri="{BB962C8B-B14F-4D97-AF65-F5344CB8AC3E}">
        <p14:creationId xmlns:p14="http://schemas.microsoft.com/office/powerpoint/2010/main" val="869411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0E2FF504-4CEA-4318-AA6B-E12654C175B4}" type="datetime1">
              <a:rPr lang="fi-FI" smtClean="0"/>
              <a:pPr/>
              <a:t>26.10.2017</a:t>
            </a:fld>
            <a:endParaRPr lang="fi-FI"/>
          </a:p>
        </p:txBody>
      </p:sp>
      <p:sp>
        <p:nvSpPr>
          <p:cNvPr id="5" name="Dian numeron paikkamerkki 4"/>
          <p:cNvSpPr>
            <a:spLocks noGrp="1"/>
          </p:cNvSpPr>
          <p:nvPr>
            <p:ph type="sldNum" sz="quarter" idx="12"/>
          </p:nvPr>
        </p:nvSpPr>
        <p:spPr/>
        <p:txBody>
          <a:bodyPr/>
          <a:lstStyle/>
          <a:p>
            <a:fld id="{03F6863F-6A49-4C4A-ACFA-6A00093D353A}" type="slidenum">
              <a:rPr lang="fi-FI" smtClean="0"/>
              <a:pPr/>
              <a:t>14</a:t>
            </a:fld>
            <a:endParaRPr lang="fi-FI"/>
          </a:p>
        </p:txBody>
      </p:sp>
      <p:sp>
        <p:nvSpPr>
          <p:cNvPr id="2" name="Tekstiruutu 1"/>
          <p:cNvSpPr txBox="1"/>
          <p:nvPr/>
        </p:nvSpPr>
        <p:spPr>
          <a:xfrm>
            <a:off x="1206203" y="548680"/>
            <a:ext cx="7416824" cy="461665"/>
          </a:xfrm>
          <a:prstGeom prst="rect">
            <a:avLst/>
          </a:prstGeom>
          <a:noFill/>
        </p:spPr>
        <p:txBody>
          <a:bodyPr wrap="square" rtlCol="0">
            <a:spAutoFit/>
          </a:bodyPr>
          <a:lstStyle/>
          <a:p>
            <a:r>
              <a:rPr lang="fi-FI" sz="2400" b="1" i="1" dirty="0">
                <a:solidFill>
                  <a:srgbClr val="0070C0"/>
                </a:solidFill>
              </a:rPr>
              <a:t>Appendix</a:t>
            </a:r>
            <a:endParaRPr lang="en-US" sz="2400" b="1" i="1" dirty="0">
              <a:solidFill>
                <a:srgbClr val="0070C0"/>
              </a:solidFill>
            </a:endParaRPr>
          </a:p>
        </p:txBody>
      </p:sp>
    </p:spTree>
    <p:extLst>
      <p:ext uri="{BB962C8B-B14F-4D97-AF65-F5344CB8AC3E}">
        <p14:creationId xmlns:p14="http://schemas.microsoft.com/office/powerpoint/2010/main" val="3420942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0E2FF504-4CEA-4318-AA6B-E12654C175B4}" type="datetime1">
              <a:rPr lang="fi-FI" smtClean="0"/>
              <a:pPr/>
              <a:t>26.10.2017</a:t>
            </a:fld>
            <a:endParaRPr lang="fi-FI"/>
          </a:p>
        </p:txBody>
      </p:sp>
      <p:sp>
        <p:nvSpPr>
          <p:cNvPr id="5" name="Dian numeron paikkamerkki 4"/>
          <p:cNvSpPr>
            <a:spLocks noGrp="1"/>
          </p:cNvSpPr>
          <p:nvPr>
            <p:ph type="sldNum" sz="quarter" idx="12"/>
          </p:nvPr>
        </p:nvSpPr>
        <p:spPr/>
        <p:txBody>
          <a:bodyPr/>
          <a:lstStyle/>
          <a:p>
            <a:fld id="{03F6863F-6A49-4C4A-ACFA-6A00093D353A}" type="slidenum">
              <a:rPr lang="fi-FI" smtClean="0"/>
              <a:pPr/>
              <a:t>15</a:t>
            </a:fld>
            <a:endParaRPr lang="fi-FI"/>
          </a:p>
        </p:txBody>
      </p:sp>
      <p:pic>
        <p:nvPicPr>
          <p:cNvPr id="2" name="Kuva 1">
            <a:extLst>
              <a:ext uri="{FF2B5EF4-FFF2-40B4-BE49-F238E27FC236}">
                <a16:creationId xmlns:a16="http://schemas.microsoft.com/office/drawing/2014/main" id="{1425D3D4-4494-42AC-A95C-14E4F784FC3C}"/>
              </a:ext>
            </a:extLst>
          </p:cNvPr>
          <p:cNvPicPr>
            <a:picLocks noChangeAspect="1"/>
          </p:cNvPicPr>
          <p:nvPr/>
        </p:nvPicPr>
        <p:blipFill>
          <a:blip r:embed="rId2"/>
          <a:stretch>
            <a:fillRect/>
          </a:stretch>
        </p:blipFill>
        <p:spPr>
          <a:xfrm>
            <a:off x="774155" y="980728"/>
            <a:ext cx="7470899" cy="4442827"/>
          </a:xfrm>
          <a:prstGeom prst="rect">
            <a:avLst/>
          </a:prstGeom>
        </p:spPr>
      </p:pic>
    </p:spTree>
    <p:extLst>
      <p:ext uri="{BB962C8B-B14F-4D97-AF65-F5344CB8AC3E}">
        <p14:creationId xmlns:p14="http://schemas.microsoft.com/office/powerpoint/2010/main" val="2938829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351735"/>
            <a:ext cx="7560000" cy="628993"/>
          </a:xfrm>
        </p:spPr>
        <p:txBody>
          <a:bodyPr>
            <a:normAutofit/>
          </a:bodyPr>
          <a:lstStyle/>
          <a:p>
            <a:r>
              <a:rPr lang="fi-FI" sz="2400" b="1" i="1" u="sng" dirty="0">
                <a:solidFill>
                  <a:srgbClr val="0070C0"/>
                </a:solidFill>
              </a:rPr>
              <a:t>Aalto University Wind Tunnel</a:t>
            </a:r>
          </a:p>
        </p:txBody>
      </p:sp>
      <p:sp>
        <p:nvSpPr>
          <p:cNvPr id="5" name="Slide Number Placeholder 4"/>
          <p:cNvSpPr>
            <a:spLocks noGrp="1"/>
          </p:cNvSpPr>
          <p:nvPr>
            <p:ph type="sldNum" sz="quarter" idx="12"/>
          </p:nvPr>
        </p:nvSpPr>
        <p:spPr/>
        <p:txBody>
          <a:bodyPr/>
          <a:lstStyle/>
          <a:p>
            <a:fld id="{03F6863F-6A49-4C4A-ACFA-6A00093D353A}" type="slidenum">
              <a:rPr lang="fi-FI" smtClean="0"/>
              <a:pPr/>
              <a:t>16</a:t>
            </a:fld>
            <a:endParaRPr lang="fi-FI"/>
          </a:p>
        </p:txBody>
      </p:sp>
      <p:pic>
        <p:nvPicPr>
          <p:cNvPr id="6" name="Picture 5"/>
          <p:cNvPicPr>
            <a:picLocks noChangeAspect="1"/>
          </p:cNvPicPr>
          <p:nvPr/>
        </p:nvPicPr>
        <p:blipFill>
          <a:blip r:embed="rId2"/>
          <a:stretch>
            <a:fillRect/>
          </a:stretch>
        </p:blipFill>
        <p:spPr>
          <a:xfrm>
            <a:off x="198090" y="980728"/>
            <a:ext cx="6556373" cy="3384376"/>
          </a:xfrm>
          <a:prstGeom prst="rect">
            <a:avLst/>
          </a:prstGeom>
        </p:spPr>
      </p:pic>
      <p:sp>
        <p:nvSpPr>
          <p:cNvPr id="7" name="TextBox 6"/>
          <p:cNvSpPr txBox="1"/>
          <p:nvPr/>
        </p:nvSpPr>
        <p:spPr>
          <a:xfrm>
            <a:off x="846163" y="4532432"/>
            <a:ext cx="7344817" cy="923330"/>
          </a:xfrm>
          <a:prstGeom prst="rect">
            <a:avLst/>
          </a:prstGeom>
          <a:noFill/>
        </p:spPr>
        <p:txBody>
          <a:bodyPr wrap="square" rtlCol="0">
            <a:spAutoFit/>
          </a:bodyPr>
          <a:lstStyle/>
          <a:p>
            <a:r>
              <a:rPr lang="fi-FI" b="1" i="1" dirty="0"/>
              <a:t>Contraction Ratio = 7.4 (settling chamber is large)</a:t>
            </a:r>
          </a:p>
          <a:p>
            <a:r>
              <a:rPr lang="fi-FI" b="1" i="1" dirty="0"/>
              <a:t>This quarantees the quality of test section air flow</a:t>
            </a:r>
          </a:p>
          <a:p>
            <a:endParaRPr lang="fi-FI" b="1" i="1" dirty="0"/>
          </a:p>
        </p:txBody>
      </p:sp>
      <p:sp>
        <p:nvSpPr>
          <p:cNvPr id="8" name="TextBox 7"/>
          <p:cNvSpPr txBox="1"/>
          <p:nvPr/>
        </p:nvSpPr>
        <p:spPr>
          <a:xfrm>
            <a:off x="6496885" y="1448789"/>
            <a:ext cx="2954328" cy="2123658"/>
          </a:xfrm>
          <a:prstGeom prst="rect">
            <a:avLst/>
          </a:prstGeom>
          <a:noFill/>
        </p:spPr>
        <p:txBody>
          <a:bodyPr wrap="square" rtlCol="0">
            <a:spAutoFit/>
          </a:bodyPr>
          <a:lstStyle/>
          <a:p>
            <a:r>
              <a:rPr lang="fi-FI" b="1" i="1" dirty="0"/>
              <a:t>Test section:</a:t>
            </a:r>
          </a:p>
          <a:p>
            <a:r>
              <a:rPr lang="fi-FI" b="1" i="1" dirty="0"/>
              <a:t>2m x 2 m</a:t>
            </a:r>
          </a:p>
          <a:p>
            <a:r>
              <a:rPr lang="fi-FI" b="1" i="1" dirty="0"/>
              <a:t>Nominal max speed 70 m/s</a:t>
            </a:r>
          </a:p>
          <a:p>
            <a:r>
              <a:rPr lang="fi-FI" b="1" i="1" dirty="0"/>
              <a:t>Practical maximum 65 m/s</a:t>
            </a:r>
          </a:p>
          <a:p>
            <a:endParaRPr lang="fi-FI" sz="2400" dirty="0"/>
          </a:p>
        </p:txBody>
      </p:sp>
    </p:spTree>
    <p:extLst>
      <p:ext uri="{BB962C8B-B14F-4D97-AF65-F5344CB8AC3E}">
        <p14:creationId xmlns:p14="http://schemas.microsoft.com/office/powerpoint/2010/main" val="62317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0E2FF504-4CEA-4318-AA6B-E12654C175B4}" type="datetime1">
              <a:rPr lang="fi-FI" smtClean="0"/>
              <a:pPr/>
              <a:t>26.10.2017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03F6863F-6A49-4C4A-ACFA-6A00093D353A}" type="slidenum">
              <a:rPr lang="fi-FI" smtClean="0"/>
              <a:pPr/>
              <a:t>2</a:t>
            </a:fld>
            <a:endParaRPr lang="fi-FI"/>
          </a:p>
        </p:txBody>
      </p:sp>
      <p:sp>
        <p:nvSpPr>
          <p:cNvPr id="6" name="TextBox 1"/>
          <p:cNvSpPr txBox="1"/>
          <p:nvPr/>
        </p:nvSpPr>
        <p:spPr>
          <a:xfrm>
            <a:off x="440467" y="341407"/>
            <a:ext cx="7272808" cy="461665"/>
          </a:xfrm>
          <a:prstGeom prst="rect">
            <a:avLst/>
          </a:prstGeom>
          <a:noFill/>
        </p:spPr>
        <p:txBody>
          <a:bodyPr wrap="square" rtlCol="0">
            <a:spAutoFit/>
          </a:bodyPr>
          <a:lstStyle/>
          <a:p>
            <a:r>
              <a:rPr lang="fi-FI" sz="2400" b="1" i="1" dirty="0">
                <a:solidFill>
                  <a:srgbClr val="0070C0"/>
                </a:solidFill>
              </a:rPr>
              <a:t>CFD </a:t>
            </a:r>
            <a:r>
              <a:rPr lang="fi-FI" sz="2400" b="1" i="1" dirty="0" err="1">
                <a:solidFill>
                  <a:srgbClr val="0070C0"/>
                </a:solidFill>
              </a:rPr>
              <a:t>Studies</a:t>
            </a:r>
            <a:r>
              <a:rPr lang="fi-FI" sz="2400" b="1" i="1" dirty="0">
                <a:solidFill>
                  <a:srgbClr val="0070C0"/>
                </a:solidFill>
              </a:rPr>
              <a:t> </a:t>
            </a:r>
          </a:p>
        </p:txBody>
      </p:sp>
      <p:sp>
        <p:nvSpPr>
          <p:cNvPr id="7" name="Tekstikehys 11"/>
          <p:cNvSpPr txBox="1"/>
          <p:nvPr/>
        </p:nvSpPr>
        <p:spPr>
          <a:xfrm>
            <a:off x="432000" y="1268760"/>
            <a:ext cx="9360682" cy="2862322"/>
          </a:xfrm>
          <a:prstGeom prst="rect">
            <a:avLst/>
          </a:prstGeom>
          <a:noFill/>
        </p:spPr>
        <p:txBody>
          <a:bodyPr wrap="square" rtlCol="0">
            <a:spAutoFit/>
          </a:bodyPr>
          <a:lstStyle/>
          <a:p>
            <a:pPr marL="285750" indent="-285750">
              <a:buFont typeface="Arial" panose="020B0604020202020204" pitchFamily="34" charset="0"/>
              <a:buChar char="•"/>
            </a:pPr>
            <a:r>
              <a:rPr lang="fi-FI" sz="2000" i="1" dirty="0"/>
              <a:t>O</a:t>
            </a:r>
            <a:r>
              <a:rPr lang="en-US" sz="2000" i="1" dirty="0" err="1"/>
              <a:t>bjective</a:t>
            </a:r>
            <a:r>
              <a:rPr lang="en-US" sz="2000" i="1" dirty="0"/>
              <a:t>: study the possibility to estimate the fluid loss in time computationally without experiments</a:t>
            </a:r>
          </a:p>
          <a:p>
            <a:pPr marL="285750" indent="-285750">
              <a:buFont typeface="Arial" panose="020B0604020202020204" pitchFamily="34" charset="0"/>
              <a:buChar char="•"/>
            </a:pPr>
            <a:endParaRPr lang="en-US" sz="2000" i="1" dirty="0"/>
          </a:p>
          <a:p>
            <a:pPr marL="285750" indent="-285750">
              <a:buFont typeface="Arial" panose="020B0604020202020204" pitchFamily="34" charset="0"/>
              <a:buChar char="•"/>
            </a:pPr>
            <a:r>
              <a:rPr lang="en-US" sz="2000" i="1" dirty="0"/>
              <a:t>Initially a flat plate with a fluid layer in an accelerating airstream </a:t>
            </a:r>
          </a:p>
          <a:p>
            <a:pPr marL="285750" indent="-285750">
              <a:buFont typeface="Arial" panose="020B0604020202020204" pitchFamily="34" charset="0"/>
              <a:buChar char="•"/>
            </a:pPr>
            <a:endParaRPr lang="fi-FI" sz="2000" i="1" dirty="0"/>
          </a:p>
          <a:p>
            <a:pPr marL="285750" indent="-285750">
              <a:buFont typeface="Arial" panose="020B0604020202020204" pitchFamily="34" charset="0"/>
              <a:buChar char="•"/>
            </a:pPr>
            <a:r>
              <a:rPr lang="fi-FI" sz="2000" i="1" dirty="0"/>
              <a:t>I</a:t>
            </a:r>
            <a:r>
              <a:rPr lang="en-US" sz="2000" i="1" dirty="0"/>
              <a:t>f the preliminary studies were successful there will be a theoretical method available to study the effects of fluid properties (density, viscosity and surface tension) on the fluid loss rate and FPET B-L displacement thickness</a:t>
            </a:r>
          </a:p>
        </p:txBody>
      </p:sp>
    </p:spTree>
    <p:extLst>
      <p:ext uri="{BB962C8B-B14F-4D97-AF65-F5344CB8AC3E}">
        <p14:creationId xmlns:p14="http://schemas.microsoft.com/office/powerpoint/2010/main" val="390125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0E2FF504-4CEA-4318-AA6B-E12654C175B4}" type="datetime1">
              <a:rPr lang="fi-FI" smtClean="0"/>
              <a:pPr/>
              <a:t>26.10.2017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03F6863F-6A49-4C4A-ACFA-6A00093D353A}" type="slidenum">
              <a:rPr lang="fi-FI" smtClean="0"/>
              <a:pPr/>
              <a:t>3</a:t>
            </a:fld>
            <a:endParaRPr lang="fi-FI"/>
          </a:p>
        </p:txBody>
      </p:sp>
      <p:sp>
        <p:nvSpPr>
          <p:cNvPr id="6" name="TextBox 1"/>
          <p:cNvSpPr txBox="1"/>
          <p:nvPr/>
        </p:nvSpPr>
        <p:spPr>
          <a:xfrm>
            <a:off x="440467" y="341407"/>
            <a:ext cx="7272808" cy="461665"/>
          </a:xfrm>
          <a:prstGeom prst="rect">
            <a:avLst/>
          </a:prstGeom>
          <a:noFill/>
        </p:spPr>
        <p:txBody>
          <a:bodyPr wrap="square" rtlCol="0">
            <a:spAutoFit/>
          </a:bodyPr>
          <a:lstStyle/>
          <a:p>
            <a:r>
              <a:rPr lang="fi-FI" sz="2400" b="1" i="1" dirty="0">
                <a:solidFill>
                  <a:srgbClr val="0070C0"/>
                </a:solidFill>
              </a:rPr>
              <a:t>CFD </a:t>
            </a:r>
            <a:r>
              <a:rPr lang="fi-FI" sz="2400" b="1" i="1" dirty="0" err="1">
                <a:solidFill>
                  <a:srgbClr val="0070C0"/>
                </a:solidFill>
              </a:rPr>
              <a:t>Studies</a:t>
            </a:r>
            <a:r>
              <a:rPr lang="fi-FI" sz="2400" b="1" i="1" dirty="0">
                <a:solidFill>
                  <a:srgbClr val="0070C0"/>
                </a:solidFill>
              </a:rPr>
              <a:t> </a:t>
            </a:r>
          </a:p>
        </p:txBody>
      </p:sp>
      <p:sp>
        <p:nvSpPr>
          <p:cNvPr id="7" name="Tekstikehys 11"/>
          <p:cNvSpPr txBox="1"/>
          <p:nvPr/>
        </p:nvSpPr>
        <p:spPr>
          <a:xfrm>
            <a:off x="432000" y="1124744"/>
            <a:ext cx="9360682" cy="4708981"/>
          </a:xfrm>
          <a:prstGeom prst="rect">
            <a:avLst/>
          </a:prstGeom>
          <a:noFill/>
        </p:spPr>
        <p:txBody>
          <a:bodyPr wrap="square" rtlCol="0">
            <a:spAutoFit/>
          </a:bodyPr>
          <a:lstStyle/>
          <a:p>
            <a:pPr marL="285750" indent="-285750">
              <a:buFont typeface="Arial" panose="020B0604020202020204" pitchFamily="34" charset="0"/>
              <a:buChar char="•"/>
            </a:pPr>
            <a:r>
              <a:rPr lang="en-US" sz="2000" i="1" dirty="0"/>
              <a:t>Due to limited time/resources a 2D flat plate model was chosen</a:t>
            </a:r>
          </a:p>
          <a:p>
            <a:pPr marL="285750" indent="-285750">
              <a:buFont typeface="Arial" panose="020B0604020202020204" pitchFamily="34" charset="0"/>
              <a:buChar char="•"/>
            </a:pPr>
            <a:endParaRPr lang="en-US" sz="2000" i="1" dirty="0"/>
          </a:p>
          <a:p>
            <a:pPr marL="285750" indent="-285750">
              <a:buFont typeface="Arial" panose="020B0604020202020204" pitchFamily="34" charset="0"/>
              <a:buChar char="•"/>
            </a:pPr>
            <a:r>
              <a:rPr lang="en-US" sz="2000" i="1" dirty="0"/>
              <a:t>Code applied: </a:t>
            </a:r>
            <a:r>
              <a:rPr lang="en-US" sz="2000" i="1" dirty="0" err="1"/>
              <a:t>OpenFoam</a:t>
            </a:r>
            <a:r>
              <a:rPr lang="en-US" sz="2000" i="1" dirty="0"/>
              <a:t> </a:t>
            </a:r>
          </a:p>
          <a:p>
            <a:pPr marL="285750" indent="-285750">
              <a:buFont typeface="Arial" panose="020B0604020202020204" pitchFamily="34" charset="0"/>
              <a:buChar char="•"/>
            </a:pPr>
            <a:endParaRPr lang="en-US" sz="2000" i="1" dirty="0"/>
          </a:p>
          <a:p>
            <a:pPr marL="285750" indent="-285750">
              <a:buFont typeface="Arial" panose="020B0604020202020204" pitchFamily="34" charset="0"/>
              <a:buChar char="•"/>
            </a:pPr>
            <a:r>
              <a:rPr lang="en-US" sz="2000" i="1" dirty="0"/>
              <a:t>2 solvers available for 2-phase flow in </a:t>
            </a:r>
            <a:r>
              <a:rPr lang="en-US" sz="2000" i="1" dirty="0" err="1"/>
              <a:t>OpenFoam</a:t>
            </a:r>
            <a:r>
              <a:rPr lang="en-US" sz="2000" i="1" dirty="0"/>
              <a:t> code:</a:t>
            </a:r>
          </a:p>
          <a:p>
            <a:pPr marL="742950" lvl="1" indent="-285750">
              <a:buFont typeface="Arial" panose="020B0604020202020204" pitchFamily="34" charset="0"/>
              <a:buChar char="•"/>
            </a:pPr>
            <a:r>
              <a:rPr lang="en-US" sz="2000" i="1" dirty="0" err="1">
                <a:solidFill>
                  <a:schemeClr val="accent5">
                    <a:lumMod val="60000"/>
                    <a:lumOff val="40000"/>
                  </a:schemeClr>
                </a:solidFill>
              </a:rPr>
              <a:t>multiphaseEulerFoam</a:t>
            </a:r>
            <a:r>
              <a:rPr lang="en-US" sz="2000" i="1" dirty="0">
                <a:solidFill>
                  <a:schemeClr val="accent5">
                    <a:lumMod val="60000"/>
                    <a:lumOff val="40000"/>
                  </a:schemeClr>
                </a:solidFill>
              </a:rPr>
              <a:t> </a:t>
            </a:r>
            <a:r>
              <a:rPr lang="en-US" sz="2000" i="1" dirty="0"/>
              <a:t> </a:t>
            </a:r>
          </a:p>
          <a:p>
            <a:pPr marL="742950" lvl="1" indent="-285750">
              <a:buFont typeface="Arial" panose="020B0604020202020204" pitchFamily="34" charset="0"/>
              <a:buChar char="•"/>
            </a:pPr>
            <a:r>
              <a:rPr lang="en-US" sz="2000" i="1" dirty="0" err="1">
                <a:solidFill>
                  <a:schemeClr val="accent5">
                    <a:lumMod val="60000"/>
                    <a:lumOff val="40000"/>
                  </a:schemeClr>
                </a:solidFill>
              </a:rPr>
              <a:t>multiphaseInterFoam</a:t>
            </a:r>
            <a:r>
              <a:rPr lang="en-US" sz="2000" i="1" dirty="0"/>
              <a:t> supports Non-Newtonian viscosity models, better stability, allows either LES or RANS turbulence models </a:t>
            </a:r>
            <a:r>
              <a:rPr lang="en-US" sz="2000" i="1" dirty="0">
                <a:sym typeface="Wingdings" panose="05000000000000000000" pitchFamily="2" charset="2"/>
              </a:rPr>
              <a:t> this solver was selected</a:t>
            </a:r>
          </a:p>
          <a:p>
            <a:pPr marL="742950" lvl="1" indent="-285750">
              <a:buFont typeface="Arial" panose="020B0604020202020204" pitchFamily="34" charset="0"/>
              <a:buChar char="•"/>
            </a:pPr>
            <a:endParaRPr lang="en-US" sz="2000" i="1" dirty="0"/>
          </a:p>
          <a:p>
            <a:pPr marL="285750" indent="-285750">
              <a:buFont typeface="Arial" panose="020B0604020202020204" pitchFamily="34" charset="0"/>
              <a:buChar char="•"/>
            </a:pPr>
            <a:r>
              <a:rPr lang="en-US" sz="2000" i="1" dirty="0"/>
              <a:t>2D grid for 0.6m long flat plate: 165 000 cells - recent trials with 1.8m flat plate with 480 000 cells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i="1" dirty="0"/>
              <a:t>Initial time step for 2D simulations 5*10</a:t>
            </a:r>
            <a:r>
              <a:rPr lang="en-US" sz="2000" i="1" baseline="30000" dirty="0"/>
              <a:t>-6</a:t>
            </a:r>
            <a:r>
              <a:rPr lang="en-US" sz="2000" i="1" dirty="0"/>
              <a:t> s </a:t>
            </a:r>
            <a:r>
              <a:rPr lang="en-US" sz="2000" i="1" dirty="0">
                <a:sym typeface="Wingdings" panose="05000000000000000000" pitchFamily="2" charset="2"/>
              </a:rPr>
              <a:t> </a:t>
            </a:r>
            <a:r>
              <a:rPr lang="en-US" sz="2000" i="1" dirty="0"/>
              <a:t>5 second simulation for a 0.6m flat plate takes 2 weeks with 2 CPUs.</a:t>
            </a:r>
            <a:endParaRPr lang="en-US" i="1" dirty="0"/>
          </a:p>
        </p:txBody>
      </p:sp>
    </p:spTree>
    <p:extLst>
      <p:ext uri="{BB962C8B-B14F-4D97-AF65-F5344CB8AC3E}">
        <p14:creationId xmlns:p14="http://schemas.microsoft.com/office/powerpoint/2010/main" val="343785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121" y="307900"/>
            <a:ext cx="7354866" cy="648072"/>
          </a:xfrm>
        </p:spPr>
        <p:txBody>
          <a:bodyPr>
            <a:normAutofit fontScale="90000"/>
          </a:bodyPr>
          <a:lstStyle/>
          <a:p>
            <a:r>
              <a:rPr lang="en-GB" b="1" i="1" dirty="0">
                <a:solidFill>
                  <a:srgbClr val="0070C0"/>
                </a:solidFill>
              </a:rPr>
              <a:t>CFD Studies</a:t>
            </a:r>
            <a:br>
              <a:rPr lang="en-GB" i="1" u="sng" dirty="0">
                <a:solidFill>
                  <a:srgbClr val="0070C0"/>
                </a:solidFill>
              </a:rPr>
            </a:br>
            <a:endParaRPr lang="en-GB" i="1" u="sng" dirty="0">
              <a:solidFill>
                <a:srgbClr val="0070C0"/>
              </a:solidFill>
            </a:endParaRPr>
          </a:p>
        </p:txBody>
      </p:sp>
      <p:sp>
        <p:nvSpPr>
          <p:cNvPr id="3" name="Content Placeholder 2"/>
          <p:cNvSpPr>
            <a:spLocks noGrp="1"/>
          </p:cNvSpPr>
          <p:nvPr>
            <p:ph idx="1"/>
          </p:nvPr>
        </p:nvSpPr>
        <p:spPr>
          <a:xfrm>
            <a:off x="926358" y="692696"/>
            <a:ext cx="8496944" cy="5112568"/>
          </a:xfrm>
        </p:spPr>
        <p:txBody>
          <a:bodyPr>
            <a:normAutofit/>
          </a:bodyPr>
          <a:lstStyle/>
          <a:p>
            <a:pPr marL="0" indent="0">
              <a:buNone/>
            </a:pPr>
            <a:endParaRPr lang="en-GB" i="1" dirty="0">
              <a:solidFill>
                <a:srgbClr val="000000"/>
              </a:solidFill>
              <a:cs typeface="Arial" charset="0"/>
              <a:sym typeface="Arial" charset="0"/>
            </a:endParaRPr>
          </a:p>
          <a:p>
            <a:pPr marL="0" indent="0">
              <a:buNone/>
            </a:pPr>
            <a:endParaRPr lang="en-GB" i="1" dirty="0">
              <a:solidFill>
                <a:srgbClr val="000000"/>
              </a:solidFill>
              <a:cs typeface="Arial" charset="0"/>
              <a:sym typeface="Arial" charset="0"/>
            </a:endParaRPr>
          </a:p>
          <a:p>
            <a:pPr marL="0" indent="0">
              <a:buNone/>
            </a:pPr>
            <a:r>
              <a:rPr lang="en-GB" sz="1800" i="1" dirty="0">
                <a:solidFill>
                  <a:srgbClr val="000000"/>
                </a:solidFill>
                <a:cs typeface="Arial" charset="0"/>
                <a:sym typeface="Arial" charset="0"/>
              </a:rPr>
              <a:t>Type I fluid (100 %) in airstream of 17 m/s – note airstream eddies</a:t>
            </a:r>
          </a:p>
          <a:p>
            <a:endParaRPr lang="en-GB" sz="1800" b="1" i="1" dirty="0">
              <a:solidFill>
                <a:srgbClr val="000000"/>
              </a:solidFill>
              <a:cs typeface="Arial" charset="0"/>
              <a:sym typeface="Arial" charset="0"/>
            </a:endParaRPr>
          </a:p>
          <a:p>
            <a:endParaRPr lang="en-GB" sz="1800" b="1" i="1" dirty="0">
              <a:solidFill>
                <a:srgbClr val="000000"/>
              </a:solidFill>
              <a:cs typeface="Arial" charset="0"/>
              <a:sym typeface="Arial" charset="0"/>
            </a:endParaRPr>
          </a:p>
          <a:p>
            <a:endParaRPr lang="en-GB" sz="1800" b="1" i="1" dirty="0">
              <a:solidFill>
                <a:srgbClr val="000000"/>
              </a:solidFill>
              <a:cs typeface="Arial" charset="0"/>
              <a:sym typeface="Arial" charset="0"/>
            </a:endParaRPr>
          </a:p>
          <a:p>
            <a:pPr marL="0" indent="0">
              <a:buNone/>
            </a:pPr>
            <a:endParaRPr lang="en-GB" sz="1800" b="1" i="1" dirty="0">
              <a:solidFill>
                <a:srgbClr val="000000"/>
              </a:solidFill>
              <a:cs typeface="Arial" charset="0"/>
              <a:sym typeface="Arial" charset="0"/>
            </a:endParaRPr>
          </a:p>
          <a:p>
            <a:pPr marL="0" indent="0">
              <a:buNone/>
            </a:pPr>
            <a:endParaRPr lang="en-GB" sz="1800" i="1" dirty="0">
              <a:solidFill>
                <a:srgbClr val="000000"/>
              </a:solidFill>
              <a:cs typeface="Arial" charset="0"/>
              <a:sym typeface="Arial" charset="0"/>
            </a:endParaRPr>
          </a:p>
          <a:p>
            <a:pPr marL="0" indent="0">
              <a:buNone/>
            </a:pPr>
            <a:r>
              <a:rPr lang="en-GB" sz="1800" i="1" dirty="0">
                <a:solidFill>
                  <a:srgbClr val="000000"/>
                </a:solidFill>
                <a:cs typeface="Arial" charset="0"/>
                <a:sym typeface="Arial" charset="0"/>
              </a:rPr>
              <a:t>To catch the effects of these eddies LES – turbulence model was chosen though it is considered essentially a 3D turbulence model</a:t>
            </a:r>
          </a:p>
          <a:p>
            <a:pPr marL="0" indent="0">
              <a:buNone/>
            </a:pPr>
            <a:endParaRPr lang="en-GB" sz="1800" b="1" i="1" dirty="0">
              <a:solidFill>
                <a:srgbClr val="000000"/>
              </a:solidFill>
              <a:cs typeface="Arial" charset="0"/>
              <a:sym typeface="Arial" charset="0"/>
            </a:endParaRPr>
          </a:p>
          <a:p>
            <a:pPr marL="0" indent="0">
              <a:buNone/>
            </a:pPr>
            <a:r>
              <a:rPr lang="en-GB" sz="1800" i="1" dirty="0">
                <a:solidFill>
                  <a:srgbClr val="000000"/>
                </a:solidFill>
                <a:cs typeface="Arial" charset="0"/>
                <a:sym typeface="Arial" charset="0"/>
              </a:rPr>
              <a:t>Selection was motivated by a fairly good 2 dimensionality of the waves according to W/T tests</a:t>
            </a:r>
          </a:p>
        </p:txBody>
      </p:sp>
      <p:sp>
        <p:nvSpPr>
          <p:cNvPr id="5" name="Slide Number Placeholder 4"/>
          <p:cNvSpPr>
            <a:spLocks noGrp="1"/>
          </p:cNvSpPr>
          <p:nvPr>
            <p:ph type="sldNum" sz="quarter" idx="12"/>
          </p:nvPr>
        </p:nvSpPr>
        <p:spPr/>
        <p:txBody>
          <a:bodyPr/>
          <a:lstStyle/>
          <a:p>
            <a:fld id="{52384017-E4DF-4A7A-8FA6-2DC68C3EB4D0}" type="slidenum">
              <a:rPr lang="en-GB" smtClean="0">
                <a:solidFill>
                  <a:prstClr val="black">
                    <a:tint val="75000"/>
                  </a:prstClr>
                </a:solidFill>
              </a:rPr>
              <a:pPr/>
              <a:t>4</a:t>
            </a:fld>
            <a:endParaRPr lang="en-GB">
              <a:solidFill>
                <a:prstClr val="black">
                  <a:tint val="75000"/>
                </a:prstClr>
              </a:solidFill>
            </a:endParaRPr>
          </a:p>
        </p:txBody>
      </p:sp>
      <p:pic>
        <p:nvPicPr>
          <p:cNvPr id="6" name="Picture 3"/>
          <p:cNvPicPr>
            <a:picLocks noChangeAspect="1"/>
          </p:cNvPicPr>
          <p:nvPr/>
        </p:nvPicPr>
        <p:blipFill>
          <a:blip r:embed="rId2" cstate="print"/>
          <a:stretch>
            <a:fillRect/>
          </a:stretch>
        </p:blipFill>
        <p:spPr>
          <a:xfrm>
            <a:off x="908121" y="2433916"/>
            <a:ext cx="8288186" cy="946702"/>
          </a:xfrm>
          <a:prstGeom prst="rect">
            <a:avLst/>
          </a:prstGeom>
        </p:spPr>
      </p:pic>
    </p:spTree>
    <p:extLst>
      <p:ext uri="{BB962C8B-B14F-4D97-AF65-F5344CB8AC3E}">
        <p14:creationId xmlns:p14="http://schemas.microsoft.com/office/powerpoint/2010/main" val="391884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0E2FF504-4CEA-4318-AA6B-E12654C175B4}" type="datetime1">
              <a:rPr lang="fi-FI" smtClean="0"/>
              <a:pPr/>
              <a:t>26.10.2017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03F6863F-6A49-4C4A-ACFA-6A00093D353A}" type="slidenum">
              <a:rPr lang="fi-FI" smtClean="0"/>
              <a:pPr/>
              <a:t>5</a:t>
            </a:fld>
            <a:endParaRPr lang="fi-FI"/>
          </a:p>
        </p:txBody>
      </p:sp>
      <p:sp>
        <p:nvSpPr>
          <p:cNvPr id="6" name="TextBox 1"/>
          <p:cNvSpPr txBox="1"/>
          <p:nvPr/>
        </p:nvSpPr>
        <p:spPr>
          <a:xfrm>
            <a:off x="486123" y="476672"/>
            <a:ext cx="7272808" cy="830997"/>
          </a:xfrm>
          <a:prstGeom prst="rect">
            <a:avLst/>
          </a:prstGeom>
          <a:noFill/>
        </p:spPr>
        <p:txBody>
          <a:bodyPr wrap="square" rtlCol="0">
            <a:spAutoFit/>
          </a:bodyPr>
          <a:lstStyle/>
          <a:p>
            <a:pPr lvl="0">
              <a:spcBef>
                <a:spcPts val="600"/>
              </a:spcBef>
              <a:buClr>
                <a:srgbClr val="007D57"/>
              </a:buClr>
              <a:buSzPct val="80000"/>
            </a:pPr>
            <a:r>
              <a:rPr lang="fi-FI" sz="2400" b="1" i="1" dirty="0" err="1">
                <a:solidFill>
                  <a:srgbClr val="0070C0"/>
                </a:solidFill>
              </a:rPr>
              <a:t>Flat</a:t>
            </a:r>
            <a:r>
              <a:rPr lang="fi-FI" sz="2400" b="1" i="1" dirty="0">
                <a:solidFill>
                  <a:srgbClr val="0070C0"/>
                </a:solidFill>
              </a:rPr>
              <a:t> </a:t>
            </a:r>
            <a:r>
              <a:rPr lang="fi-FI" sz="2400" b="1" i="1" dirty="0" err="1">
                <a:solidFill>
                  <a:srgbClr val="0070C0"/>
                </a:solidFill>
              </a:rPr>
              <a:t>Plate</a:t>
            </a:r>
            <a:r>
              <a:rPr lang="fi-FI" sz="2400" b="1" i="1" dirty="0">
                <a:solidFill>
                  <a:srgbClr val="0070C0"/>
                </a:solidFill>
              </a:rPr>
              <a:t> W/T </a:t>
            </a:r>
            <a:r>
              <a:rPr lang="fi-FI" sz="2400" b="1" i="1" dirty="0" err="1">
                <a:solidFill>
                  <a:srgbClr val="0070C0"/>
                </a:solidFill>
              </a:rPr>
              <a:t>Tests</a:t>
            </a:r>
            <a:r>
              <a:rPr lang="fi-FI" sz="2400" b="1" i="1" dirty="0">
                <a:solidFill>
                  <a:srgbClr val="0070C0"/>
                </a:solidFill>
              </a:rPr>
              <a:t> to </a:t>
            </a:r>
            <a:r>
              <a:rPr lang="fi-FI" sz="2400" b="1" i="1" dirty="0" err="1">
                <a:solidFill>
                  <a:srgbClr val="0070C0"/>
                </a:solidFill>
              </a:rPr>
              <a:t>Evaluate</a:t>
            </a:r>
            <a:r>
              <a:rPr lang="fi-FI" sz="2400" b="1" i="1" dirty="0">
                <a:solidFill>
                  <a:srgbClr val="0070C0"/>
                </a:solidFill>
              </a:rPr>
              <a:t> CFD </a:t>
            </a:r>
            <a:r>
              <a:rPr lang="fi-FI" sz="2400" b="1" i="1" dirty="0" err="1">
                <a:solidFill>
                  <a:srgbClr val="0070C0"/>
                </a:solidFill>
              </a:rPr>
              <a:t>Calculations</a:t>
            </a:r>
            <a:r>
              <a:rPr lang="fi-FI" sz="2400" b="1" i="1" dirty="0">
                <a:solidFill>
                  <a:srgbClr val="0070C0"/>
                </a:solidFill>
              </a:rPr>
              <a:t> </a:t>
            </a:r>
          </a:p>
        </p:txBody>
      </p:sp>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771" y="1628800"/>
            <a:ext cx="7900517" cy="4176464"/>
          </a:xfrm>
          <a:prstGeom prst="rect">
            <a:avLst/>
          </a:prstGeom>
        </p:spPr>
      </p:pic>
    </p:spTree>
    <p:extLst>
      <p:ext uri="{BB962C8B-B14F-4D97-AF65-F5344CB8AC3E}">
        <p14:creationId xmlns:p14="http://schemas.microsoft.com/office/powerpoint/2010/main" val="1659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131" y="351118"/>
            <a:ext cx="6840760" cy="648072"/>
          </a:xfrm>
        </p:spPr>
        <p:txBody>
          <a:bodyPr>
            <a:normAutofit/>
          </a:bodyPr>
          <a:lstStyle/>
          <a:p>
            <a:r>
              <a:rPr lang="en-US" sz="2400" b="1" i="1" dirty="0">
                <a:solidFill>
                  <a:srgbClr val="0070C0"/>
                </a:solidFill>
              </a:rPr>
              <a:t>Flat Plate Wind Tunnel Model </a:t>
            </a:r>
            <a:endParaRPr lang="en-GB" sz="2400" b="1" i="1" dirty="0">
              <a:solidFill>
                <a:srgbClr val="0070C0"/>
              </a:solidFill>
            </a:endParaRPr>
          </a:p>
        </p:txBody>
      </p:sp>
      <p:sp>
        <p:nvSpPr>
          <p:cNvPr id="3" name="Content Placeholder 2"/>
          <p:cNvSpPr>
            <a:spLocks noGrp="1"/>
          </p:cNvSpPr>
          <p:nvPr>
            <p:ph idx="1"/>
          </p:nvPr>
        </p:nvSpPr>
        <p:spPr>
          <a:xfrm>
            <a:off x="918171" y="1052736"/>
            <a:ext cx="8496944" cy="4752528"/>
          </a:xfrm>
        </p:spPr>
        <p:txBody>
          <a:bodyPr>
            <a:normAutofit/>
          </a:bodyPr>
          <a:lstStyle/>
          <a:p>
            <a:pPr>
              <a:buNone/>
            </a:pPr>
            <a:r>
              <a:rPr lang="en-GB" b="1" i="1" dirty="0">
                <a:solidFill>
                  <a:srgbClr val="000000"/>
                </a:solidFill>
                <a:cs typeface="Arial" charset="0"/>
                <a:sym typeface="Arial" charset="0"/>
              </a:rPr>
              <a:t> </a:t>
            </a:r>
          </a:p>
          <a:p>
            <a:pPr>
              <a:buNone/>
            </a:pPr>
            <a:endParaRPr lang="en-GB" i="1" dirty="0">
              <a:solidFill>
                <a:srgbClr val="000000"/>
              </a:solidFill>
              <a:cs typeface="Arial" charset="0"/>
              <a:sym typeface="Arial" charset="0"/>
            </a:endParaRPr>
          </a:p>
          <a:p>
            <a:pPr>
              <a:buNone/>
            </a:pPr>
            <a:endParaRPr lang="en-GB" i="1" dirty="0">
              <a:solidFill>
                <a:srgbClr val="000000"/>
              </a:solidFill>
              <a:cs typeface="Arial" charset="0"/>
              <a:sym typeface="Arial" charset="0"/>
            </a:endParaRPr>
          </a:p>
        </p:txBody>
      </p:sp>
      <p:sp>
        <p:nvSpPr>
          <p:cNvPr id="5" name="Slide Number Placeholder 4"/>
          <p:cNvSpPr>
            <a:spLocks noGrp="1"/>
          </p:cNvSpPr>
          <p:nvPr>
            <p:ph type="sldNum" sz="quarter" idx="12"/>
          </p:nvPr>
        </p:nvSpPr>
        <p:spPr/>
        <p:txBody>
          <a:bodyPr/>
          <a:lstStyle/>
          <a:p>
            <a:fld id="{52384017-E4DF-4A7A-8FA6-2DC68C3EB4D0}" type="slidenum">
              <a:rPr lang="en-GB" smtClean="0">
                <a:solidFill>
                  <a:prstClr val="black">
                    <a:tint val="75000"/>
                  </a:prstClr>
                </a:solidFill>
              </a:rPr>
              <a:pPr/>
              <a:t>6</a:t>
            </a:fld>
            <a:endParaRPr lang="en-GB">
              <a:solidFill>
                <a:prstClr val="black">
                  <a:tint val="75000"/>
                </a:prstClr>
              </a:solidFill>
            </a:endParaRPr>
          </a:p>
        </p:txBody>
      </p:sp>
      <p:pic>
        <p:nvPicPr>
          <p:cNvPr id="4" name="Picture 3"/>
          <p:cNvPicPr>
            <a:picLocks noChangeAspect="1"/>
          </p:cNvPicPr>
          <p:nvPr/>
        </p:nvPicPr>
        <p:blipFill>
          <a:blip r:embed="rId2" cstate="print"/>
          <a:stretch>
            <a:fillRect/>
          </a:stretch>
        </p:blipFill>
        <p:spPr>
          <a:xfrm>
            <a:off x="949715" y="1521707"/>
            <a:ext cx="3441669" cy="3877718"/>
          </a:xfrm>
          <a:prstGeom prst="rect">
            <a:avLst/>
          </a:prstGeom>
        </p:spPr>
      </p:pic>
      <p:pic>
        <p:nvPicPr>
          <p:cNvPr id="6" name="Picture 5"/>
          <p:cNvPicPr>
            <a:picLocks noChangeAspect="1"/>
          </p:cNvPicPr>
          <p:nvPr/>
        </p:nvPicPr>
        <p:blipFill>
          <a:blip r:embed="rId3" cstate="print"/>
          <a:stretch>
            <a:fillRect/>
          </a:stretch>
        </p:blipFill>
        <p:spPr>
          <a:xfrm>
            <a:off x="4430881" y="1521708"/>
            <a:ext cx="4997400" cy="2917931"/>
          </a:xfrm>
          <a:prstGeom prst="rect">
            <a:avLst/>
          </a:prstGeom>
        </p:spPr>
      </p:pic>
      <p:sp>
        <p:nvSpPr>
          <p:cNvPr id="8" name="Tekstikehys 7"/>
          <p:cNvSpPr txBox="1"/>
          <p:nvPr/>
        </p:nvSpPr>
        <p:spPr>
          <a:xfrm>
            <a:off x="4878610" y="4509120"/>
            <a:ext cx="4895687" cy="830997"/>
          </a:xfrm>
          <a:prstGeom prst="rect">
            <a:avLst/>
          </a:prstGeom>
          <a:noFill/>
        </p:spPr>
        <p:txBody>
          <a:bodyPr wrap="square" rtlCol="0">
            <a:spAutoFit/>
          </a:bodyPr>
          <a:lstStyle/>
          <a:p>
            <a:pPr>
              <a:buFont typeface="Arial" pitchFamily="34" charset="0"/>
              <a:buChar char="•"/>
            </a:pPr>
            <a:r>
              <a:rPr lang="en-US" sz="1600" b="1" i="1" dirty="0"/>
              <a:t>  Pitot – Static Rake</a:t>
            </a:r>
          </a:p>
          <a:p>
            <a:pPr>
              <a:buFont typeface="Arial" pitchFamily="34" charset="0"/>
              <a:buChar char="•"/>
            </a:pPr>
            <a:r>
              <a:rPr lang="en-US" sz="1600" b="1" i="1" dirty="0"/>
              <a:t> Transparent flat plate - PMMA (acrylic)</a:t>
            </a:r>
          </a:p>
          <a:p>
            <a:pPr>
              <a:buFont typeface="Arial" pitchFamily="34" charset="0"/>
              <a:buChar char="•"/>
            </a:pPr>
            <a:r>
              <a:rPr lang="en-US" sz="1600" b="1" i="1" dirty="0"/>
              <a:t> Distributed LED-light sources</a:t>
            </a:r>
          </a:p>
        </p:txBody>
      </p:sp>
      <p:cxnSp>
        <p:nvCxnSpPr>
          <p:cNvPr id="11" name="Suora nuoliyhdysviiva 10"/>
          <p:cNvCxnSpPr/>
          <p:nvPr/>
        </p:nvCxnSpPr>
        <p:spPr>
          <a:xfrm flipV="1">
            <a:off x="5022627" y="2708920"/>
            <a:ext cx="1152128" cy="19442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uora nuoliyhdysviiva 14"/>
          <p:cNvCxnSpPr/>
          <p:nvPr/>
        </p:nvCxnSpPr>
        <p:spPr>
          <a:xfrm flipH="1" flipV="1">
            <a:off x="3438451" y="2924944"/>
            <a:ext cx="1512168" cy="19442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uora nuoliyhdysviiva 16"/>
          <p:cNvCxnSpPr/>
          <p:nvPr/>
        </p:nvCxnSpPr>
        <p:spPr>
          <a:xfrm flipH="1" flipV="1">
            <a:off x="2934395" y="4725144"/>
            <a:ext cx="2016224" cy="4320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34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131" y="351118"/>
            <a:ext cx="5256584" cy="648072"/>
          </a:xfrm>
        </p:spPr>
        <p:txBody>
          <a:bodyPr>
            <a:normAutofit/>
          </a:bodyPr>
          <a:lstStyle/>
          <a:p>
            <a:r>
              <a:rPr lang="en-US" sz="2400" b="1" i="1" dirty="0">
                <a:solidFill>
                  <a:srgbClr val="0070C0"/>
                </a:solidFill>
              </a:rPr>
              <a:t>Wave phenomena – Type I </a:t>
            </a:r>
            <a:endParaRPr lang="en-GB" sz="2400" b="1" i="1" dirty="0">
              <a:solidFill>
                <a:srgbClr val="0070C0"/>
              </a:solidFill>
            </a:endParaRPr>
          </a:p>
        </p:txBody>
      </p:sp>
      <p:sp>
        <p:nvSpPr>
          <p:cNvPr id="5" name="Slide Number Placeholder 4"/>
          <p:cNvSpPr>
            <a:spLocks noGrp="1"/>
          </p:cNvSpPr>
          <p:nvPr>
            <p:ph type="sldNum" sz="quarter" idx="12"/>
          </p:nvPr>
        </p:nvSpPr>
        <p:spPr/>
        <p:txBody>
          <a:bodyPr/>
          <a:lstStyle/>
          <a:p>
            <a:fld id="{52384017-E4DF-4A7A-8FA6-2DC68C3EB4D0}" type="slidenum">
              <a:rPr lang="en-GB" smtClean="0">
                <a:solidFill>
                  <a:prstClr val="black">
                    <a:tint val="75000"/>
                  </a:prstClr>
                </a:solidFill>
              </a:rPr>
              <a:pPr/>
              <a:t>7</a:t>
            </a:fld>
            <a:endParaRPr lang="en-GB">
              <a:solidFill>
                <a:prstClr val="black">
                  <a:tint val="75000"/>
                </a:prstClr>
              </a:solidFill>
            </a:endParaRPr>
          </a:p>
        </p:txBody>
      </p:sp>
      <p:pic>
        <p:nvPicPr>
          <p:cNvPr id="12" name="Kuva 11">
            <a:extLst>
              <a:ext uri="{FF2B5EF4-FFF2-40B4-BE49-F238E27FC236}">
                <a16:creationId xmlns:a16="http://schemas.microsoft.com/office/drawing/2014/main" id="{34370A45-37F2-428A-AE0B-D4BF974A8A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640" y="1196752"/>
            <a:ext cx="7188189" cy="1224136"/>
          </a:xfrm>
          <a:prstGeom prst="rect">
            <a:avLst/>
          </a:prstGeom>
        </p:spPr>
      </p:pic>
      <p:pic>
        <p:nvPicPr>
          <p:cNvPr id="14" name="Kuva 13">
            <a:extLst>
              <a:ext uri="{FF2B5EF4-FFF2-40B4-BE49-F238E27FC236}">
                <a16:creationId xmlns:a16="http://schemas.microsoft.com/office/drawing/2014/main" id="{11E25768-869B-450F-9751-BB3200BAA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44" y="2872751"/>
            <a:ext cx="7164815" cy="1112497"/>
          </a:xfrm>
          <a:prstGeom prst="rect">
            <a:avLst/>
          </a:prstGeom>
        </p:spPr>
      </p:pic>
      <p:pic>
        <p:nvPicPr>
          <p:cNvPr id="18" name="Kuva 17">
            <a:extLst>
              <a:ext uri="{FF2B5EF4-FFF2-40B4-BE49-F238E27FC236}">
                <a16:creationId xmlns:a16="http://schemas.microsoft.com/office/drawing/2014/main" id="{79173D0D-4CE8-4C0E-B5BC-0709A9C83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640" y="4437112"/>
            <a:ext cx="7166698" cy="1166967"/>
          </a:xfrm>
          <a:prstGeom prst="rect">
            <a:avLst/>
          </a:prstGeom>
        </p:spPr>
      </p:pic>
      <p:sp>
        <p:nvSpPr>
          <p:cNvPr id="19" name="Tekstiruutu 18">
            <a:extLst>
              <a:ext uri="{FF2B5EF4-FFF2-40B4-BE49-F238E27FC236}">
                <a16:creationId xmlns:a16="http://schemas.microsoft.com/office/drawing/2014/main" id="{0487A25B-1DA9-4F7F-9A47-5FA1A5F6F823}"/>
              </a:ext>
            </a:extLst>
          </p:cNvPr>
          <p:cNvSpPr txBox="1"/>
          <p:nvPr/>
        </p:nvSpPr>
        <p:spPr>
          <a:xfrm>
            <a:off x="568344" y="2420888"/>
            <a:ext cx="7046571" cy="307777"/>
          </a:xfrm>
          <a:prstGeom prst="rect">
            <a:avLst/>
          </a:prstGeom>
          <a:noFill/>
        </p:spPr>
        <p:txBody>
          <a:bodyPr wrap="square" rtlCol="0">
            <a:spAutoFit/>
          </a:bodyPr>
          <a:lstStyle/>
          <a:p>
            <a:r>
              <a:rPr lang="fi-FI" sz="1400" b="1" i="1" dirty="0" err="1"/>
              <a:t>Periodic</a:t>
            </a:r>
            <a:r>
              <a:rPr lang="fi-FI" sz="1400" b="1" i="1" dirty="0"/>
              <a:t> </a:t>
            </a:r>
            <a:r>
              <a:rPr lang="fi-FI" sz="1400" b="1" i="1" dirty="0" err="1"/>
              <a:t>slow</a:t>
            </a:r>
            <a:r>
              <a:rPr lang="fi-FI" sz="1400" b="1" i="1" dirty="0"/>
              <a:t> </a:t>
            </a:r>
            <a:r>
              <a:rPr lang="fi-FI" sz="1400" b="1" i="1" dirty="0" err="1"/>
              <a:t>waves</a:t>
            </a:r>
            <a:r>
              <a:rPr lang="fi-FI" sz="1400" b="1" i="1" dirty="0"/>
              <a:t> (K-H </a:t>
            </a:r>
            <a:r>
              <a:rPr lang="fi-FI" sz="1400" b="1" i="1" dirty="0" err="1"/>
              <a:t>or</a:t>
            </a:r>
            <a:r>
              <a:rPr lang="fi-FI" sz="1400" b="1" i="1" dirty="0"/>
              <a:t> T-S </a:t>
            </a:r>
            <a:r>
              <a:rPr lang="fi-FI" sz="1400" b="1" i="1" dirty="0" err="1"/>
              <a:t>instability</a:t>
            </a:r>
            <a:r>
              <a:rPr lang="fi-FI" sz="1400" b="1" i="1" dirty="0"/>
              <a:t>) </a:t>
            </a:r>
            <a:r>
              <a:rPr lang="fi-FI" sz="1400" b="1" i="1" dirty="0" err="1"/>
              <a:t>Mass</a:t>
            </a:r>
            <a:r>
              <a:rPr lang="fi-FI" sz="1400" b="1" i="1" dirty="0"/>
              <a:t> </a:t>
            </a:r>
            <a:r>
              <a:rPr lang="fi-FI" sz="1400" b="1" i="1" dirty="0" err="1"/>
              <a:t>transfer</a:t>
            </a:r>
            <a:r>
              <a:rPr lang="fi-FI" sz="1400" b="1" i="1" dirty="0"/>
              <a:t> </a:t>
            </a:r>
            <a:r>
              <a:rPr lang="fi-FI" sz="1400" b="1" i="1" dirty="0" err="1"/>
              <a:t>near</a:t>
            </a:r>
            <a:r>
              <a:rPr lang="fi-FI" sz="1400" b="1" i="1" dirty="0"/>
              <a:t> </a:t>
            </a:r>
            <a:r>
              <a:rPr lang="fi-FI" sz="1400" b="1" i="1" dirty="0" err="1"/>
              <a:t>zero</a:t>
            </a:r>
            <a:r>
              <a:rPr lang="fi-FI" sz="1400" b="1" i="1" dirty="0"/>
              <a:t> </a:t>
            </a:r>
            <a:endParaRPr lang="en-US" sz="1400" b="1" i="1" dirty="0"/>
          </a:p>
        </p:txBody>
      </p:sp>
      <p:sp>
        <p:nvSpPr>
          <p:cNvPr id="20" name="Tekstiruutu 19">
            <a:extLst>
              <a:ext uri="{FF2B5EF4-FFF2-40B4-BE49-F238E27FC236}">
                <a16:creationId xmlns:a16="http://schemas.microsoft.com/office/drawing/2014/main" id="{C21B1FDD-9645-4D2E-A8EE-E1ADB587634E}"/>
              </a:ext>
            </a:extLst>
          </p:cNvPr>
          <p:cNvSpPr txBox="1"/>
          <p:nvPr/>
        </p:nvSpPr>
        <p:spPr>
          <a:xfrm>
            <a:off x="568344" y="3985248"/>
            <a:ext cx="7046571" cy="307777"/>
          </a:xfrm>
          <a:prstGeom prst="rect">
            <a:avLst/>
          </a:prstGeom>
          <a:noFill/>
        </p:spPr>
        <p:txBody>
          <a:bodyPr wrap="square" rtlCol="0">
            <a:spAutoFit/>
          </a:bodyPr>
          <a:lstStyle/>
          <a:p>
            <a:r>
              <a:rPr lang="fi-FI" sz="1400" b="1" i="1" dirty="0" err="1"/>
              <a:t>Transient</a:t>
            </a:r>
            <a:r>
              <a:rPr lang="fi-FI" sz="1400" b="1" i="1" dirty="0"/>
              <a:t> </a:t>
            </a:r>
            <a:r>
              <a:rPr lang="fi-FI" sz="1400" b="1" i="1" dirty="0" err="1"/>
              <a:t>phase</a:t>
            </a:r>
            <a:r>
              <a:rPr lang="fi-FI" sz="1400" b="1" i="1" dirty="0"/>
              <a:t> </a:t>
            </a:r>
            <a:r>
              <a:rPr lang="fi-FI" sz="1400" b="1" i="1" dirty="0" err="1"/>
              <a:t>from</a:t>
            </a:r>
            <a:r>
              <a:rPr lang="fi-FI" sz="1400" b="1" i="1" dirty="0"/>
              <a:t> </a:t>
            </a:r>
            <a:r>
              <a:rPr lang="fi-FI" sz="1400" b="1" i="1" dirty="0" err="1"/>
              <a:t>periodic</a:t>
            </a:r>
            <a:r>
              <a:rPr lang="fi-FI" sz="1400" b="1" i="1" dirty="0"/>
              <a:t> to </a:t>
            </a:r>
            <a:r>
              <a:rPr lang="fi-FI" sz="1400" b="1" i="1" dirty="0" err="1"/>
              <a:t>solitary</a:t>
            </a:r>
            <a:r>
              <a:rPr lang="fi-FI" sz="1400" b="1" i="1" dirty="0"/>
              <a:t> </a:t>
            </a:r>
            <a:r>
              <a:rPr lang="fi-FI" sz="1400" b="1" i="1" dirty="0" err="1"/>
              <a:t>waves</a:t>
            </a:r>
            <a:endParaRPr lang="en-US" sz="1400" b="1" i="1" dirty="0"/>
          </a:p>
        </p:txBody>
      </p:sp>
      <p:sp>
        <p:nvSpPr>
          <p:cNvPr id="21" name="Tekstiruutu 20">
            <a:extLst>
              <a:ext uri="{FF2B5EF4-FFF2-40B4-BE49-F238E27FC236}">
                <a16:creationId xmlns:a16="http://schemas.microsoft.com/office/drawing/2014/main" id="{7186B652-92E2-4C62-9FAC-E42A86B3367C}"/>
              </a:ext>
            </a:extLst>
          </p:cNvPr>
          <p:cNvSpPr txBox="1"/>
          <p:nvPr/>
        </p:nvSpPr>
        <p:spPr>
          <a:xfrm>
            <a:off x="536640" y="5604079"/>
            <a:ext cx="7078275" cy="307777"/>
          </a:xfrm>
          <a:prstGeom prst="rect">
            <a:avLst/>
          </a:prstGeom>
          <a:noFill/>
        </p:spPr>
        <p:txBody>
          <a:bodyPr wrap="square" rtlCol="0">
            <a:spAutoFit/>
          </a:bodyPr>
          <a:lstStyle/>
          <a:p>
            <a:r>
              <a:rPr lang="fi-FI" sz="1400" b="1" i="1" dirty="0" err="1"/>
              <a:t>Solitary</a:t>
            </a:r>
            <a:r>
              <a:rPr lang="fi-FI" sz="1400" b="1" i="1" dirty="0"/>
              <a:t> </a:t>
            </a:r>
            <a:r>
              <a:rPr lang="fi-FI" sz="1400" b="1" i="1" dirty="0" err="1"/>
              <a:t>fast</a:t>
            </a:r>
            <a:r>
              <a:rPr lang="fi-FI" sz="1400" b="1" i="1" dirty="0"/>
              <a:t> </a:t>
            </a:r>
            <a:r>
              <a:rPr lang="fi-FI" sz="1400" b="1" i="1" dirty="0" err="1"/>
              <a:t>waves</a:t>
            </a:r>
            <a:r>
              <a:rPr lang="fi-FI" sz="1400" b="1" i="1" dirty="0"/>
              <a:t>. </a:t>
            </a:r>
            <a:r>
              <a:rPr lang="fi-FI" sz="1400" b="1" i="1" dirty="0" err="1"/>
              <a:t>Mass</a:t>
            </a:r>
            <a:r>
              <a:rPr lang="fi-FI" sz="1400" b="1" i="1" dirty="0"/>
              <a:t> </a:t>
            </a:r>
            <a:r>
              <a:rPr lang="fi-FI" sz="1400" b="1" i="1" dirty="0" err="1"/>
              <a:t>transfer</a:t>
            </a:r>
            <a:r>
              <a:rPr lang="fi-FI" sz="1400" b="1" i="1" dirty="0"/>
              <a:t> </a:t>
            </a:r>
            <a:r>
              <a:rPr lang="fi-FI" sz="1400" b="1" i="1" dirty="0" err="1"/>
              <a:t>proportional</a:t>
            </a:r>
            <a:r>
              <a:rPr lang="fi-FI" sz="1400" b="1" i="1" dirty="0"/>
              <a:t> to W/T </a:t>
            </a:r>
            <a:r>
              <a:rPr lang="fi-FI" sz="1400" b="1" i="1" dirty="0" err="1"/>
              <a:t>speed</a:t>
            </a:r>
            <a:endParaRPr lang="en-US" sz="1400" b="1" i="1" dirty="0"/>
          </a:p>
        </p:txBody>
      </p:sp>
      <p:sp>
        <p:nvSpPr>
          <p:cNvPr id="22" name="Tekstiruutu 21">
            <a:extLst>
              <a:ext uri="{FF2B5EF4-FFF2-40B4-BE49-F238E27FC236}">
                <a16:creationId xmlns:a16="http://schemas.microsoft.com/office/drawing/2014/main" id="{BB86D137-48CC-4DB0-B435-7CD23FBEFF5B}"/>
              </a:ext>
            </a:extLst>
          </p:cNvPr>
          <p:cNvSpPr txBox="1"/>
          <p:nvPr/>
        </p:nvSpPr>
        <p:spPr>
          <a:xfrm>
            <a:off x="7830939" y="1196752"/>
            <a:ext cx="1620274" cy="4308872"/>
          </a:xfrm>
          <a:prstGeom prst="rect">
            <a:avLst/>
          </a:prstGeom>
          <a:noFill/>
        </p:spPr>
        <p:txBody>
          <a:bodyPr wrap="square" rtlCol="0">
            <a:spAutoFit/>
          </a:bodyPr>
          <a:lstStyle/>
          <a:p>
            <a:r>
              <a:rPr lang="fi-FI" sz="1400" b="1" i="1" dirty="0"/>
              <a:t>W/T </a:t>
            </a:r>
            <a:r>
              <a:rPr lang="fi-FI" sz="1400" b="1" i="1" dirty="0" err="1"/>
              <a:t>Speed</a:t>
            </a:r>
            <a:r>
              <a:rPr lang="fi-FI" sz="1400" b="1" i="1" dirty="0"/>
              <a:t>:</a:t>
            </a:r>
          </a:p>
          <a:p>
            <a:endParaRPr lang="fi-FI" sz="1400" b="1" i="1" dirty="0"/>
          </a:p>
          <a:p>
            <a:endParaRPr lang="fi-FI" sz="1400" b="1" i="1" dirty="0"/>
          </a:p>
          <a:p>
            <a:r>
              <a:rPr lang="en-US" dirty="0"/>
              <a:t>12.2 m/s</a:t>
            </a:r>
          </a:p>
          <a:p>
            <a:endParaRPr lang="fi-FI" sz="1400" b="1" i="1" dirty="0"/>
          </a:p>
          <a:p>
            <a:endParaRPr lang="fi-FI" sz="1400" b="1" i="1" dirty="0"/>
          </a:p>
          <a:p>
            <a:endParaRPr lang="fi-FI" sz="1400" b="1" i="1" dirty="0"/>
          </a:p>
          <a:p>
            <a:endParaRPr lang="fi-FI" sz="1400" b="1" i="1" dirty="0"/>
          </a:p>
          <a:p>
            <a:endParaRPr lang="fi-FI" sz="1400" b="1" i="1" dirty="0"/>
          </a:p>
          <a:p>
            <a:endParaRPr lang="fi-FI" sz="1400" b="1" i="1" dirty="0"/>
          </a:p>
          <a:p>
            <a:endParaRPr lang="fi-FI" sz="1400" b="1" i="1" dirty="0"/>
          </a:p>
          <a:p>
            <a:endParaRPr lang="fi-FI" sz="1400" b="1" i="1" dirty="0"/>
          </a:p>
          <a:p>
            <a:endParaRPr lang="fi-FI" sz="1400" b="1" i="1" dirty="0"/>
          </a:p>
          <a:p>
            <a:endParaRPr lang="fi-FI" sz="1400" b="1" i="1" dirty="0"/>
          </a:p>
          <a:p>
            <a:endParaRPr lang="fi-FI" sz="1400" b="1" i="1" dirty="0"/>
          </a:p>
          <a:p>
            <a:endParaRPr lang="fi-FI" sz="1400" b="1" i="1" dirty="0"/>
          </a:p>
          <a:p>
            <a:endParaRPr lang="fi-FI" sz="1400" b="1" i="1" dirty="0"/>
          </a:p>
          <a:p>
            <a:endParaRPr lang="fi-FI" sz="1400" b="1" i="1" dirty="0"/>
          </a:p>
          <a:p>
            <a:r>
              <a:rPr lang="en-US" dirty="0"/>
              <a:t>15.6 m/s. </a:t>
            </a:r>
            <a:endParaRPr lang="en-US" sz="1400" b="1" i="1" dirty="0"/>
          </a:p>
        </p:txBody>
      </p:sp>
      <p:cxnSp>
        <p:nvCxnSpPr>
          <p:cNvPr id="24" name="Suora nuoliyhdysviiva 23">
            <a:extLst>
              <a:ext uri="{FF2B5EF4-FFF2-40B4-BE49-F238E27FC236}">
                <a16:creationId xmlns:a16="http://schemas.microsoft.com/office/drawing/2014/main" id="{9CEA06E2-8936-4789-ABF1-7CB24A3A0B8E}"/>
              </a:ext>
            </a:extLst>
          </p:cNvPr>
          <p:cNvCxnSpPr/>
          <p:nvPr/>
        </p:nvCxnSpPr>
        <p:spPr>
          <a:xfrm flipH="1">
            <a:off x="5958731" y="836712"/>
            <a:ext cx="1584176" cy="0"/>
          </a:xfrm>
          <a:prstGeom prst="straightConnector1">
            <a:avLst/>
          </a:prstGeom>
          <a:ln w="476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5" name="Tekstiruutu 24">
            <a:extLst>
              <a:ext uri="{FF2B5EF4-FFF2-40B4-BE49-F238E27FC236}">
                <a16:creationId xmlns:a16="http://schemas.microsoft.com/office/drawing/2014/main" id="{81240C49-B5E3-4497-B8E1-6B07423980FE}"/>
              </a:ext>
            </a:extLst>
          </p:cNvPr>
          <p:cNvSpPr txBox="1"/>
          <p:nvPr/>
        </p:nvSpPr>
        <p:spPr>
          <a:xfrm>
            <a:off x="6174755" y="404664"/>
            <a:ext cx="1558404" cy="276999"/>
          </a:xfrm>
          <a:prstGeom prst="rect">
            <a:avLst/>
          </a:prstGeom>
          <a:noFill/>
        </p:spPr>
        <p:txBody>
          <a:bodyPr wrap="square" rtlCol="0">
            <a:spAutoFit/>
          </a:bodyPr>
          <a:lstStyle/>
          <a:p>
            <a:r>
              <a:rPr lang="fi-FI" sz="1200" b="1" i="1" dirty="0" err="1"/>
              <a:t>Flow</a:t>
            </a:r>
            <a:r>
              <a:rPr lang="fi-FI" sz="1200" b="1" i="1" dirty="0"/>
              <a:t> </a:t>
            </a:r>
            <a:r>
              <a:rPr lang="fi-FI" sz="1200" b="1" i="1" dirty="0" err="1"/>
              <a:t>Direction</a:t>
            </a:r>
            <a:endParaRPr lang="en-US" sz="1200" b="1" i="1" dirty="0"/>
          </a:p>
        </p:txBody>
      </p:sp>
    </p:spTree>
    <p:extLst>
      <p:ext uri="{BB962C8B-B14F-4D97-AF65-F5344CB8AC3E}">
        <p14:creationId xmlns:p14="http://schemas.microsoft.com/office/powerpoint/2010/main" val="2875211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131" y="351118"/>
            <a:ext cx="6840760" cy="648072"/>
          </a:xfrm>
        </p:spPr>
        <p:txBody>
          <a:bodyPr>
            <a:normAutofit/>
          </a:bodyPr>
          <a:lstStyle/>
          <a:p>
            <a:r>
              <a:rPr lang="en-US" sz="2400" b="1" i="1" dirty="0">
                <a:solidFill>
                  <a:srgbClr val="0070C0"/>
                </a:solidFill>
              </a:rPr>
              <a:t>Wave phenomena – Type IV </a:t>
            </a:r>
            <a:endParaRPr lang="en-GB" sz="2400" b="1" i="1" dirty="0">
              <a:solidFill>
                <a:srgbClr val="0070C0"/>
              </a:solidFill>
            </a:endParaRPr>
          </a:p>
        </p:txBody>
      </p:sp>
      <p:sp>
        <p:nvSpPr>
          <p:cNvPr id="5" name="Slide Number Placeholder 4"/>
          <p:cNvSpPr>
            <a:spLocks noGrp="1"/>
          </p:cNvSpPr>
          <p:nvPr>
            <p:ph type="sldNum" sz="quarter" idx="12"/>
          </p:nvPr>
        </p:nvSpPr>
        <p:spPr/>
        <p:txBody>
          <a:bodyPr/>
          <a:lstStyle/>
          <a:p>
            <a:fld id="{52384017-E4DF-4A7A-8FA6-2DC68C3EB4D0}" type="slidenum">
              <a:rPr lang="en-GB" smtClean="0">
                <a:solidFill>
                  <a:prstClr val="black">
                    <a:tint val="75000"/>
                  </a:prstClr>
                </a:solidFill>
              </a:rPr>
              <a:pPr/>
              <a:t>8</a:t>
            </a:fld>
            <a:endParaRPr lang="en-GB">
              <a:solidFill>
                <a:prstClr val="black">
                  <a:tint val="75000"/>
                </a:prstClr>
              </a:solidFill>
            </a:endParaRPr>
          </a:p>
        </p:txBody>
      </p:sp>
      <p:pic>
        <p:nvPicPr>
          <p:cNvPr id="4" name="Kuva 3">
            <a:extLst>
              <a:ext uri="{FF2B5EF4-FFF2-40B4-BE49-F238E27FC236}">
                <a16:creationId xmlns:a16="http://schemas.microsoft.com/office/drawing/2014/main" id="{A199373C-0BE6-480A-BE34-414226F436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139" y="1556792"/>
            <a:ext cx="7128792" cy="1206436"/>
          </a:xfrm>
          <a:prstGeom prst="rect">
            <a:avLst/>
          </a:prstGeom>
        </p:spPr>
      </p:pic>
      <p:pic>
        <p:nvPicPr>
          <p:cNvPr id="7" name="Kuva 6">
            <a:extLst>
              <a:ext uri="{FF2B5EF4-FFF2-40B4-BE49-F238E27FC236}">
                <a16:creationId xmlns:a16="http://schemas.microsoft.com/office/drawing/2014/main" id="{22876BC9-A816-4665-A8F0-9488CBE785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756" y="3405393"/>
            <a:ext cx="7030167" cy="1175735"/>
          </a:xfrm>
          <a:prstGeom prst="rect">
            <a:avLst/>
          </a:prstGeom>
        </p:spPr>
      </p:pic>
      <p:sp>
        <p:nvSpPr>
          <p:cNvPr id="8" name="Tekstiruutu 7">
            <a:extLst>
              <a:ext uri="{FF2B5EF4-FFF2-40B4-BE49-F238E27FC236}">
                <a16:creationId xmlns:a16="http://schemas.microsoft.com/office/drawing/2014/main" id="{C0826842-C407-40F9-935E-5467D676C173}"/>
              </a:ext>
            </a:extLst>
          </p:cNvPr>
          <p:cNvSpPr txBox="1"/>
          <p:nvPr/>
        </p:nvSpPr>
        <p:spPr>
          <a:xfrm>
            <a:off x="656756" y="2852936"/>
            <a:ext cx="7030167" cy="307777"/>
          </a:xfrm>
          <a:prstGeom prst="rect">
            <a:avLst/>
          </a:prstGeom>
          <a:noFill/>
        </p:spPr>
        <p:txBody>
          <a:bodyPr wrap="square" rtlCol="0">
            <a:spAutoFit/>
          </a:bodyPr>
          <a:lstStyle/>
          <a:p>
            <a:r>
              <a:rPr lang="fi-FI" sz="1400" b="1" i="1" dirty="0"/>
              <a:t>No </a:t>
            </a:r>
            <a:r>
              <a:rPr lang="fi-FI" sz="1400" b="1" i="1" dirty="0" err="1"/>
              <a:t>periodic</a:t>
            </a:r>
            <a:r>
              <a:rPr lang="fi-FI" sz="1400" b="1" i="1" dirty="0"/>
              <a:t> </a:t>
            </a:r>
            <a:r>
              <a:rPr lang="fi-FI" sz="1400" b="1" i="1" dirty="0" err="1"/>
              <a:t>waves</a:t>
            </a:r>
            <a:r>
              <a:rPr lang="fi-FI" sz="1400" b="1" i="1" dirty="0"/>
              <a:t> – </a:t>
            </a:r>
            <a:r>
              <a:rPr lang="fi-FI" sz="1400" b="1" i="1" dirty="0" err="1"/>
              <a:t>first</a:t>
            </a:r>
            <a:r>
              <a:rPr lang="fi-FI" sz="1400" b="1" i="1" dirty="0"/>
              <a:t> </a:t>
            </a:r>
            <a:r>
              <a:rPr lang="fi-FI" sz="1400" b="1" i="1" dirty="0" err="1"/>
              <a:t>appearing</a:t>
            </a:r>
            <a:r>
              <a:rPr lang="fi-FI" sz="1400" b="1" i="1" dirty="0"/>
              <a:t> </a:t>
            </a:r>
            <a:r>
              <a:rPr lang="fi-FI" sz="1400" b="1" i="1" dirty="0" err="1"/>
              <a:t>waves</a:t>
            </a:r>
            <a:r>
              <a:rPr lang="fi-FI" sz="1400" b="1" i="1" dirty="0"/>
              <a:t> </a:t>
            </a:r>
            <a:r>
              <a:rPr lang="fi-FI" sz="1400" b="1" i="1" dirty="0" err="1"/>
              <a:t>are</a:t>
            </a:r>
            <a:r>
              <a:rPr lang="fi-FI" sz="1400" b="1" i="1" dirty="0"/>
              <a:t> </a:t>
            </a:r>
            <a:r>
              <a:rPr lang="fi-FI" sz="1400" b="1" i="1" dirty="0" err="1"/>
              <a:t>solitary</a:t>
            </a:r>
            <a:r>
              <a:rPr lang="fi-FI" sz="1400" b="1" i="1" dirty="0"/>
              <a:t> </a:t>
            </a:r>
            <a:r>
              <a:rPr lang="fi-FI" sz="1400" b="1" i="1" dirty="0" err="1"/>
              <a:t>waves</a:t>
            </a:r>
            <a:endParaRPr lang="en-US" sz="1400" b="1" i="1" dirty="0"/>
          </a:p>
        </p:txBody>
      </p:sp>
      <p:sp>
        <p:nvSpPr>
          <p:cNvPr id="9" name="Tekstiruutu 8">
            <a:extLst>
              <a:ext uri="{FF2B5EF4-FFF2-40B4-BE49-F238E27FC236}">
                <a16:creationId xmlns:a16="http://schemas.microsoft.com/office/drawing/2014/main" id="{0A4D46DE-A19E-4B1E-BD8D-442CE316EAF9}"/>
              </a:ext>
            </a:extLst>
          </p:cNvPr>
          <p:cNvSpPr txBox="1"/>
          <p:nvPr/>
        </p:nvSpPr>
        <p:spPr>
          <a:xfrm>
            <a:off x="656756" y="4725144"/>
            <a:ext cx="5806031" cy="307777"/>
          </a:xfrm>
          <a:prstGeom prst="rect">
            <a:avLst/>
          </a:prstGeom>
          <a:noFill/>
        </p:spPr>
        <p:txBody>
          <a:bodyPr wrap="square" rtlCol="0">
            <a:spAutoFit/>
          </a:bodyPr>
          <a:lstStyle/>
          <a:p>
            <a:r>
              <a:rPr lang="fi-FI" sz="1400" b="1" i="1" dirty="0" err="1"/>
              <a:t>Mass</a:t>
            </a:r>
            <a:r>
              <a:rPr lang="fi-FI" sz="1400" b="1" i="1" dirty="0"/>
              <a:t> </a:t>
            </a:r>
            <a:r>
              <a:rPr lang="fi-FI" sz="1400" b="1" i="1" dirty="0" err="1"/>
              <a:t>transfer</a:t>
            </a:r>
            <a:r>
              <a:rPr lang="fi-FI" sz="1400" b="1" i="1" dirty="0"/>
              <a:t> </a:t>
            </a:r>
            <a:r>
              <a:rPr lang="fi-FI" sz="1400" b="1" i="1" dirty="0" err="1"/>
              <a:t>proportional</a:t>
            </a:r>
            <a:r>
              <a:rPr lang="fi-FI" sz="1400" b="1" i="1" dirty="0"/>
              <a:t> to W/T </a:t>
            </a:r>
            <a:r>
              <a:rPr lang="fi-FI" sz="1400" b="1" i="1" dirty="0" err="1"/>
              <a:t>speed</a:t>
            </a:r>
            <a:endParaRPr lang="en-US" sz="1400" b="1" i="1" dirty="0"/>
          </a:p>
        </p:txBody>
      </p:sp>
      <p:sp>
        <p:nvSpPr>
          <p:cNvPr id="10" name="Tekstiruutu 9">
            <a:extLst>
              <a:ext uri="{FF2B5EF4-FFF2-40B4-BE49-F238E27FC236}">
                <a16:creationId xmlns:a16="http://schemas.microsoft.com/office/drawing/2014/main" id="{7C2406F0-94AC-4C30-B45E-B4E7E46EFBD6}"/>
              </a:ext>
            </a:extLst>
          </p:cNvPr>
          <p:cNvSpPr txBox="1"/>
          <p:nvPr/>
        </p:nvSpPr>
        <p:spPr>
          <a:xfrm>
            <a:off x="7902947" y="1124744"/>
            <a:ext cx="1728192" cy="3416320"/>
          </a:xfrm>
          <a:prstGeom prst="rect">
            <a:avLst/>
          </a:prstGeom>
          <a:noFill/>
        </p:spPr>
        <p:txBody>
          <a:bodyPr wrap="square" rtlCol="0">
            <a:spAutoFit/>
          </a:bodyPr>
          <a:lstStyle/>
          <a:p>
            <a:r>
              <a:rPr lang="fi-FI" b="1" i="1" dirty="0"/>
              <a:t>W/T </a:t>
            </a:r>
            <a:r>
              <a:rPr lang="fi-FI" b="1" i="1" dirty="0" err="1"/>
              <a:t>speed</a:t>
            </a:r>
            <a:endParaRPr lang="fi-FI" b="1" i="1" dirty="0"/>
          </a:p>
          <a:p>
            <a:endParaRPr lang="fi-FI" b="1" i="1" dirty="0"/>
          </a:p>
          <a:p>
            <a:endParaRPr lang="fi-FI" b="1" i="1" dirty="0"/>
          </a:p>
          <a:p>
            <a:endParaRPr lang="fi-FI" b="1" i="1" dirty="0"/>
          </a:p>
          <a:p>
            <a:r>
              <a:rPr lang="en-US" dirty="0"/>
              <a:t>13.3 m/s</a:t>
            </a:r>
          </a:p>
          <a:p>
            <a:endParaRPr lang="fi-FI" b="1" i="1" dirty="0"/>
          </a:p>
          <a:p>
            <a:endParaRPr lang="fi-FI" b="1" i="1" dirty="0"/>
          </a:p>
          <a:p>
            <a:endParaRPr lang="fi-FI" b="1" i="1" dirty="0"/>
          </a:p>
          <a:p>
            <a:endParaRPr lang="fi-FI" b="1" i="1" dirty="0"/>
          </a:p>
          <a:p>
            <a:endParaRPr lang="fi-FI" b="1" i="1" dirty="0"/>
          </a:p>
          <a:p>
            <a:endParaRPr lang="fi-FI" b="1" i="1" dirty="0"/>
          </a:p>
          <a:p>
            <a:r>
              <a:rPr lang="en-US" dirty="0"/>
              <a:t>16.8 m/s</a:t>
            </a:r>
            <a:endParaRPr lang="en-US" b="1" i="1" dirty="0"/>
          </a:p>
        </p:txBody>
      </p:sp>
    </p:spTree>
    <p:extLst>
      <p:ext uri="{BB962C8B-B14F-4D97-AF65-F5344CB8AC3E}">
        <p14:creationId xmlns:p14="http://schemas.microsoft.com/office/powerpoint/2010/main" val="2937956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123" y="1916832"/>
            <a:ext cx="8019081" cy="3995398"/>
          </a:xfrm>
        </p:spPr>
        <p:txBody>
          <a:bodyPr>
            <a:normAutofit/>
          </a:bodyPr>
          <a:lstStyle/>
          <a:p>
            <a:pPr marL="0" indent="0">
              <a:buNone/>
            </a:pPr>
            <a:endParaRPr lang="fi-FI" b="1" i="1" dirty="0">
              <a:solidFill>
                <a:srgbClr val="0070C0"/>
              </a:solidFill>
            </a:endParaRPr>
          </a:p>
          <a:p>
            <a:endParaRPr lang="fi-FI" b="1" i="1" dirty="0">
              <a:solidFill>
                <a:srgbClr val="0070C0"/>
              </a:solidFill>
            </a:endParaRPr>
          </a:p>
        </p:txBody>
      </p:sp>
      <p:sp>
        <p:nvSpPr>
          <p:cNvPr id="2" name="TextBox 1"/>
          <p:cNvSpPr txBox="1"/>
          <p:nvPr/>
        </p:nvSpPr>
        <p:spPr>
          <a:xfrm>
            <a:off x="486123" y="476672"/>
            <a:ext cx="7056784" cy="400110"/>
          </a:xfrm>
          <a:prstGeom prst="rect">
            <a:avLst/>
          </a:prstGeom>
          <a:noFill/>
        </p:spPr>
        <p:txBody>
          <a:bodyPr wrap="square" rtlCol="0">
            <a:spAutoFit/>
          </a:bodyPr>
          <a:lstStyle/>
          <a:p>
            <a:r>
              <a:rPr lang="fi-FI" sz="2000" b="1" i="1" u="sng" dirty="0">
                <a:solidFill>
                  <a:schemeClr val="accent5">
                    <a:lumMod val="60000"/>
                    <a:lumOff val="40000"/>
                  </a:schemeClr>
                </a:solidFill>
              </a:rPr>
              <a:t>CFD </a:t>
            </a:r>
            <a:r>
              <a:rPr lang="fi-FI" sz="2000" b="1" i="1" u="sng" dirty="0" err="1">
                <a:solidFill>
                  <a:schemeClr val="accent5">
                    <a:lumMod val="60000"/>
                    <a:lumOff val="40000"/>
                  </a:schemeClr>
                </a:solidFill>
              </a:rPr>
              <a:t>with</a:t>
            </a:r>
            <a:r>
              <a:rPr lang="fi-FI" sz="2000" b="1" i="1" u="sng" dirty="0">
                <a:solidFill>
                  <a:schemeClr val="accent5">
                    <a:lumMod val="60000"/>
                    <a:lumOff val="40000"/>
                  </a:schemeClr>
                </a:solidFill>
              </a:rPr>
              <a:t> </a:t>
            </a:r>
            <a:r>
              <a:rPr lang="fi-FI" sz="2000" b="1" i="1" u="sng" dirty="0" err="1">
                <a:solidFill>
                  <a:schemeClr val="accent5">
                    <a:lumMod val="60000"/>
                    <a:lumOff val="40000"/>
                  </a:schemeClr>
                </a:solidFill>
              </a:rPr>
              <a:t>Type</a:t>
            </a:r>
            <a:r>
              <a:rPr lang="fi-FI" sz="2000" b="1" i="1" u="sng" dirty="0">
                <a:solidFill>
                  <a:schemeClr val="accent5">
                    <a:lumMod val="60000"/>
                    <a:lumOff val="40000"/>
                  </a:schemeClr>
                </a:solidFill>
              </a:rPr>
              <a:t> I </a:t>
            </a:r>
            <a:r>
              <a:rPr lang="fi-FI" sz="2000" b="1" i="1" u="sng" dirty="0" err="1">
                <a:solidFill>
                  <a:schemeClr val="accent5">
                    <a:lumMod val="60000"/>
                    <a:lumOff val="40000"/>
                  </a:schemeClr>
                </a:solidFill>
              </a:rPr>
              <a:t>fluids</a:t>
            </a:r>
            <a:r>
              <a:rPr lang="fi-FI" sz="2000" b="1" i="1" u="sng" dirty="0">
                <a:solidFill>
                  <a:schemeClr val="accent5">
                    <a:lumMod val="60000"/>
                    <a:lumOff val="40000"/>
                  </a:schemeClr>
                </a:solidFill>
              </a:rPr>
              <a:t> (0.6m and 1.8m </a:t>
            </a:r>
            <a:r>
              <a:rPr lang="fi-FI" sz="2000" b="1" i="1" u="sng" dirty="0" err="1">
                <a:solidFill>
                  <a:schemeClr val="accent5">
                    <a:lumMod val="60000"/>
                    <a:lumOff val="40000"/>
                  </a:schemeClr>
                </a:solidFill>
              </a:rPr>
              <a:t>models</a:t>
            </a:r>
            <a:r>
              <a:rPr lang="fi-FI" sz="2000" b="1" i="1" u="sng" dirty="0">
                <a:solidFill>
                  <a:schemeClr val="accent5">
                    <a:lumMod val="60000"/>
                    <a:lumOff val="40000"/>
                  </a:schemeClr>
                </a:solidFill>
              </a:rPr>
              <a:t>)</a:t>
            </a:r>
          </a:p>
        </p:txBody>
      </p:sp>
      <p:sp>
        <p:nvSpPr>
          <p:cNvPr id="4" name="Tekstiruutu 3">
            <a:extLst>
              <a:ext uri="{FF2B5EF4-FFF2-40B4-BE49-F238E27FC236}">
                <a16:creationId xmlns:a16="http://schemas.microsoft.com/office/drawing/2014/main" id="{91271C0C-F4B9-4006-88F7-A9ADBBAAC05C}"/>
              </a:ext>
            </a:extLst>
          </p:cNvPr>
          <p:cNvSpPr txBox="1"/>
          <p:nvPr/>
        </p:nvSpPr>
        <p:spPr>
          <a:xfrm>
            <a:off x="774155" y="1844824"/>
            <a:ext cx="9001000" cy="2031325"/>
          </a:xfrm>
          <a:prstGeom prst="rect">
            <a:avLst/>
          </a:prstGeom>
          <a:noFill/>
        </p:spPr>
        <p:txBody>
          <a:bodyPr wrap="square" rtlCol="0">
            <a:spAutoFit/>
          </a:bodyPr>
          <a:lstStyle/>
          <a:p>
            <a:pPr marL="285750" indent="-285750">
              <a:buFont typeface="Arial" panose="020B0604020202020204" pitchFamily="34" charset="0"/>
              <a:buChar char="•"/>
            </a:pPr>
            <a:r>
              <a:rPr lang="fi-FI" i="1" dirty="0">
                <a:solidFill>
                  <a:schemeClr val="accent6"/>
                </a:solidFill>
              </a:rPr>
              <a:t>Grid </a:t>
            </a:r>
            <a:r>
              <a:rPr lang="fi-FI" i="1" dirty="0" err="1">
                <a:solidFill>
                  <a:schemeClr val="accent6"/>
                </a:solidFill>
              </a:rPr>
              <a:t>sizes</a:t>
            </a:r>
            <a:r>
              <a:rPr lang="fi-FI" i="1" dirty="0">
                <a:solidFill>
                  <a:schemeClr val="accent6"/>
                </a:solidFill>
              </a:rPr>
              <a:t>: 0.6m </a:t>
            </a:r>
            <a:r>
              <a:rPr lang="fi-FI" i="1" dirty="0" err="1">
                <a:solidFill>
                  <a:schemeClr val="accent6"/>
                </a:solidFill>
              </a:rPr>
              <a:t>model</a:t>
            </a:r>
            <a:r>
              <a:rPr lang="fi-FI" i="1" dirty="0">
                <a:solidFill>
                  <a:schemeClr val="accent6"/>
                </a:solidFill>
              </a:rPr>
              <a:t> – 160 000 </a:t>
            </a:r>
            <a:r>
              <a:rPr lang="fi-FI" i="1" dirty="0" err="1">
                <a:solidFill>
                  <a:schemeClr val="accent6"/>
                </a:solidFill>
              </a:rPr>
              <a:t>cells</a:t>
            </a:r>
            <a:r>
              <a:rPr lang="fi-FI" i="1" dirty="0">
                <a:solidFill>
                  <a:schemeClr val="accent6"/>
                </a:solidFill>
              </a:rPr>
              <a:t>, 1.8 m </a:t>
            </a:r>
            <a:r>
              <a:rPr lang="fi-FI" i="1" dirty="0" err="1">
                <a:solidFill>
                  <a:schemeClr val="accent6"/>
                </a:solidFill>
              </a:rPr>
              <a:t>model</a:t>
            </a:r>
            <a:r>
              <a:rPr lang="fi-FI" i="1" dirty="0">
                <a:solidFill>
                  <a:schemeClr val="accent6"/>
                </a:solidFill>
              </a:rPr>
              <a:t> – 480 000 </a:t>
            </a:r>
            <a:r>
              <a:rPr lang="fi-FI" i="1" dirty="0" err="1">
                <a:solidFill>
                  <a:schemeClr val="accent6"/>
                </a:solidFill>
              </a:rPr>
              <a:t>cells</a:t>
            </a:r>
            <a:endParaRPr lang="fi-FI" i="1" dirty="0">
              <a:solidFill>
                <a:schemeClr val="accent6"/>
              </a:solidFill>
            </a:endParaRPr>
          </a:p>
          <a:p>
            <a:endParaRPr lang="fi-FI" i="1" dirty="0">
              <a:solidFill>
                <a:schemeClr val="accent6"/>
              </a:solidFill>
            </a:endParaRPr>
          </a:p>
          <a:p>
            <a:pPr marL="285750" indent="-285750">
              <a:buFont typeface="Arial" panose="020B0604020202020204" pitchFamily="34" charset="0"/>
              <a:buChar char="•"/>
            </a:pPr>
            <a:r>
              <a:rPr lang="fi-FI" i="1" dirty="0" err="1">
                <a:solidFill>
                  <a:schemeClr val="accent6"/>
                </a:solidFill>
              </a:rPr>
              <a:t>Calculation</a:t>
            </a:r>
            <a:r>
              <a:rPr lang="fi-FI" i="1" dirty="0">
                <a:solidFill>
                  <a:schemeClr val="accent6"/>
                </a:solidFill>
              </a:rPr>
              <a:t> </a:t>
            </a:r>
            <a:r>
              <a:rPr lang="fi-FI" i="1" dirty="0" err="1">
                <a:solidFill>
                  <a:schemeClr val="accent6"/>
                </a:solidFill>
              </a:rPr>
              <a:t>times</a:t>
            </a:r>
            <a:r>
              <a:rPr lang="fi-FI" i="1" dirty="0">
                <a:solidFill>
                  <a:schemeClr val="accent6"/>
                </a:solidFill>
              </a:rPr>
              <a:t>:</a:t>
            </a:r>
          </a:p>
          <a:p>
            <a:endParaRPr lang="fi-FI" i="1" dirty="0">
              <a:solidFill>
                <a:schemeClr val="accent6"/>
              </a:solidFill>
            </a:endParaRPr>
          </a:p>
          <a:p>
            <a:r>
              <a:rPr lang="fi-FI" i="1" dirty="0">
                <a:solidFill>
                  <a:schemeClr val="accent6"/>
                </a:solidFill>
              </a:rPr>
              <a:t>  </a:t>
            </a:r>
            <a:r>
              <a:rPr lang="fi-FI" i="1" dirty="0" err="1">
                <a:solidFill>
                  <a:schemeClr val="accent6"/>
                </a:solidFill>
              </a:rPr>
              <a:t>Model</a:t>
            </a:r>
            <a:r>
              <a:rPr lang="fi-FI" i="1" dirty="0">
                <a:solidFill>
                  <a:schemeClr val="accent6"/>
                </a:solidFill>
              </a:rPr>
              <a:t>	     </a:t>
            </a:r>
            <a:r>
              <a:rPr lang="fi-FI" i="1" dirty="0" err="1">
                <a:solidFill>
                  <a:schemeClr val="accent6"/>
                </a:solidFill>
              </a:rPr>
              <a:t>Simulated</a:t>
            </a:r>
            <a:r>
              <a:rPr lang="fi-FI" i="1" dirty="0">
                <a:solidFill>
                  <a:schemeClr val="accent6"/>
                </a:solidFill>
              </a:rPr>
              <a:t> </a:t>
            </a:r>
            <a:r>
              <a:rPr lang="fi-FI" i="1" dirty="0" err="1">
                <a:solidFill>
                  <a:schemeClr val="accent6"/>
                </a:solidFill>
              </a:rPr>
              <a:t>time</a:t>
            </a:r>
            <a:r>
              <a:rPr lang="fi-FI" i="1" dirty="0">
                <a:solidFill>
                  <a:schemeClr val="accent6"/>
                </a:solidFill>
              </a:rPr>
              <a:t> [s]	</a:t>
            </a:r>
            <a:r>
              <a:rPr lang="fi-FI" i="1" dirty="0" err="1">
                <a:solidFill>
                  <a:schemeClr val="accent6"/>
                </a:solidFill>
              </a:rPr>
              <a:t>Comp</a:t>
            </a:r>
            <a:r>
              <a:rPr lang="fi-FI" i="1" dirty="0">
                <a:solidFill>
                  <a:schemeClr val="accent6"/>
                </a:solidFill>
              </a:rPr>
              <a:t>. Time [h]	     h/s/CPU    </a:t>
            </a:r>
            <a:r>
              <a:rPr lang="fi-FI" i="1" dirty="0" err="1">
                <a:solidFill>
                  <a:schemeClr val="accent6"/>
                </a:solidFill>
              </a:rPr>
              <a:t>CPU</a:t>
            </a:r>
            <a:r>
              <a:rPr lang="fi-FI" i="1" dirty="0">
                <a:solidFill>
                  <a:schemeClr val="accent6"/>
                </a:solidFill>
              </a:rPr>
              <a:t> </a:t>
            </a:r>
            <a:r>
              <a:rPr lang="fi-FI" i="1" dirty="0" err="1">
                <a:solidFill>
                  <a:schemeClr val="accent6"/>
                </a:solidFill>
              </a:rPr>
              <a:t>cores</a:t>
            </a:r>
            <a:endParaRPr lang="fi-FI" i="1" dirty="0">
              <a:solidFill>
                <a:schemeClr val="accent6"/>
              </a:solidFill>
            </a:endParaRPr>
          </a:p>
          <a:p>
            <a:r>
              <a:rPr lang="pl-PL" i="1" dirty="0">
                <a:solidFill>
                  <a:schemeClr val="accent6"/>
                </a:solidFill>
              </a:rPr>
              <a:t>  0</a:t>
            </a:r>
            <a:r>
              <a:rPr lang="fi-FI" i="1" dirty="0">
                <a:solidFill>
                  <a:schemeClr val="accent6"/>
                </a:solidFill>
              </a:rPr>
              <a:t>.</a:t>
            </a:r>
            <a:r>
              <a:rPr lang="pl-PL" i="1" dirty="0">
                <a:solidFill>
                  <a:schemeClr val="accent6"/>
                </a:solidFill>
              </a:rPr>
              <a:t>6 m  </a:t>
            </a:r>
            <a:r>
              <a:rPr lang="fi-FI" i="1" dirty="0">
                <a:solidFill>
                  <a:schemeClr val="accent6"/>
                </a:solidFill>
              </a:rPr>
              <a:t>   	</a:t>
            </a:r>
            <a:r>
              <a:rPr lang="pl-PL" i="1" dirty="0">
                <a:solidFill>
                  <a:schemeClr val="accent6"/>
                </a:solidFill>
              </a:rPr>
              <a:t>10.0  </a:t>
            </a:r>
            <a:r>
              <a:rPr lang="fi-FI" i="1" dirty="0">
                <a:solidFill>
                  <a:schemeClr val="accent6"/>
                </a:solidFill>
              </a:rPr>
              <a:t>		   </a:t>
            </a:r>
            <a:r>
              <a:rPr lang="pl-PL" i="1" dirty="0">
                <a:solidFill>
                  <a:schemeClr val="accent6"/>
                </a:solidFill>
              </a:rPr>
              <a:t>669</a:t>
            </a:r>
            <a:r>
              <a:rPr lang="fi-FI" i="1" dirty="0">
                <a:solidFill>
                  <a:schemeClr val="accent6"/>
                </a:solidFill>
              </a:rPr>
              <a:t> (28d)</a:t>
            </a:r>
            <a:r>
              <a:rPr lang="pl-PL" i="1" dirty="0">
                <a:solidFill>
                  <a:schemeClr val="accent6"/>
                </a:solidFill>
              </a:rPr>
              <a:t>  </a:t>
            </a:r>
            <a:r>
              <a:rPr lang="fi-FI" i="1" dirty="0">
                <a:solidFill>
                  <a:schemeClr val="accent6"/>
                </a:solidFill>
              </a:rPr>
              <a:t>           </a:t>
            </a:r>
            <a:r>
              <a:rPr lang="pl-PL" i="1" dirty="0">
                <a:solidFill>
                  <a:schemeClr val="accent6"/>
                </a:solidFill>
              </a:rPr>
              <a:t>33  </a:t>
            </a:r>
            <a:r>
              <a:rPr lang="fi-FI" i="1" dirty="0">
                <a:solidFill>
                  <a:schemeClr val="accent6"/>
                </a:solidFill>
              </a:rPr>
              <a:t>	</a:t>
            </a:r>
            <a:r>
              <a:rPr lang="pl-PL" i="1" dirty="0">
                <a:solidFill>
                  <a:schemeClr val="accent6"/>
                </a:solidFill>
              </a:rPr>
              <a:t>2</a:t>
            </a:r>
          </a:p>
          <a:p>
            <a:r>
              <a:rPr lang="pl-PL" i="1" dirty="0">
                <a:solidFill>
                  <a:schemeClr val="accent6"/>
                </a:solidFill>
              </a:rPr>
              <a:t>  1</a:t>
            </a:r>
            <a:r>
              <a:rPr lang="fi-FI" i="1" dirty="0">
                <a:solidFill>
                  <a:schemeClr val="accent6"/>
                </a:solidFill>
              </a:rPr>
              <a:t>.8</a:t>
            </a:r>
            <a:r>
              <a:rPr lang="pl-PL" i="1" dirty="0">
                <a:solidFill>
                  <a:schemeClr val="accent6"/>
                </a:solidFill>
              </a:rPr>
              <a:t> m  </a:t>
            </a:r>
            <a:r>
              <a:rPr lang="fi-FI" i="1" dirty="0">
                <a:solidFill>
                  <a:schemeClr val="accent6"/>
                </a:solidFill>
              </a:rPr>
              <a:t>   	</a:t>
            </a:r>
            <a:r>
              <a:rPr lang="pl-PL" i="1" dirty="0">
                <a:solidFill>
                  <a:schemeClr val="accent6"/>
                </a:solidFill>
              </a:rPr>
              <a:t>15.0  </a:t>
            </a:r>
            <a:r>
              <a:rPr lang="fi-FI" i="1" dirty="0">
                <a:solidFill>
                  <a:schemeClr val="accent6"/>
                </a:solidFill>
              </a:rPr>
              <a:t>		   </a:t>
            </a:r>
            <a:r>
              <a:rPr lang="pl-PL" i="1" dirty="0">
                <a:solidFill>
                  <a:schemeClr val="accent6"/>
                </a:solidFill>
              </a:rPr>
              <a:t>4029</a:t>
            </a:r>
            <a:r>
              <a:rPr lang="fi-FI" i="1" dirty="0">
                <a:solidFill>
                  <a:schemeClr val="accent6"/>
                </a:solidFill>
              </a:rPr>
              <a:t> (5.6m)</a:t>
            </a:r>
            <a:r>
              <a:rPr lang="pl-PL" i="1" dirty="0">
                <a:solidFill>
                  <a:schemeClr val="accent6"/>
                </a:solidFill>
              </a:rPr>
              <a:t> </a:t>
            </a:r>
            <a:r>
              <a:rPr lang="fi-FI" i="1" dirty="0">
                <a:solidFill>
                  <a:schemeClr val="accent6"/>
                </a:solidFill>
              </a:rPr>
              <a:t>	        </a:t>
            </a:r>
            <a:r>
              <a:rPr lang="pl-PL" i="1" dirty="0">
                <a:solidFill>
                  <a:schemeClr val="accent6"/>
                </a:solidFill>
              </a:rPr>
              <a:t>67  </a:t>
            </a:r>
            <a:r>
              <a:rPr lang="fi-FI" i="1" dirty="0">
                <a:solidFill>
                  <a:schemeClr val="accent6"/>
                </a:solidFill>
              </a:rPr>
              <a:t>	</a:t>
            </a:r>
            <a:r>
              <a:rPr lang="pl-PL" i="1" dirty="0">
                <a:solidFill>
                  <a:schemeClr val="accent6"/>
                </a:solidFill>
              </a:rPr>
              <a:t>4</a:t>
            </a:r>
            <a:r>
              <a:rPr lang="fi-FI" i="1" dirty="0">
                <a:solidFill>
                  <a:schemeClr val="accent6"/>
                </a:solidFill>
              </a:rPr>
              <a:t>    </a:t>
            </a:r>
            <a:endParaRPr lang="fi-FI" dirty="0"/>
          </a:p>
        </p:txBody>
      </p:sp>
    </p:spTree>
    <p:extLst>
      <p:ext uri="{BB962C8B-B14F-4D97-AF65-F5344CB8AC3E}">
        <p14:creationId xmlns:p14="http://schemas.microsoft.com/office/powerpoint/2010/main" val="2220474173"/>
      </p:ext>
    </p:extLst>
  </p:cSld>
  <p:clrMapOvr>
    <a:masterClrMapping/>
  </p:clrMapOvr>
</p:sld>
</file>

<file path=ppt/theme/theme1.xml><?xml version="1.0" encoding="utf-8"?>
<a:theme xmlns:a="http://schemas.openxmlformats.org/drawingml/2006/main" name="Trafi_2012_peruskalvo">
  <a:themeElements>
    <a:clrScheme name="Trafi_2012_paletti">
      <a:dk1>
        <a:srgbClr val="000000"/>
      </a:dk1>
      <a:lt1>
        <a:srgbClr val="FFFFFF"/>
      </a:lt1>
      <a:dk2>
        <a:srgbClr val="007D57"/>
      </a:dk2>
      <a:lt2>
        <a:srgbClr val="FFFFFF"/>
      </a:lt2>
      <a:accent1>
        <a:srgbClr val="BED600"/>
      </a:accent1>
      <a:accent2>
        <a:srgbClr val="7AB800"/>
      </a:accent2>
      <a:accent3>
        <a:srgbClr val="007D57"/>
      </a:accent3>
      <a:accent4>
        <a:srgbClr val="E98300"/>
      </a:accent4>
      <a:accent5>
        <a:srgbClr val="003F87"/>
      </a:accent5>
      <a:accent6>
        <a:srgbClr val="0065BD"/>
      </a:accent6>
      <a:hlink>
        <a:srgbClr val="007D57"/>
      </a:hlink>
      <a:folHlink>
        <a:srgbClr val="7AB800"/>
      </a:folHlink>
    </a:clrScheme>
    <a:fontScheme name="Trafi_font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fi_2012_kansi">
  <a:themeElements>
    <a:clrScheme name="Trafi_2012_paletti">
      <a:dk1>
        <a:srgbClr val="000000"/>
      </a:dk1>
      <a:lt1>
        <a:srgbClr val="FFFFFF"/>
      </a:lt1>
      <a:dk2>
        <a:srgbClr val="007D57"/>
      </a:dk2>
      <a:lt2>
        <a:srgbClr val="FFFFFF"/>
      </a:lt2>
      <a:accent1>
        <a:srgbClr val="BED600"/>
      </a:accent1>
      <a:accent2>
        <a:srgbClr val="7AB800"/>
      </a:accent2>
      <a:accent3>
        <a:srgbClr val="007D57"/>
      </a:accent3>
      <a:accent4>
        <a:srgbClr val="E98300"/>
      </a:accent4>
      <a:accent5>
        <a:srgbClr val="003F87"/>
      </a:accent5>
      <a:accent6>
        <a:srgbClr val="0065BD"/>
      </a:accent6>
      <a:hlink>
        <a:srgbClr val="007D57"/>
      </a:hlink>
      <a:folHlink>
        <a:srgbClr val="7AB800"/>
      </a:folHlink>
    </a:clrScheme>
    <a:fontScheme name="Trafi_font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722</Words>
  <Application>Microsoft Office PowerPoint</Application>
  <PresentationFormat>Mukautettu</PresentationFormat>
  <Paragraphs>136</Paragraphs>
  <Slides>16</Slides>
  <Notes>0</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16</vt:i4>
      </vt:variant>
    </vt:vector>
  </HeadingPairs>
  <TitlesOfParts>
    <vt:vector size="23" baseType="lpstr">
      <vt:lpstr>Arial</vt:lpstr>
      <vt:lpstr>Calibri</vt:lpstr>
      <vt:lpstr>Symbol</vt:lpstr>
      <vt:lpstr>Verdana</vt:lpstr>
      <vt:lpstr>Wingdings</vt:lpstr>
      <vt:lpstr>Trafi_2012_peruskalvo</vt:lpstr>
      <vt:lpstr>Trafi_2012_kansi</vt:lpstr>
      <vt:lpstr>Frostwing Preliminary CFD Results </vt:lpstr>
      <vt:lpstr>PowerPoint-esitys</vt:lpstr>
      <vt:lpstr>PowerPoint-esitys</vt:lpstr>
      <vt:lpstr>CFD Studies </vt:lpstr>
      <vt:lpstr>PowerPoint-esitys</vt:lpstr>
      <vt:lpstr>Flat Plate Wind Tunnel Model </vt:lpstr>
      <vt:lpstr>Wave phenomena – Type I </vt:lpstr>
      <vt:lpstr>Wave phenomena – Type IV </vt:lpstr>
      <vt:lpstr>PowerPoint-esitys</vt:lpstr>
      <vt:lpstr>PowerPoint-esitys</vt:lpstr>
      <vt:lpstr>PowerPoint-esitys</vt:lpstr>
      <vt:lpstr>Discrepancies between CFD and measured fluid flow</vt:lpstr>
      <vt:lpstr>PowerPoint-esitys</vt:lpstr>
      <vt:lpstr>PowerPoint-esitys</vt:lpstr>
      <vt:lpstr>PowerPoint-esitys</vt:lpstr>
      <vt:lpstr>Aalto University Wind Tunnel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2012-06-04T11:36:57Z</dcterms:created>
  <dcterms:modified xsi:type="dcterms:W3CDTF">2017-10-26T10:27:13Z</dcterms:modified>
</cp:coreProperties>
</file>