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1"/>
  </p:notesMasterIdLst>
  <p:sldIdLst>
    <p:sldId id="257" r:id="rId2"/>
    <p:sldId id="307" r:id="rId3"/>
    <p:sldId id="313" r:id="rId4"/>
    <p:sldId id="310" r:id="rId5"/>
    <p:sldId id="312" r:id="rId6"/>
    <p:sldId id="317" r:id="rId7"/>
    <p:sldId id="314" r:id="rId8"/>
    <p:sldId id="315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11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0864-FAE4-4A0B-A0DC-2F73C2A33AB3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26995-C19F-4D09-894F-C325747C9A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63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00A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69D9D5B7-43E3-441F-A639-CE5A3DE816D3}"/>
              </a:ext>
            </a:extLst>
          </p:cNvPr>
          <p:cNvSpPr>
            <a:spLocks noEditPoints="1"/>
          </p:cNvSpPr>
          <p:nvPr/>
        </p:nvSpPr>
        <p:spPr bwMode="white">
          <a:xfrm>
            <a:off x="0" y="0"/>
            <a:ext cx="12193588" cy="6858000"/>
          </a:xfrm>
          <a:custGeom>
            <a:avLst/>
            <a:gdLst>
              <a:gd name="T0" fmla="*/ 0 w 33867"/>
              <a:gd name="T1" fmla="*/ 0 h 19050"/>
              <a:gd name="T2" fmla="*/ 2147483646 w 33867"/>
              <a:gd name="T3" fmla="*/ 0 h 19050"/>
              <a:gd name="T4" fmla="*/ 2147483646 w 33867"/>
              <a:gd name="T5" fmla="*/ 2147483646 h 19050"/>
              <a:gd name="T6" fmla="*/ 0 w 33867"/>
              <a:gd name="T7" fmla="*/ 2147483646 h 19050"/>
              <a:gd name="T8" fmla="*/ 0 w 33867"/>
              <a:gd name="T9" fmla="*/ 0 h 19050"/>
              <a:gd name="T10" fmla="*/ 2147483646 w 33867"/>
              <a:gd name="T11" fmla="*/ 2147483646 h 19050"/>
              <a:gd name="T12" fmla="*/ 2147483646 w 33867"/>
              <a:gd name="T13" fmla="*/ 2147483646 h 19050"/>
              <a:gd name="T14" fmla="*/ 2147483646 w 33867"/>
              <a:gd name="T15" fmla="*/ 2147483646 h 19050"/>
              <a:gd name="T16" fmla="*/ 2147483646 w 33867"/>
              <a:gd name="T17" fmla="*/ 2147483646 h 19050"/>
              <a:gd name="T18" fmla="*/ 2147483646 w 33867"/>
              <a:gd name="T19" fmla="*/ 2147483646 h 190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  <a:moveTo>
                  <a:pt x="7206" y="18450"/>
                </a:moveTo>
                <a:lnTo>
                  <a:pt x="600" y="18450"/>
                </a:lnTo>
                <a:lnTo>
                  <a:pt x="600" y="600"/>
                </a:lnTo>
                <a:lnTo>
                  <a:pt x="14657" y="600"/>
                </a:lnTo>
                <a:lnTo>
                  <a:pt x="7206" y="184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000" y="2538000"/>
            <a:ext cx="6930000" cy="1800000"/>
          </a:xfrm>
        </p:spPr>
        <p:txBody>
          <a:bodyPr anchor="b"/>
          <a:lstStyle>
            <a:lvl1pPr algn="r">
              <a:defRPr sz="50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000" y="4518000"/>
            <a:ext cx="6930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8C5E4A-925E-4380-B3C3-E1D4A10A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7B43BA2-DA2F-4913-A30A-3A6527A00CCB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B4CC4D-F01D-4CA4-BF14-0939A09D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D18480-8F56-4A52-896B-9A84F8CB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E56A51-8810-4865-8945-16E6E50C8EFD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C32B1AE2-9CD7-4BDF-9DD5-5FEB62E4F9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00" y="1188000"/>
            <a:ext cx="3240000" cy="6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1C84CBB3-3D4A-4CA8-93C1-245849ACEF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219075" y="876301"/>
            <a:ext cx="11765027" cy="5766290"/>
          </a:xfrm>
          <a:custGeom>
            <a:avLst/>
            <a:gdLst>
              <a:gd name="connsiteX0" fmla="*/ 0 w 11763771"/>
              <a:gd name="connsiteY0" fmla="*/ 0 h 6427181"/>
              <a:gd name="connsiteX1" fmla="*/ 11763771 w 11763771"/>
              <a:gd name="connsiteY1" fmla="*/ 0 h 6427181"/>
              <a:gd name="connsiteX2" fmla="*/ 11763771 w 11763771"/>
              <a:gd name="connsiteY2" fmla="*/ 6427181 h 6427181"/>
              <a:gd name="connsiteX3" fmla="*/ 0 w 11763771"/>
              <a:gd name="connsiteY3" fmla="*/ 6427181 h 6427181"/>
              <a:gd name="connsiteX4" fmla="*/ 0 w 11763771"/>
              <a:gd name="connsiteY4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256 w 11765027"/>
              <a:gd name="connsiteY3" fmla="*/ 6427181 h 6427181"/>
              <a:gd name="connsiteX4" fmla="*/ 0 w 11765027"/>
              <a:gd name="connsiteY4" fmla="*/ 5604366 h 6427181"/>
              <a:gd name="connsiteX5" fmla="*/ 1256 w 11765027"/>
              <a:gd name="connsiteY5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981200 w 11765027"/>
              <a:gd name="connsiteY3" fmla="*/ 6423516 h 6427181"/>
              <a:gd name="connsiteX4" fmla="*/ 1256 w 11765027"/>
              <a:gd name="connsiteY4" fmla="*/ 6427181 h 6427181"/>
              <a:gd name="connsiteX5" fmla="*/ 0 w 11765027"/>
              <a:gd name="connsiteY5" fmla="*/ 5604366 h 6427181"/>
              <a:gd name="connsiteX6" fmla="*/ 1256 w 11765027"/>
              <a:gd name="connsiteY6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981200 w 11765027"/>
              <a:gd name="connsiteY3" fmla="*/ 6423516 h 6427181"/>
              <a:gd name="connsiteX4" fmla="*/ 0 w 11765027"/>
              <a:gd name="connsiteY4" fmla="*/ 5604366 h 6427181"/>
              <a:gd name="connsiteX5" fmla="*/ 1256 w 11765027"/>
              <a:gd name="connsiteY5" fmla="*/ 0 h 6427181"/>
              <a:gd name="connsiteX0" fmla="*/ 871762 w 12635533"/>
              <a:gd name="connsiteY0" fmla="*/ 0 h 6427181"/>
              <a:gd name="connsiteX1" fmla="*/ 12635533 w 12635533"/>
              <a:gd name="connsiteY1" fmla="*/ 0 h 6427181"/>
              <a:gd name="connsiteX2" fmla="*/ 12635533 w 12635533"/>
              <a:gd name="connsiteY2" fmla="*/ 6427181 h 6427181"/>
              <a:gd name="connsiteX3" fmla="*/ 2851706 w 12635533"/>
              <a:gd name="connsiteY3" fmla="*/ 6423516 h 6427181"/>
              <a:gd name="connsiteX4" fmla="*/ 870506 w 12635533"/>
              <a:gd name="connsiteY4" fmla="*/ 5604366 h 6427181"/>
              <a:gd name="connsiteX5" fmla="*/ 870506 w 12635533"/>
              <a:gd name="connsiteY5" fmla="*/ 660891 h 6427181"/>
              <a:gd name="connsiteX6" fmla="*/ 871762 w 12635533"/>
              <a:gd name="connsiteY6" fmla="*/ 0 h 6427181"/>
              <a:gd name="connsiteX0" fmla="*/ 871762 w 12635533"/>
              <a:gd name="connsiteY0" fmla="*/ 0 h 6427181"/>
              <a:gd name="connsiteX1" fmla="*/ 12635533 w 12635533"/>
              <a:gd name="connsiteY1" fmla="*/ 0 h 6427181"/>
              <a:gd name="connsiteX2" fmla="*/ 12635533 w 12635533"/>
              <a:gd name="connsiteY2" fmla="*/ 6427181 h 6427181"/>
              <a:gd name="connsiteX3" fmla="*/ 2851706 w 12635533"/>
              <a:gd name="connsiteY3" fmla="*/ 6423516 h 6427181"/>
              <a:gd name="connsiteX4" fmla="*/ 870506 w 12635533"/>
              <a:gd name="connsiteY4" fmla="*/ 5604366 h 6427181"/>
              <a:gd name="connsiteX5" fmla="*/ 870506 w 12635533"/>
              <a:gd name="connsiteY5" fmla="*/ 660891 h 6427181"/>
              <a:gd name="connsiteX6" fmla="*/ 871762 w 12635533"/>
              <a:gd name="connsiteY6" fmla="*/ 0 h 6427181"/>
              <a:gd name="connsiteX0" fmla="*/ 871762 w 12635533"/>
              <a:gd name="connsiteY0" fmla="*/ 0 h 6427181"/>
              <a:gd name="connsiteX1" fmla="*/ 12635533 w 12635533"/>
              <a:gd name="connsiteY1" fmla="*/ 0 h 6427181"/>
              <a:gd name="connsiteX2" fmla="*/ 12633881 w 12635533"/>
              <a:gd name="connsiteY2" fmla="*/ 5566266 h 6427181"/>
              <a:gd name="connsiteX3" fmla="*/ 12635533 w 12635533"/>
              <a:gd name="connsiteY3" fmla="*/ 6427181 h 6427181"/>
              <a:gd name="connsiteX4" fmla="*/ 2851706 w 12635533"/>
              <a:gd name="connsiteY4" fmla="*/ 6423516 h 6427181"/>
              <a:gd name="connsiteX5" fmla="*/ 870506 w 12635533"/>
              <a:gd name="connsiteY5" fmla="*/ 5604366 h 6427181"/>
              <a:gd name="connsiteX6" fmla="*/ 870506 w 12635533"/>
              <a:gd name="connsiteY6" fmla="*/ 660891 h 6427181"/>
              <a:gd name="connsiteX7" fmla="*/ 871762 w 12635533"/>
              <a:gd name="connsiteY7" fmla="*/ 0 h 6427181"/>
              <a:gd name="connsiteX0" fmla="*/ 871762 w 12635533"/>
              <a:gd name="connsiteY0" fmla="*/ 0 h 6427181"/>
              <a:gd name="connsiteX1" fmla="*/ 12633881 w 12635533"/>
              <a:gd name="connsiteY1" fmla="*/ 5566266 h 6427181"/>
              <a:gd name="connsiteX2" fmla="*/ 12635533 w 12635533"/>
              <a:gd name="connsiteY2" fmla="*/ 6427181 h 6427181"/>
              <a:gd name="connsiteX3" fmla="*/ 2851706 w 12635533"/>
              <a:gd name="connsiteY3" fmla="*/ 6423516 h 6427181"/>
              <a:gd name="connsiteX4" fmla="*/ 870506 w 12635533"/>
              <a:gd name="connsiteY4" fmla="*/ 5604366 h 6427181"/>
              <a:gd name="connsiteX5" fmla="*/ 870506 w 12635533"/>
              <a:gd name="connsiteY5" fmla="*/ 660891 h 6427181"/>
              <a:gd name="connsiteX6" fmla="*/ 871762 w 12635533"/>
              <a:gd name="connsiteY6" fmla="*/ 0 h 6427181"/>
              <a:gd name="connsiteX0" fmla="*/ 0 w 11765027"/>
              <a:gd name="connsiteY0" fmla="*/ 8 h 5766298"/>
              <a:gd name="connsiteX1" fmla="*/ 11763375 w 11765027"/>
              <a:gd name="connsiteY1" fmla="*/ 4905383 h 5766298"/>
              <a:gd name="connsiteX2" fmla="*/ 11765027 w 11765027"/>
              <a:gd name="connsiteY2" fmla="*/ 5766298 h 5766298"/>
              <a:gd name="connsiteX3" fmla="*/ 1981200 w 11765027"/>
              <a:gd name="connsiteY3" fmla="*/ 5762633 h 5766298"/>
              <a:gd name="connsiteX4" fmla="*/ 0 w 11765027"/>
              <a:gd name="connsiteY4" fmla="*/ 4943483 h 5766298"/>
              <a:gd name="connsiteX5" fmla="*/ 0 w 11765027"/>
              <a:gd name="connsiteY5" fmla="*/ 8 h 5766298"/>
              <a:gd name="connsiteX0" fmla="*/ 0 w 11765027"/>
              <a:gd name="connsiteY0" fmla="*/ 0 h 5766290"/>
              <a:gd name="connsiteX1" fmla="*/ 11763375 w 11765027"/>
              <a:gd name="connsiteY1" fmla="*/ 4905375 h 5766290"/>
              <a:gd name="connsiteX2" fmla="*/ 11765027 w 11765027"/>
              <a:gd name="connsiteY2" fmla="*/ 5766290 h 5766290"/>
              <a:gd name="connsiteX3" fmla="*/ 1981200 w 11765027"/>
              <a:gd name="connsiteY3" fmla="*/ 5762625 h 5766290"/>
              <a:gd name="connsiteX4" fmla="*/ 0 w 11765027"/>
              <a:gd name="connsiteY4" fmla="*/ 4943475 h 5766290"/>
              <a:gd name="connsiteX5" fmla="*/ 0 w 11765027"/>
              <a:gd name="connsiteY5" fmla="*/ 0 h 576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5027" h="5766290">
                <a:moveTo>
                  <a:pt x="0" y="0"/>
                </a:moveTo>
                <a:lnTo>
                  <a:pt x="11763375" y="4905375"/>
                </a:lnTo>
                <a:cubicBezTo>
                  <a:pt x="11763926" y="5192347"/>
                  <a:pt x="11764476" y="5479318"/>
                  <a:pt x="11765027" y="5766290"/>
                </a:cubicBezTo>
                <a:lnTo>
                  <a:pt x="1981200" y="5762625"/>
                </a:lnTo>
                <a:lnTo>
                  <a:pt x="0" y="49434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l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000" y="0"/>
            <a:ext cx="8118000" cy="1800000"/>
          </a:xfrm>
        </p:spPr>
        <p:txBody>
          <a:bodyPr anchor="b"/>
          <a:lstStyle>
            <a:lvl1pPr algn="r">
              <a:defRPr sz="5000" b="0">
                <a:solidFill>
                  <a:srgbClr val="01828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000" y="1998000"/>
            <a:ext cx="8118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D6E857-0D86-4F3F-9947-AD440C89868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C4D069-4146-4E02-828E-1705B7FA195D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EE9C7A-4D5B-450A-B8D8-C51F073301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38E456-1C51-4EC5-AB4B-853D6771C9F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72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FED6C-9254-4D0D-8417-0CC6FBB12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80" y="1914833"/>
            <a:ext cx="6840000" cy="426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521478-3113-468F-B523-9E429EB0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B0A-3839-4806-9C13-BEC41491E4F1}" type="datetime1">
              <a:rPr lang="fi-FI" smtClean="0"/>
              <a:t>5.5.2020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FF3B8A-CF93-4362-88E6-1E11BC25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D948DA-032C-488C-8CB9-2AC2027C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DE982506-23B0-45BA-9B62-4A61119ABB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905625" y="215409"/>
            <a:ext cx="5078478" cy="6090141"/>
          </a:xfrm>
          <a:custGeom>
            <a:avLst/>
            <a:gdLst>
              <a:gd name="connsiteX0" fmla="*/ 0 w 5078478"/>
              <a:gd name="connsiteY0" fmla="*/ 0 h 6090141"/>
              <a:gd name="connsiteX1" fmla="*/ 5078478 w 5078478"/>
              <a:gd name="connsiteY1" fmla="*/ 0 h 6090141"/>
              <a:gd name="connsiteX2" fmla="*/ 5078478 w 5078478"/>
              <a:gd name="connsiteY2" fmla="*/ 6090141 h 6090141"/>
              <a:gd name="connsiteX3" fmla="*/ 0 w 5078478"/>
              <a:gd name="connsiteY3" fmla="*/ 6090141 h 6090141"/>
              <a:gd name="connsiteX4" fmla="*/ 0 w 5078478"/>
              <a:gd name="connsiteY4" fmla="*/ 0 h 6090141"/>
              <a:gd name="connsiteX0" fmla="*/ 0 w 5078478"/>
              <a:gd name="connsiteY0" fmla="*/ 0 h 6090141"/>
              <a:gd name="connsiteX1" fmla="*/ 5078478 w 5078478"/>
              <a:gd name="connsiteY1" fmla="*/ 0 h 6090141"/>
              <a:gd name="connsiteX2" fmla="*/ 5078478 w 5078478"/>
              <a:gd name="connsiteY2" fmla="*/ 6090141 h 6090141"/>
              <a:gd name="connsiteX3" fmla="*/ 2543175 w 5078478"/>
              <a:gd name="connsiteY3" fmla="*/ 6080616 h 6090141"/>
              <a:gd name="connsiteX4" fmla="*/ 0 w 5078478"/>
              <a:gd name="connsiteY4" fmla="*/ 6090141 h 6090141"/>
              <a:gd name="connsiteX5" fmla="*/ 0 w 5078478"/>
              <a:gd name="connsiteY5" fmla="*/ 0 h 6090141"/>
              <a:gd name="connsiteX0" fmla="*/ 0 w 5078478"/>
              <a:gd name="connsiteY0" fmla="*/ 0 h 6090141"/>
              <a:gd name="connsiteX1" fmla="*/ 5078478 w 5078478"/>
              <a:gd name="connsiteY1" fmla="*/ 0 h 6090141"/>
              <a:gd name="connsiteX2" fmla="*/ 5078478 w 5078478"/>
              <a:gd name="connsiteY2" fmla="*/ 6090141 h 6090141"/>
              <a:gd name="connsiteX3" fmla="*/ 2543175 w 5078478"/>
              <a:gd name="connsiteY3" fmla="*/ 6080616 h 6090141"/>
              <a:gd name="connsiteX4" fmla="*/ 0 w 5078478"/>
              <a:gd name="connsiteY4" fmla="*/ 0 h 609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8478" h="6090141">
                <a:moveTo>
                  <a:pt x="0" y="0"/>
                </a:moveTo>
                <a:lnTo>
                  <a:pt x="5078478" y="0"/>
                </a:lnTo>
                <a:lnTo>
                  <a:pt x="5078478" y="6090141"/>
                </a:lnTo>
                <a:lnTo>
                  <a:pt x="2543175" y="60806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C69458-A717-4EAB-8ECB-6673B0D0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6840000" cy="1108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5130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D627D-4466-4DE2-8091-94568D49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E35A1F-6521-4E44-998D-229ECD63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2DC4-A2E3-494F-9C45-57D8C68E040B}" type="datetime1">
              <a:rPr lang="fi-FI" smtClean="0"/>
              <a:t>5.5.2020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EFEB35-83D0-4510-BFBF-F0D2F5DB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B975A5-1EAF-412D-848B-6B048E99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45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A95E57C-C6EE-4ABF-A73C-A1599E42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B6B-F6F1-43F4-AB89-EEB18AEA7BC0}" type="datetime1">
              <a:rPr lang="fi-FI" smtClean="0"/>
              <a:t>5.5.2020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A5210F4-1AB0-4FEF-A1BD-E1D5F148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E6992C-6D40-419E-BE16-EEDA7C49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91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9BF07D92-D3B1-4E5D-B9DB-D08A8026CA30}"/>
              </a:ext>
            </a:extLst>
          </p:cNvPr>
          <p:cNvSpPr>
            <a:spLocks/>
          </p:cNvSpPr>
          <p:nvPr/>
        </p:nvSpPr>
        <p:spPr bwMode="white">
          <a:xfrm>
            <a:off x="215900" y="215900"/>
            <a:ext cx="9167813" cy="6426200"/>
          </a:xfrm>
          <a:custGeom>
            <a:avLst/>
            <a:gdLst>
              <a:gd name="T0" fmla="*/ 2147483646 w 25436"/>
              <a:gd name="T1" fmla="*/ 2147483646 h 17850"/>
              <a:gd name="T2" fmla="*/ 0 w 25436"/>
              <a:gd name="T3" fmla="*/ 2147483646 h 17850"/>
              <a:gd name="T4" fmla="*/ 0 w 25436"/>
              <a:gd name="T5" fmla="*/ 0 h 17850"/>
              <a:gd name="T6" fmla="*/ 2147483646 w 25436"/>
              <a:gd name="T7" fmla="*/ 0 h 17850"/>
              <a:gd name="T8" fmla="*/ 2147483646 w 25436"/>
              <a:gd name="T9" fmla="*/ 2147483646 h 17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436" h="17850">
                <a:moveTo>
                  <a:pt x="25436" y="17850"/>
                </a:moveTo>
                <a:lnTo>
                  <a:pt x="0" y="17850"/>
                </a:lnTo>
                <a:lnTo>
                  <a:pt x="0" y="0"/>
                </a:lnTo>
                <a:lnTo>
                  <a:pt x="17985" y="0"/>
                </a:lnTo>
                <a:lnTo>
                  <a:pt x="25436" y="17850"/>
                </a:lnTo>
                <a:close/>
              </a:path>
            </a:pathLst>
          </a:custGeom>
          <a:solidFill>
            <a:srgbClr val="00AE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2000" y="2538000"/>
            <a:ext cx="6930000" cy="1800000"/>
          </a:xfrm>
        </p:spPr>
        <p:txBody>
          <a:bodyPr anchor="b">
            <a:noAutofit/>
          </a:bodyPr>
          <a:lstStyle>
            <a:lvl1pPr algn="l">
              <a:defRPr sz="5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12000" y="4518000"/>
            <a:ext cx="6930000" cy="9720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pic>
        <p:nvPicPr>
          <p:cNvPr id="8" name="Kuva 7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66C16C1E-BEB0-4C7C-87B6-36117FB5B8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00" y="1188000"/>
            <a:ext cx="3240000" cy="6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1A5E9-D42C-4D43-8CA5-39B0F1DB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6746D6-3E70-49E1-8B41-0A3455555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65B8CB-64D5-4936-8F86-950A5F8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0231BA-9E4C-454A-AA20-81787EFB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6DA02A-6C94-4B34-9C65-5F8A0BEE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07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69458-A717-4EAB-8ECB-6673B0D0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FED6C-9254-4D0D-8417-0CC6FBB12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80" y="1914833"/>
            <a:ext cx="5184000" cy="426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52451D-462F-4324-819D-5AEBFCE90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351" y="1914833"/>
            <a:ext cx="5184000" cy="426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521478-3113-468F-B523-9E429EB0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2111-4271-42A4-8B88-93E40F7F8FB2}" type="datetime1">
              <a:rPr lang="fi-FI" smtClean="0"/>
              <a:t>5.5.2020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FF3B8A-CF93-4362-88E6-1E11BC25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D948DA-032C-488C-8CB9-2AC2027C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62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000" y="2538000"/>
            <a:ext cx="6930000" cy="1800000"/>
          </a:xfrm>
        </p:spPr>
        <p:txBody>
          <a:bodyPr anchor="b"/>
          <a:lstStyle>
            <a:lvl1pPr algn="r">
              <a:defRPr sz="50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000" y="4518000"/>
            <a:ext cx="6930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F46B695D-C2D4-4B0D-BD08-921E2077AF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216000" y="215409"/>
            <a:ext cx="5056518" cy="6427181"/>
          </a:xfrm>
          <a:custGeom>
            <a:avLst/>
            <a:gdLst>
              <a:gd name="connsiteX0" fmla="*/ 0 w 5056518"/>
              <a:gd name="connsiteY0" fmla="*/ 0 h 6427181"/>
              <a:gd name="connsiteX1" fmla="*/ 5056518 w 5056518"/>
              <a:gd name="connsiteY1" fmla="*/ 0 h 6427181"/>
              <a:gd name="connsiteX2" fmla="*/ 5056518 w 5056518"/>
              <a:gd name="connsiteY2" fmla="*/ 6427181 h 6427181"/>
              <a:gd name="connsiteX3" fmla="*/ 0 w 5056518"/>
              <a:gd name="connsiteY3" fmla="*/ 6427181 h 6427181"/>
              <a:gd name="connsiteX4" fmla="*/ 0 w 5056518"/>
              <a:gd name="connsiteY4" fmla="*/ 0 h 6427181"/>
              <a:gd name="connsiteX0" fmla="*/ 0 w 5056518"/>
              <a:gd name="connsiteY0" fmla="*/ 0 h 6427181"/>
              <a:gd name="connsiteX1" fmla="*/ 5056518 w 5056518"/>
              <a:gd name="connsiteY1" fmla="*/ 0 h 6427181"/>
              <a:gd name="connsiteX2" fmla="*/ 5056518 w 5056518"/>
              <a:gd name="connsiteY2" fmla="*/ 6427181 h 6427181"/>
              <a:gd name="connsiteX3" fmla="*/ 2389518 w 5056518"/>
              <a:gd name="connsiteY3" fmla="*/ 6423516 h 6427181"/>
              <a:gd name="connsiteX4" fmla="*/ 0 w 5056518"/>
              <a:gd name="connsiteY4" fmla="*/ 6427181 h 6427181"/>
              <a:gd name="connsiteX5" fmla="*/ 0 w 5056518"/>
              <a:gd name="connsiteY5" fmla="*/ 0 h 6427181"/>
              <a:gd name="connsiteX0" fmla="*/ 0 w 5056518"/>
              <a:gd name="connsiteY0" fmla="*/ 0 h 6427181"/>
              <a:gd name="connsiteX1" fmla="*/ 5056518 w 5056518"/>
              <a:gd name="connsiteY1" fmla="*/ 0 h 6427181"/>
              <a:gd name="connsiteX2" fmla="*/ 2389518 w 5056518"/>
              <a:gd name="connsiteY2" fmla="*/ 6423516 h 6427181"/>
              <a:gd name="connsiteX3" fmla="*/ 0 w 5056518"/>
              <a:gd name="connsiteY3" fmla="*/ 6427181 h 6427181"/>
              <a:gd name="connsiteX4" fmla="*/ 0 w 5056518"/>
              <a:gd name="connsiteY4" fmla="*/ 0 h 64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518" h="6427181">
                <a:moveTo>
                  <a:pt x="0" y="0"/>
                </a:moveTo>
                <a:lnTo>
                  <a:pt x="5056518" y="0"/>
                </a:lnTo>
                <a:lnTo>
                  <a:pt x="2389518" y="6423516"/>
                </a:lnTo>
                <a:lnTo>
                  <a:pt x="0" y="64271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6A1017-A778-41AD-ABCA-374221F329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70D5066-F32D-43EC-B7C5-7B8B9266B32A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6BF7B-82FB-47DE-BC6C-33D7E24DE4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357D08-F253-4894-A7BC-2A84ACA693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B393E454-37A1-4961-B996-B0CCD5F352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00" y="1188000"/>
            <a:ext cx="3240000" cy="6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FA5BAD44-FF61-4F7E-BE4C-3B35658E78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332" y="215409"/>
            <a:ext cx="5056518" cy="6427181"/>
          </a:xfrm>
          <a:custGeom>
            <a:avLst/>
            <a:gdLst>
              <a:gd name="connsiteX0" fmla="*/ 0 w 5056518"/>
              <a:gd name="connsiteY0" fmla="*/ 0 h 6427181"/>
              <a:gd name="connsiteX1" fmla="*/ 5056518 w 5056518"/>
              <a:gd name="connsiteY1" fmla="*/ 0 h 6427181"/>
              <a:gd name="connsiteX2" fmla="*/ 5056518 w 5056518"/>
              <a:gd name="connsiteY2" fmla="*/ 6427181 h 6427181"/>
              <a:gd name="connsiteX3" fmla="*/ 0 w 5056518"/>
              <a:gd name="connsiteY3" fmla="*/ 6427181 h 6427181"/>
              <a:gd name="connsiteX4" fmla="*/ 0 w 5056518"/>
              <a:gd name="connsiteY4" fmla="*/ 0 h 6427181"/>
              <a:gd name="connsiteX0" fmla="*/ 0 w 5056518"/>
              <a:gd name="connsiteY0" fmla="*/ 0 h 6427181"/>
              <a:gd name="connsiteX1" fmla="*/ 2379993 w 5056518"/>
              <a:gd name="connsiteY1" fmla="*/ 3666 h 6427181"/>
              <a:gd name="connsiteX2" fmla="*/ 5056518 w 5056518"/>
              <a:gd name="connsiteY2" fmla="*/ 0 h 6427181"/>
              <a:gd name="connsiteX3" fmla="*/ 5056518 w 5056518"/>
              <a:gd name="connsiteY3" fmla="*/ 6427181 h 6427181"/>
              <a:gd name="connsiteX4" fmla="*/ 0 w 5056518"/>
              <a:gd name="connsiteY4" fmla="*/ 6427181 h 6427181"/>
              <a:gd name="connsiteX5" fmla="*/ 0 w 5056518"/>
              <a:gd name="connsiteY5" fmla="*/ 0 h 6427181"/>
              <a:gd name="connsiteX0" fmla="*/ 0 w 5056518"/>
              <a:gd name="connsiteY0" fmla="*/ 0 h 6427181"/>
              <a:gd name="connsiteX1" fmla="*/ 2379993 w 5056518"/>
              <a:gd name="connsiteY1" fmla="*/ 3666 h 6427181"/>
              <a:gd name="connsiteX2" fmla="*/ 5056518 w 5056518"/>
              <a:gd name="connsiteY2" fmla="*/ 6427181 h 6427181"/>
              <a:gd name="connsiteX3" fmla="*/ 0 w 5056518"/>
              <a:gd name="connsiteY3" fmla="*/ 6427181 h 6427181"/>
              <a:gd name="connsiteX4" fmla="*/ 0 w 5056518"/>
              <a:gd name="connsiteY4" fmla="*/ 0 h 64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518" h="6427181">
                <a:moveTo>
                  <a:pt x="0" y="0"/>
                </a:moveTo>
                <a:lnTo>
                  <a:pt x="2379993" y="3666"/>
                </a:lnTo>
                <a:lnTo>
                  <a:pt x="5056518" y="6427181"/>
                </a:lnTo>
                <a:lnTo>
                  <a:pt x="0" y="64271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l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000" y="2538000"/>
            <a:ext cx="6930000" cy="1800000"/>
          </a:xfrm>
        </p:spPr>
        <p:txBody>
          <a:bodyPr anchor="b"/>
          <a:lstStyle>
            <a:lvl1pPr algn="r">
              <a:defRPr sz="50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000" y="4518000"/>
            <a:ext cx="6930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B6283D44-332F-4D14-98C4-07FB68CB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V="1">
            <a:off x="215897" y="215900"/>
            <a:ext cx="5060950" cy="2098675"/>
          </a:xfrm>
          <a:prstGeom prst="rtTriangle">
            <a:avLst/>
          </a:prstGeom>
          <a:solidFill>
            <a:srgbClr val="00AEB2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ei tekstiä tähän2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EFFF2B-828E-457A-9813-732B73E0EA3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2F3B97E-2198-4515-B937-9E2B1D51BAAF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4D34CC-D392-47E9-A07B-4238215DCC2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6B3E82-5D99-4A81-BC1E-1FFD59BDE2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54C1C792-2A25-419E-B6F9-D019A50ECD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00" y="1188000"/>
            <a:ext cx="3240000" cy="6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9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81FD25-2BF1-4554-900A-0BB0B0481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6767" y="1915334"/>
            <a:ext cx="5184000" cy="4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4F9D91-A551-4850-8459-2412B2CD7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67" y="2347333"/>
            <a:ext cx="5184000" cy="381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0E0C8E-87A3-4998-A6FB-C3FBD168678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15334"/>
            <a:ext cx="5184000" cy="4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83105CA-AD84-4C63-A3F9-E238BA49B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7333"/>
            <a:ext cx="5184000" cy="381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BA898F-CCE9-4DB1-A3B5-4988E385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C6E-821D-41F9-BCFA-87A0D961B62E}" type="datetime1">
              <a:rPr lang="fi-FI" smtClean="0"/>
              <a:t>5.5.2020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165415A-CD5D-4B23-8B7D-5794B697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968FC8D-1ECB-4BA6-BDB9-52373ECF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F542232-B672-4C32-A8F2-74DBFBAB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95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">
    <p:bg>
      <p:bgPr>
        <a:solidFill>
          <a:srgbClr val="00A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92000" y="2538000"/>
            <a:ext cx="6930000" cy="1800000"/>
          </a:xfrm>
        </p:spPr>
        <p:txBody>
          <a:bodyPr anchor="b">
            <a:noAutofit/>
          </a:bodyPr>
          <a:lstStyle>
            <a:lvl1pPr algn="r">
              <a:defRPr sz="5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92000" y="4518000"/>
            <a:ext cx="6930000" cy="97200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62BE981-6785-4A7C-82B1-ACDBE1F3E645}"/>
              </a:ext>
            </a:extLst>
          </p:cNvPr>
          <p:cNvSpPr>
            <a:spLocks noEditPoints="1"/>
          </p:cNvSpPr>
          <p:nvPr/>
        </p:nvSpPr>
        <p:spPr bwMode="white">
          <a:xfrm>
            <a:off x="0" y="0"/>
            <a:ext cx="12193588" cy="6858000"/>
          </a:xfrm>
          <a:custGeom>
            <a:avLst/>
            <a:gdLst>
              <a:gd name="T0" fmla="*/ 0 w 33867"/>
              <a:gd name="T1" fmla="*/ 0 h 19050"/>
              <a:gd name="T2" fmla="*/ 2147483646 w 33867"/>
              <a:gd name="T3" fmla="*/ 0 h 19050"/>
              <a:gd name="T4" fmla="*/ 2147483646 w 33867"/>
              <a:gd name="T5" fmla="*/ 2147483646 h 19050"/>
              <a:gd name="T6" fmla="*/ 0 w 33867"/>
              <a:gd name="T7" fmla="*/ 2147483646 h 19050"/>
              <a:gd name="T8" fmla="*/ 0 w 33867"/>
              <a:gd name="T9" fmla="*/ 0 h 19050"/>
              <a:gd name="T10" fmla="*/ 2147483646 w 33867"/>
              <a:gd name="T11" fmla="*/ 2147483646 h 19050"/>
              <a:gd name="T12" fmla="*/ 2147483646 w 33867"/>
              <a:gd name="T13" fmla="*/ 2147483646 h 19050"/>
              <a:gd name="T14" fmla="*/ 2147483646 w 33867"/>
              <a:gd name="T15" fmla="*/ 2147483646 h 19050"/>
              <a:gd name="T16" fmla="*/ 2147483646 w 33867"/>
              <a:gd name="T17" fmla="*/ 2147483646 h 19050"/>
              <a:gd name="T18" fmla="*/ 2147483646 w 33867"/>
              <a:gd name="T19" fmla="*/ 2147483646 h 19050"/>
              <a:gd name="T20" fmla="*/ 2147483646 w 33867"/>
              <a:gd name="T21" fmla="*/ 2147483646 h 190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  <a:moveTo>
                  <a:pt x="33270" y="18450"/>
                </a:moveTo>
                <a:lnTo>
                  <a:pt x="5861" y="18450"/>
                </a:lnTo>
                <a:lnTo>
                  <a:pt x="600" y="16257"/>
                </a:lnTo>
                <a:lnTo>
                  <a:pt x="600" y="600"/>
                </a:lnTo>
                <a:lnTo>
                  <a:pt x="33270" y="600"/>
                </a:lnTo>
                <a:lnTo>
                  <a:pt x="33270" y="184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13" name="Kuva 11">
            <a:extLst>
              <a:ext uri="{FF2B5EF4-FFF2-40B4-BE49-F238E27FC236}">
                <a16:creationId xmlns:a16="http://schemas.microsoft.com/office/drawing/2014/main" id="{65B3D21D-D2FF-4E63-ACEC-CAD99301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478588"/>
            <a:ext cx="11731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7466B7-5E51-46C7-81ED-A537C82FE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0000" y="6435396"/>
            <a:ext cx="187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66E9CF-A8CC-4C0E-848C-CBE3CCD82AC6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BFE950-CC6B-4093-8BCF-D2FD28F8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4000" y="6435396"/>
            <a:ext cx="41148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728AFC-E181-4ACB-83B0-B2ADA427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000" y="6435396"/>
            <a:ext cx="684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6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2CE5E2D-B787-49DF-83D8-31DBA26301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219075" y="215409"/>
            <a:ext cx="11765027" cy="6427181"/>
          </a:xfrm>
          <a:custGeom>
            <a:avLst/>
            <a:gdLst>
              <a:gd name="connsiteX0" fmla="*/ 0 w 11763771"/>
              <a:gd name="connsiteY0" fmla="*/ 0 h 6427181"/>
              <a:gd name="connsiteX1" fmla="*/ 11763771 w 11763771"/>
              <a:gd name="connsiteY1" fmla="*/ 0 h 6427181"/>
              <a:gd name="connsiteX2" fmla="*/ 11763771 w 11763771"/>
              <a:gd name="connsiteY2" fmla="*/ 6427181 h 6427181"/>
              <a:gd name="connsiteX3" fmla="*/ 0 w 11763771"/>
              <a:gd name="connsiteY3" fmla="*/ 6427181 h 6427181"/>
              <a:gd name="connsiteX4" fmla="*/ 0 w 11763771"/>
              <a:gd name="connsiteY4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256 w 11765027"/>
              <a:gd name="connsiteY3" fmla="*/ 6427181 h 6427181"/>
              <a:gd name="connsiteX4" fmla="*/ 0 w 11765027"/>
              <a:gd name="connsiteY4" fmla="*/ 5604366 h 6427181"/>
              <a:gd name="connsiteX5" fmla="*/ 1256 w 11765027"/>
              <a:gd name="connsiteY5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981200 w 11765027"/>
              <a:gd name="connsiteY3" fmla="*/ 6423516 h 6427181"/>
              <a:gd name="connsiteX4" fmla="*/ 1256 w 11765027"/>
              <a:gd name="connsiteY4" fmla="*/ 6427181 h 6427181"/>
              <a:gd name="connsiteX5" fmla="*/ 0 w 11765027"/>
              <a:gd name="connsiteY5" fmla="*/ 5604366 h 6427181"/>
              <a:gd name="connsiteX6" fmla="*/ 1256 w 11765027"/>
              <a:gd name="connsiteY6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981200 w 11765027"/>
              <a:gd name="connsiteY3" fmla="*/ 6423516 h 6427181"/>
              <a:gd name="connsiteX4" fmla="*/ 0 w 11765027"/>
              <a:gd name="connsiteY4" fmla="*/ 5604366 h 6427181"/>
              <a:gd name="connsiteX5" fmla="*/ 1256 w 11765027"/>
              <a:gd name="connsiteY5" fmla="*/ 0 h 64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5027" h="6427181">
                <a:moveTo>
                  <a:pt x="1256" y="0"/>
                </a:moveTo>
                <a:lnTo>
                  <a:pt x="11765027" y="0"/>
                </a:lnTo>
                <a:lnTo>
                  <a:pt x="11765027" y="6427181"/>
                </a:lnTo>
                <a:lnTo>
                  <a:pt x="1981200" y="6423516"/>
                </a:lnTo>
                <a:lnTo>
                  <a:pt x="0" y="5604366"/>
                </a:lnTo>
                <a:cubicBezTo>
                  <a:pt x="419" y="3736244"/>
                  <a:pt x="837" y="1868122"/>
                  <a:pt x="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000" y="2538000"/>
            <a:ext cx="6930000" cy="1800000"/>
          </a:xfrm>
        </p:spPr>
        <p:txBody>
          <a:bodyPr anchor="b"/>
          <a:lstStyle>
            <a:lvl1pPr algn="r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000" y="4518000"/>
            <a:ext cx="6930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129659-BED3-4C5C-8A52-6F43B5F1FB66}" type="datetime1">
              <a:rPr lang="fi-FI" smtClean="0"/>
              <a:t>5.5.2020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5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2F752B8B-F8DD-4994-9268-4B71BF1A1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219075" y="215409"/>
            <a:ext cx="11765027" cy="5566266"/>
          </a:xfrm>
          <a:custGeom>
            <a:avLst/>
            <a:gdLst>
              <a:gd name="connsiteX0" fmla="*/ 0 w 11763771"/>
              <a:gd name="connsiteY0" fmla="*/ 0 h 6427181"/>
              <a:gd name="connsiteX1" fmla="*/ 11763771 w 11763771"/>
              <a:gd name="connsiteY1" fmla="*/ 0 h 6427181"/>
              <a:gd name="connsiteX2" fmla="*/ 11763771 w 11763771"/>
              <a:gd name="connsiteY2" fmla="*/ 6427181 h 6427181"/>
              <a:gd name="connsiteX3" fmla="*/ 0 w 11763771"/>
              <a:gd name="connsiteY3" fmla="*/ 6427181 h 6427181"/>
              <a:gd name="connsiteX4" fmla="*/ 0 w 11763771"/>
              <a:gd name="connsiteY4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5027 w 11765027"/>
              <a:gd name="connsiteY2" fmla="*/ 6427181 h 6427181"/>
              <a:gd name="connsiteX3" fmla="*/ 1256 w 11765027"/>
              <a:gd name="connsiteY3" fmla="*/ 6427181 h 6427181"/>
              <a:gd name="connsiteX4" fmla="*/ 0 w 11765027"/>
              <a:gd name="connsiteY4" fmla="*/ 5566266 h 6427181"/>
              <a:gd name="connsiteX5" fmla="*/ 1256 w 11765027"/>
              <a:gd name="connsiteY5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3375 w 11765027"/>
              <a:gd name="connsiteY2" fmla="*/ 670416 h 6427181"/>
              <a:gd name="connsiteX3" fmla="*/ 11765027 w 11765027"/>
              <a:gd name="connsiteY3" fmla="*/ 6427181 h 6427181"/>
              <a:gd name="connsiteX4" fmla="*/ 1256 w 11765027"/>
              <a:gd name="connsiteY4" fmla="*/ 6427181 h 6427181"/>
              <a:gd name="connsiteX5" fmla="*/ 0 w 11765027"/>
              <a:gd name="connsiteY5" fmla="*/ 5566266 h 6427181"/>
              <a:gd name="connsiteX6" fmla="*/ 1256 w 11765027"/>
              <a:gd name="connsiteY6" fmla="*/ 0 h 6427181"/>
              <a:gd name="connsiteX0" fmla="*/ 1256 w 11765027"/>
              <a:gd name="connsiteY0" fmla="*/ 0 h 6427181"/>
              <a:gd name="connsiteX1" fmla="*/ 11765027 w 11765027"/>
              <a:gd name="connsiteY1" fmla="*/ 0 h 6427181"/>
              <a:gd name="connsiteX2" fmla="*/ 11763375 w 11765027"/>
              <a:gd name="connsiteY2" fmla="*/ 670416 h 6427181"/>
              <a:gd name="connsiteX3" fmla="*/ 1256 w 11765027"/>
              <a:gd name="connsiteY3" fmla="*/ 6427181 h 6427181"/>
              <a:gd name="connsiteX4" fmla="*/ 0 w 11765027"/>
              <a:gd name="connsiteY4" fmla="*/ 5566266 h 6427181"/>
              <a:gd name="connsiteX5" fmla="*/ 1256 w 11765027"/>
              <a:gd name="connsiteY5" fmla="*/ 0 h 6427181"/>
              <a:gd name="connsiteX0" fmla="*/ 1256 w 11765027"/>
              <a:gd name="connsiteY0" fmla="*/ 0 h 5568517"/>
              <a:gd name="connsiteX1" fmla="*/ 11765027 w 11765027"/>
              <a:gd name="connsiteY1" fmla="*/ 0 h 5568517"/>
              <a:gd name="connsiteX2" fmla="*/ 11763375 w 11765027"/>
              <a:gd name="connsiteY2" fmla="*/ 670416 h 5568517"/>
              <a:gd name="connsiteX3" fmla="*/ 0 w 11765027"/>
              <a:gd name="connsiteY3" fmla="*/ 5566266 h 5568517"/>
              <a:gd name="connsiteX4" fmla="*/ 1256 w 11765027"/>
              <a:gd name="connsiteY4" fmla="*/ 0 h 5568517"/>
              <a:gd name="connsiteX0" fmla="*/ 1256 w 11765027"/>
              <a:gd name="connsiteY0" fmla="*/ 0 h 5566266"/>
              <a:gd name="connsiteX1" fmla="*/ 11765027 w 11765027"/>
              <a:gd name="connsiteY1" fmla="*/ 0 h 5566266"/>
              <a:gd name="connsiteX2" fmla="*/ 11763375 w 11765027"/>
              <a:gd name="connsiteY2" fmla="*/ 670416 h 5566266"/>
              <a:gd name="connsiteX3" fmla="*/ 0 w 11765027"/>
              <a:gd name="connsiteY3" fmla="*/ 5566266 h 5566266"/>
              <a:gd name="connsiteX4" fmla="*/ 1256 w 11765027"/>
              <a:gd name="connsiteY4" fmla="*/ 0 h 55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5027" h="5566266">
                <a:moveTo>
                  <a:pt x="1256" y="0"/>
                </a:moveTo>
                <a:lnTo>
                  <a:pt x="11765027" y="0"/>
                </a:lnTo>
                <a:cubicBezTo>
                  <a:pt x="11764476" y="223472"/>
                  <a:pt x="11763926" y="446944"/>
                  <a:pt x="11763375" y="670416"/>
                </a:cubicBezTo>
                <a:lnTo>
                  <a:pt x="0" y="5566266"/>
                </a:lnTo>
                <a:cubicBezTo>
                  <a:pt x="419" y="3710844"/>
                  <a:pt x="837" y="1855422"/>
                  <a:pt x="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b="1" i="1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000" y="2538000"/>
            <a:ext cx="6930000" cy="1800000"/>
          </a:xfrm>
        </p:spPr>
        <p:txBody>
          <a:bodyPr anchor="b"/>
          <a:lstStyle>
            <a:lvl1pPr algn="r">
              <a:defRPr sz="5000" b="0">
                <a:solidFill>
                  <a:srgbClr val="01828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000" y="4518000"/>
            <a:ext cx="6930000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38B32D-C7A5-4162-B6B4-7DC8E1487C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FDDB43-B451-4A3C-BA78-0FFDCD3E0045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1E6807-8ABE-4EA4-A52C-2C7FFAFA22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[Esityksen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E2A3C5-3133-4EF7-9D6E-5D4F2A8DC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C829BA-2C9F-4C7E-8A47-3D9F9CC8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10746000" cy="110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62209A-AF68-492D-AC06-25DBD3C0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908000"/>
            <a:ext cx="10746000" cy="426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94F4B6-6E26-4DFB-852C-F2285979F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0000" y="6435396"/>
            <a:ext cx="187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05A614B-FB2C-40E7-B8DB-7920258F0CB7}" type="datetime1">
              <a:rPr lang="fi-FI" smtClean="0"/>
              <a:pPr/>
              <a:t>5.5.2020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7077C5-42E2-4285-A08A-7508B4635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4000" y="6435396"/>
            <a:ext cx="4114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[Esityksen nimi]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E4E371-AE67-45EA-BF47-9E7127178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000" y="6435396"/>
            <a:ext cx="68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7DE6E4-DC77-456C-872A-552B509F49A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11">
            <a:extLst>
              <a:ext uri="{FF2B5EF4-FFF2-40B4-BE49-F238E27FC236}">
                <a16:creationId xmlns:a16="http://schemas.microsoft.com/office/drawing/2014/main" id="{FF450953-E86B-4CE1-A3E6-114DAF0494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478588"/>
            <a:ext cx="11731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9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18285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200"/>
        </a:spcBef>
        <a:buClr>
          <a:srgbClr val="018285"/>
        </a:buClr>
        <a:buFont typeface="Wingdings 3" panose="05040102010807070707" pitchFamily="18" charset="2"/>
        <a:buChar char="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1200"/>
        </a:spcBef>
        <a:buClr>
          <a:srgbClr val="018285"/>
        </a:buClr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270000" algn="l" defTabSz="914400" rtl="0" eaLnBrk="1" latinLnBrk="0" hangingPunct="1">
        <a:lnSpc>
          <a:spcPct val="90000"/>
        </a:lnSpc>
        <a:spcBef>
          <a:spcPts val="1200"/>
        </a:spcBef>
        <a:buClr>
          <a:srgbClr val="018285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12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0" indent="-270000" algn="l" defTabSz="914400" rtl="0" eaLnBrk="1" latinLnBrk="0" hangingPunct="1">
        <a:lnSpc>
          <a:spcPct val="90000"/>
        </a:lnSpc>
        <a:spcBef>
          <a:spcPts val="12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70000" algn="l" defTabSz="914400" rtl="0" eaLnBrk="1" latinLnBrk="0" hangingPunct="1">
        <a:lnSpc>
          <a:spcPct val="90000"/>
        </a:lnSpc>
        <a:spcBef>
          <a:spcPts val="6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44000" indent="-270000" algn="l" defTabSz="914400" rtl="0" eaLnBrk="1" latinLnBrk="0" hangingPunct="1">
        <a:lnSpc>
          <a:spcPct val="90000"/>
        </a:lnSpc>
        <a:spcBef>
          <a:spcPts val="6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70000" algn="l" defTabSz="914400" rtl="0" eaLnBrk="1" latinLnBrk="0" hangingPunct="1">
        <a:lnSpc>
          <a:spcPct val="90000"/>
        </a:lnSpc>
        <a:spcBef>
          <a:spcPts val="6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70000" algn="l" defTabSz="914400" rtl="0" eaLnBrk="1" latinLnBrk="0" hangingPunct="1">
        <a:lnSpc>
          <a:spcPct val="90000"/>
        </a:lnSpc>
        <a:spcBef>
          <a:spcPts val="600"/>
        </a:spcBef>
        <a:buClr>
          <a:srgbClr val="018285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">
          <p15:clr>
            <a:srgbClr val="F26B43"/>
          </p15:clr>
        </p15:guide>
        <p15:guide id="3" pos="7158">
          <p15:clr>
            <a:srgbClr val="F26B43"/>
          </p15:clr>
        </p15:guide>
        <p15:guide id="4" orient="horz" pos="1089">
          <p15:clr>
            <a:srgbClr val="F26B43"/>
          </p15:clr>
        </p15:guide>
        <p15:guide id="5" orient="horz" pos="1201">
          <p15:clr>
            <a:srgbClr val="F26B43"/>
          </p15:clr>
        </p15:guide>
        <p15:guide id="6" orient="horz" pos="3892">
          <p15:clr>
            <a:srgbClr val="F26B43"/>
          </p15:clr>
        </p15:guide>
        <p15:guide id="7" orient="horz" pos="379">
          <p15:clr>
            <a:srgbClr val="F26B43"/>
          </p15:clr>
        </p15:guide>
        <p15:guide id="8" orient="horz" pos="41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siointi.trafi.fi/omatrafi-formservlet-web/lomake/MU644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ayla.fi/julkaisut/" TargetMode="External"/><Relationship Id="rId2" Type="http://schemas.openxmlformats.org/officeDocument/2006/relationships/hyperlink" Target="https://www.traficom.fi/fi/vesivaylanpit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siointi.trafi.fi/omatrafi-formservlet-web/lomake/MU644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E36961EE-DECA-4B02-BE40-2886B187B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</a:t>
            </a:r>
            <a:r>
              <a:rPr lang="fi-FI" dirty="0" smtClean="0"/>
              <a:t>äyläpäätökset</a:t>
            </a:r>
            <a:endParaRPr lang="fi-FI" dirty="0"/>
          </a:p>
        </p:txBody>
      </p:sp>
      <p:sp>
        <p:nvSpPr>
          <p:cNvPr id="10" name="Alaotsikko 9">
            <a:extLst>
              <a:ext uri="{FF2B5EF4-FFF2-40B4-BE49-F238E27FC236}">
                <a16:creationId xmlns:a16="http://schemas.microsoft.com/office/drawing/2014/main" id="{3E79B920-5296-4EDE-939D-98A068B5A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Elias Juvakka 30.3.2020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79B699-623B-4745-8EFD-D0DE1869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ABC1-C382-4DFE-8EB7-DEDD8E62F7B8}" type="datetime1">
              <a:rPr lang="fi-FI" smtClean="0"/>
              <a:t>5.5.2020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E411B0-F7CF-40BE-BFBB-378AA229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A51-8810-4865-8945-16E6E50C8EF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8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Esitys väyläpäätökseksi </a:t>
            </a:r>
            <a:br>
              <a:rPr lang="fi-FI" dirty="0" smtClean="0"/>
            </a:br>
            <a:r>
              <a:rPr lang="fi-FI" dirty="0" smtClean="0"/>
              <a:t>lomake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2400" dirty="0">
                <a:hlinkClick r:id="rId2"/>
              </a:rPr>
              <a:t>https://asiointi.trafi.fi/omatrafi-formservlet-web/lomake/MU6442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10</a:t>
            </a:fld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91304" y="268102"/>
            <a:ext cx="4320480" cy="62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Väyläselostus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>
                <a:solidFill>
                  <a:schemeClr val="tx1"/>
                </a:solidFill>
              </a:rPr>
              <a:t>Hankkeen yleistiedot</a:t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 smtClean="0">
                <a:solidFill>
                  <a:schemeClr val="tx1"/>
                </a:solidFill>
              </a:rPr>
              <a:t>sisältävä selostus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dirty="0"/>
              <a:t/>
            </a:r>
            <a:br>
              <a:rPr lang="fi-FI" dirty="0"/>
            </a:br>
            <a:endParaRPr lang="fi-FI" sz="1800" dirty="0">
              <a:latin typeface="+mn-lt"/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504" y="1166400"/>
            <a:ext cx="6624736" cy="496855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8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Yleiskartta</a:t>
            </a:r>
            <a:br>
              <a:rPr lang="fi-FI" dirty="0" smtClean="0"/>
            </a:br>
            <a:r>
              <a:rPr lang="fi-FI" dirty="0" smtClean="0"/>
              <a:t>Merikarttaote</a:t>
            </a:r>
            <a:br>
              <a:rPr lang="fi-FI" dirty="0" smtClean="0"/>
            </a:br>
            <a:r>
              <a:rPr lang="fi-FI" dirty="0" smtClean="0"/>
              <a:t>1:20 000…1:50 000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2000" dirty="0">
                <a:solidFill>
                  <a:schemeClr val="tx1"/>
                </a:solidFill>
                <a:latin typeface="+mn-lt"/>
              </a:rPr>
              <a:t>Yleiskuva </a:t>
            </a:r>
            <a:br>
              <a:rPr lang="fi-FI" sz="2000" dirty="0">
                <a:solidFill>
                  <a:schemeClr val="tx1"/>
                </a:solidFill>
                <a:latin typeface="+mn-lt"/>
              </a:rPr>
            </a:br>
            <a:r>
              <a:rPr lang="fi-FI" sz="2000" dirty="0">
                <a:solidFill>
                  <a:schemeClr val="tx1"/>
                </a:solidFill>
                <a:latin typeface="+mn-lt"/>
              </a:rPr>
              <a:t>Uud</a:t>
            </a:r>
            <a:r>
              <a:rPr lang="fi-FI" sz="2000" dirty="0" smtClean="0">
                <a:solidFill>
                  <a:schemeClr val="tx1"/>
                </a:solidFill>
                <a:latin typeface="+mn-lt"/>
              </a:rPr>
              <a:t>et/</a:t>
            </a:r>
            <a:r>
              <a:rPr lang="fi-FI" sz="2000" dirty="0">
                <a:solidFill>
                  <a:schemeClr val="tx1"/>
                </a:solidFill>
                <a:latin typeface="+mn-lt"/>
              </a:rPr>
              <a:t> poistettavat </a:t>
            </a:r>
            <a:r>
              <a:rPr lang="fi-FI" sz="2000" dirty="0" smtClean="0">
                <a:solidFill>
                  <a:schemeClr val="tx1"/>
                </a:solidFill>
                <a:latin typeface="+mn-lt"/>
              </a:rPr>
              <a:t>ja muutetut </a:t>
            </a:r>
            <a:br>
              <a:rPr lang="fi-FI" sz="2000" dirty="0" smtClean="0">
                <a:solidFill>
                  <a:schemeClr val="tx1"/>
                </a:solidFill>
                <a:latin typeface="+mn-lt"/>
              </a:rPr>
            </a:br>
            <a:r>
              <a:rPr lang="fi-FI" sz="2000" dirty="0" smtClean="0">
                <a:solidFill>
                  <a:schemeClr val="tx1"/>
                </a:solidFill>
                <a:latin typeface="+mn-lt"/>
              </a:rPr>
              <a:t>väylät sekä</a:t>
            </a:r>
            <a:br>
              <a:rPr lang="fi-FI" sz="2000" dirty="0" smtClean="0">
                <a:solidFill>
                  <a:schemeClr val="tx1"/>
                </a:solidFill>
                <a:latin typeface="+mn-lt"/>
              </a:rPr>
            </a:br>
            <a:r>
              <a:rPr lang="fi-FI" sz="2000" dirty="0" smtClean="0">
                <a:solidFill>
                  <a:schemeClr val="tx1"/>
                </a:solidFill>
                <a:latin typeface="+mn-lt"/>
              </a:rPr>
              <a:t>turvalaitteet</a:t>
            </a:r>
            <a:endParaRPr lang="fi-FI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12</a:t>
            </a:fld>
            <a:endParaRPr lang="fi-FI"/>
          </a:p>
        </p:txBody>
      </p:sp>
      <p:pic>
        <p:nvPicPr>
          <p:cNvPr id="6" name="Kuva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rcRect l="16348" r="16348"/>
          <a:stretch>
            <a:fillRect/>
          </a:stretch>
        </p:blipFill>
        <p:spPr>
          <a:xfrm>
            <a:off x="5735960" y="605465"/>
            <a:ext cx="5737065" cy="54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Väyläkartta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Yleensä 1: 10 000</a:t>
            </a:r>
          </a:p>
          <a:p>
            <a:r>
              <a:rPr lang="fi-FI" dirty="0" smtClean="0"/>
              <a:t>Väylän alueet, linjaus</a:t>
            </a:r>
          </a:p>
          <a:p>
            <a:r>
              <a:rPr lang="fi-FI" dirty="0" smtClean="0"/>
              <a:t>Turvalaitteet</a:t>
            </a:r>
          </a:p>
          <a:p>
            <a:r>
              <a:rPr lang="fi-FI" dirty="0" smtClean="0"/>
              <a:t>Koordinaatit</a:t>
            </a:r>
          </a:p>
          <a:p>
            <a:r>
              <a:rPr lang="fi-FI" dirty="0" smtClean="0"/>
              <a:t>Varmistetut alueet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13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1842600"/>
            <a:ext cx="7037917" cy="43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Turvalaiteseloste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14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690" y="19151"/>
            <a:ext cx="5209310" cy="6721475"/>
          </a:xfrm>
          <a:prstGeom prst="rect">
            <a:avLst/>
          </a:prstGeom>
        </p:spPr>
      </p:pic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Väyläpäätösasiakirjoihin liitetään kun:</a:t>
            </a:r>
          </a:p>
          <a:p>
            <a:pPr marL="0" indent="0">
              <a:buNone/>
            </a:pPr>
            <a:r>
              <a:rPr lang="fi-FI" dirty="0"/>
              <a:t>M</a:t>
            </a:r>
            <a:r>
              <a:rPr lang="fi-FI" dirty="0" smtClean="0"/>
              <a:t>uutetaan, uusitaan tai</a:t>
            </a:r>
          </a:p>
          <a:p>
            <a:pPr marL="0" indent="0">
              <a:buNone/>
            </a:pPr>
            <a:r>
              <a:rPr lang="fi-FI" dirty="0"/>
              <a:t>p</a:t>
            </a:r>
            <a:r>
              <a:rPr lang="fi-FI" dirty="0" smtClean="0"/>
              <a:t>oistetaan turvalaite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1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Väyläseloste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15</a:t>
            </a:fld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Liitetään väyläpäätösasiakirjoihin, kun</a:t>
            </a:r>
          </a:p>
          <a:p>
            <a:pPr marL="0" indent="0">
              <a:buNone/>
            </a:pPr>
            <a:r>
              <a:rPr lang="fi-FI" dirty="0" smtClean="0"/>
              <a:t>uusitaan, muutetaan tai poistetaan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428" y="260648"/>
            <a:ext cx="5090587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Eheystarkastelu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>
                <a:solidFill>
                  <a:schemeClr val="tx1"/>
                </a:solidFill>
              </a:rPr>
              <a:t>Väyläpäätösasiakirjoihin </a:t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 smtClean="0">
                <a:solidFill>
                  <a:schemeClr val="tx1"/>
                </a:solidFill>
              </a:rPr>
              <a:t>tulostetaan eheystarkastelu,</a:t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 smtClean="0">
                <a:solidFill>
                  <a:schemeClr val="tx1"/>
                </a:solidFill>
              </a:rPr>
              <a:t>josta käy ilmi onko väylä-</a:t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 smtClean="0">
                <a:solidFill>
                  <a:schemeClr val="tx1"/>
                </a:solidFill>
              </a:rPr>
              <a:t>alueista kattavat varmistus-</a:t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 smtClean="0">
                <a:solidFill>
                  <a:schemeClr val="tx1"/>
                </a:solidFill>
              </a:rPr>
              <a:t>alueet (haraukset ja syvyys-</a:t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 smtClean="0">
                <a:solidFill>
                  <a:schemeClr val="tx1"/>
                </a:solidFill>
              </a:rPr>
              <a:t>mittaustiedot)</a:t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 smtClean="0">
                <a:solidFill>
                  <a:schemeClr val="tx1"/>
                </a:solidFill>
              </a:rPr>
              <a:t>rekisterissä.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16</a:t>
            </a:fld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9936" y="548680"/>
            <a:ext cx="6048672" cy="58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Koordinaatti</a:t>
            </a:r>
            <a:br>
              <a:rPr lang="fi-FI" dirty="0" smtClean="0"/>
            </a:br>
            <a:r>
              <a:rPr lang="fi-FI" dirty="0" smtClean="0"/>
              <a:t>luettelot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17</a:t>
            </a:fld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704" y="260648"/>
            <a:ext cx="8448675" cy="310515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365798"/>
            <a:ext cx="7362826" cy="34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Väyläpäätösohjeet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u="sng" dirty="0" err="1" smtClean="0"/>
              <a:t>Traficomin</a:t>
            </a:r>
            <a:r>
              <a:rPr lang="fi-FI" sz="1800" u="sng" dirty="0" smtClean="0"/>
              <a:t> vesiväylänpidon ohjeet </a:t>
            </a:r>
            <a:r>
              <a:rPr lang="fi-FI" sz="1800" dirty="0" smtClean="0"/>
              <a:t>:</a:t>
            </a:r>
          </a:p>
          <a:p>
            <a:pPr lvl="1"/>
            <a:r>
              <a:rPr lang="fi-FI" sz="1800" dirty="0" smtClean="0"/>
              <a:t>Väyläpäätösohje väylänpitäjille (luonnosvaiheessa)</a:t>
            </a:r>
          </a:p>
          <a:p>
            <a:pPr lvl="1"/>
            <a:r>
              <a:rPr lang="fi-FI" sz="1800" dirty="0" smtClean="0">
                <a:hlinkClick r:id="rId2"/>
              </a:rPr>
              <a:t>https</a:t>
            </a:r>
            <a:r>
              <a:rPr lang="fi-FI" sz="1800" dirty="0">
                <a:hlinkClick r:id="rId2"/>
              </a:rPr>
              <a:t>://www.traficom.fi/fi/vesivaylanpito</a:t>
            </a:r>
            <a:endParaRPr lang="fi-FI" sz="1800" dirty="0"/>
          </a:p>
          <a:p>
            <a:r>
              <a:rPr lang="fi-FI" sz="1800" u="sng" dirty="0" smtClean="0"/>
              <a:t>Väyläviraston ohjeita</a:t>
            </a:r>
            <a:r>
              <a:rPr lang="fi-FI" sz="1800" dirty="0" smtClean="0"/>
              <a:t>:</a:t>
            </a:r>
          </a:p>
          <a:p>
            <a:pPr lvl="1"/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</a:rPr>
              <a:t>Vesiväyläsuunnitelmien 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piirustusohje</a:t>
            </a:r>
          </a:p>
          <a:p>
            <a:pPr lvl="1"/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Yleisiä </a:t>
            </a: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</a:rPr>
              <a:t>ohjeita vesiväylien määrittämisestä, nimeämisestä ja numeroinnista sekä merenkulun turvalaitteiden nimeämisestä 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(luonnosvaiheessa)</a:t>
            </a:r>
          </a:p>
          <a:p>
            <a:pPr lvl="1"/>
            <a:r>
              <a:rPr lang="fi-FI" sz="1800" dirty="0" smtClean="0">
                <a:hlinkClick r:id="rId3"/>
              </a:rPr>
              <a:t>https</a:t>
            </a:r>
            <a:r>
              <a:rPr lang="fi-FI" sz="1800" dirty="0">
                <a:hlinkClick r:id="rId3"/>
              </a:rPr>
              <a:t>://vayla.fi/julkaisut/</a:t>
            </a:r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7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515F46-7FBB-44EA-B8DA-D9044654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Kiitos!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6EE9DC-F23D-43FC-B65C-99495F403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Elias.juvakka@traficom.fi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1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6A3F2-3176-400B-9F7B-F7A1CC1C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Väyläpäätös yleistä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6E8E13-0DA2-4679-9F49-E2E83705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 smtClean="0"/>
              <a:t>Uuden vesiliikennelain </a:t>
            </a:r>
            <a:r>
              <a:rPr lang="fi-FI" sz="1600" dirty="0"/>
              <a:t>48 §:n mukaan Liikenne- ja viestintävirasto voi antaa määräyksiä merenkulun turvalaitteiden rakentamisesta, asettamisesta, muuttamisesta ja poistamisesta sekä siitä, milloin ne ovat toiminnassa. Vesiliikennelain 49 §:n mukaan väylät ja niihin liittyvät turvalaitteet vahvistetaan Liikenne- ja viestintäviraston väyläpäätöksellä. Liikenne- ja viestintävirasto voi antaa tarkempia määräyksiä toimitettavan tiedon sisällöstä ja välittämistavasta</a:t>
            </a:r>
            <a:r>
              <a:rPr lang="fi-FI" sz="1600" dirty="0" smtClean="0"/>
              <a:t>.</a:t>
            </a:r>
          </a:p>
          <a:p>
            <a:r>
              <a:rPr lang="fi-FI" sz="1600" dirty="0" smtClean="0"/>
              <a:t>Vesiliikennelain </a:t>
            </a:r>
            <a:r>
              <a:rPr lang="fi-FI" sz="1600" dirty="0"/>
              <a:t>mukaisella väyläpäätöksellä tarkoitetaan vesiväylien ja turvalaitteiden hallinnollista </a:t>
            </a:r>
            <a:r>
              <a:rPr lang="fi-FI" sz="1600" dirty="0" smtClean="0"/>
              <a:t>vahvistamismenettelyä</a:t>
            </a:r>
            <a:r>
              <a:rPr lang="fi-FI" sz="1600" dirty="0"/>
              <a:t>, jolla Liikenne- ja viestintävirasto (Traficom) vahvistaa väyläpäätöksessä mainitut väylät ja turvalaitteet käyttöön </a:t>
            </a:r>
            <a:r>
              <a:rPr lang="fi-FI" sz="1600" dirty="0" smtClean="0"/>
              <a:t>sekä </a:t>
            </a:r>
            <a:r>
              <a:rPr lang="fi-FI" sz="1600" dirty="0"/>
              <a:t>niitä </a:t>
            </a:r>
            <a:r>
              <a:rPr lang="fi-FI" sz="1600" dirty="0" smtClean="0"/>
              <a:t>koskevien </a:t>
            </a:r>
            <a:r>
              <a:rPr lang="fi-FI" sz="1600" dirty="0"/>
              <a:t>vesiväylä- ja </a:t>
            </a:r>
            <a:r>
              <a:rPr lang="fi-FI" sz="1600" dirty="0" smtClean="0"/>
              <a:t>turvalaitetietojen muuttamisen vesiväylätietohallintajärjestelmään. </a:t>
            </a:r>
            <a:r>
              <a:rPr lang="fi-FI" sz="1600" dirty="0"/>
              <a:t>Kohteiden tiedot ovat päätöksen jälkeen julkaistavissa merikartoilla ja muissa navigointiteknisissä </a:t>
            </a:r>
            <a:r>
              <a:rPr lang="fi-FI" sz="1600" dirty="0" smtClean="0"/>
              <a:t>julkaisuissa kuten karttatuotteet</a:t>
            </a:r>
            <a:r>
              <a:rPr lang="fi-FI" sz="1600" dirty="0"/>
              <a:t>, ENC,TM, Loistoluettelo, Väyläkortti, Reimari (ylläpito</a:t>
            </a:r>
            <a:r>
              <a:rPr lang="fi-FI" sz="1600" dirty="0" smtClean="0"/>
              <a:t>), </a:t>
            </a:r>
            <a:r>
              <a:rPr lang="fi-FI" sz="1600" dirty="0" err="1" smtClean="0"/>
              <a:t>Pooki</a:t>
            </a:r>
            <a:r>
              <a:rPr lang="fi-FI" sz="1600" dirty="0"/>
              <a:t>, avoin data</a:t>
            </a:r>
            <a:r>
              <a:rPr lang="fi-FI" sz="1600" dirty="0" smtClean="0"/>
              <a:t>.</a:t>
            </a:r>
          </a:p>
          <a:p>
            <a:r>
              <a:rPr lang="fi-FI" sz="1600" dirty="0"/>
              <a:t>Väyläpäätösprosessi kattaa toimenpiteet väyläesitys- ja väyläpäätösasiakirjojen valmistelusta ja käsittelystä päätöksen tekemiseen ja siitä tiedottamiseen sekä väylä- ja turvalaitetietojen </a:t>
            </a:r>
            <a:r>
              <a:rPr lang="fi-FI" sz="1600" dirty="0" smtClean="0"/>
              <a:t>muuttamiseen </a:t>
            </a:r>
            <a:r>
              <a:rPr lang="fi-FI" sz="1600" dirty="0"/>
              <a:t>vesiväylätietojen hallintajärjestelmässä</a:t>
            </a:r>
            <a:r>
              <a:rPr lang="fi-FI" sz="1600" dirty="0" smtClean="0"/>
              <a:t>.</a:t>
            </a:r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F18D2D-060C-4A0A-91DB-B52662F8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F123-A182-446D-8F1E-76E41DB19BEC}" type="datetime1">
              <a:rPr lang="fi-FI" smtClean="0"/>
              <a:t>5.5.2020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3B12C2-BC49-41DD-9DAC-6AF1471E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2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Vesiväyläpäätöksen tekeminen ja ilmoitusmenettely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sz="1800" u="sng" dirty="0"/>
              <a:t>Väyläpäätös</a:t>
            </a:r>
            <a:r>
              <a:rPr lang="fi-FI" sz="1800" dirty="0"/>
              <a:t> on laadittava seuraavissa tapauksissa: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uusien väylien ja turvalaitteiden käyttöönotto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väylien ja turvalaitteiden tiettyjen navigointiteknisten tietojen muuttaminen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väylien ja turvalaitteiden </a:t>
            </a:r>
            <a:r>
              <a:rPr lang="fi-FI" sz="1600" dirty="0" smtClean="0"/>
              <a:t>poistaminen</a:t>
            </a:r>
            <a:endParaRPr lang="fi-FI" sz="1800" dirty="0" smtClean="0"/>
          </a:p>
          <a:p>
            <a:r>
              <a:rPr lang="fi-FI" sz="1800" u="sng" dirty="0"/>
              <a:t>Tilapäinen väyläpäätös </a:t>
            </a:r>
          </a:p>
          <a:p>
            <a:pPr lvl="1"/>
            <a:r>
              <a:rPr lang="fi-FI" sz="1600" dirty="0"/>
              <a:t>Tilapäinen väyläpäätös tehdään tilanteissa, joissa muutokset väylässä ja sen turvalaitteissa on tarkoitettu tilapäiseksi. Tilapäisen väyläpäätöksen tietoja ei esitetä painetulla </a:t>
            </a:r>
            <a:r>
              <a:rPr lang="fi-FI" sz="1600" dirty="0" smtClean="0"/>
              <a:t>merikartalla mutta esitetään päivityksinä elektronisilla kartoilla. (</a:t>
            </a:r>
            <a:r>
              <a:rPr lang="fi-FI" sz="1600" dirty="0" err="1" smtClean="0"/>
              <a:t>Esim</a:t>
            </a:r>
            <a:r>
              <a:rPr lang="fi-FI" sz="1600" dirty="0" smtClean="0"/>
              <a:t> vesirakennushankkeissa </a:t>
            </a:r>
            <a:r>
              <a:rPr lang="fi-FI" sz="1600" dirty="0" err="1" smtClean="0"/>
              <a:t>max</a:t>
            </a:r>
            <a:r>
              <a:rPr lang="fi-FI" sz="1600" dirty="0" smtClean="0"/>
              <a:t> 1. vuosi)</a:t>
            </a:r>
            <a:endParaRPr lang="fi-FI" sz="1600" dirty="0"/>
          </a:p>
          <a:p>
            <a:r>
              <a:rPr lang="fi-FI" sz="1800" u="sng" dirty="0" smtClean="0"/>
              <a:t>Ilmoitusmenettely</a:t>
            </a:r>
          </a:p>
          <a:p>
            <a:pPr lvl="1"/>
            <a:r>
              <a:rPr lang="fi-FI" sz="1400" dirty="0"/>
              <a:t>Yleisten kulkuväylien muutostietojen ilmoitusmenettelyä sovelletaan tilanteissa, jotka eivät edellytä väyläpäätöstä, mutta joissa halutaan väylää tai turvalaitetta koskevat tiedot tai niiden muutokset merkittäväksi merikartalle tai muihin navigointiteknisiin </a:t>
            </a:r>
            <a:r>
              <a:rPr lang="fi-FI" sz="1400" dirty="0" smtClean="0"/>
              <a:t>julkaisuihin. (</a:t>
            </a:r>
            <a:r>
              <a:rPr lang="fi-FI" sz="1400" dirty="0" err="1" smtClean="0"/>
              <a:t>Esim</a:t>
            </a:r>
            <a:r>
              <a:rPr lang="fi-FI" sz="1400" dirty="0" smtClean="0"/>
              <a:t>: Omistajatiedot, tiedon oikaisu)</a:t>
            </a:r>
            <a:endParaRPr lang="fi-FI" sz="1400" dirty="0"/>
          </a:p>
          <a:p>
            <a:endParaRPr lang="fi-FI" sz="1600" u="sng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7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Uuden väylän käyttöönotto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Väylän käyttöönoton oikeudelliset edellytykset perustuvat vesilakiin (10 luku 3 §), jonka mukaisesti julkisen kulkuväylän käyttöön ottamisesta päättää Väylävirasto ja yleisen paikallisväylän käyttöönottamisesta määrää lupaviranomainen. Väylänpitäjän oikeudesta turvalaitteiden asettamiseen säädetään vesilaissa (10 luku 5 §). Virallisten merenkulun turvalaitteiden rakentamiseen, asettamiseen ja ylläpitoon tarvitaan vesilaista riippumatta </a:t>
            </a:r>
            <a:r>
              <a:rPr lang="fi-FI" sz="1800" dirty="0" err="1"/>
              <a:t>Traficomin</a:t>
            </a:r>
            <a:r>
              <a:rPr lang="fi-FI" sz="1800" dirty="0"/>
              <a:t> lupa (Vesiliikennelaki 782/2019, 49 §). </a:t>
            </a:r>
          </a:p>
          <a:p>
            <a:r>
              <a:rPr lang="fi-FI" sz="1800" dirty="0"/>
              <a:t>Uuden väylän virallinen käyttöönotto edellyttää </a:t>
            </a:r>
            <a:r>
              <a:rPr lang="fi-FI" sz="1800" dirty="0" smtClean="0"/>
              <a:t>vesilain </a:t>
            </a:r>
            <a:r>
              <a:rPr lang="fi-FI" sz="1800" dirty="0"/>
              <a:t>mukaisen väylän käyttöönottopäätöksen sekä vesiliikennelain mukaisen </a:t>
            </a:r>
            <a:r>
              <a:rPr lang="fi-FI" sz="1800" dirty="0" err="1"/>
              <a:t>Traficomin</a:t>
            </a:r>
            <a:r>
              <a:rPr lang="fi-FI" sz="1800" dirty="0"/>
              <a:t> väyläpäätöksen. Virallisesti käyttöönotetun vahvistetun väylän myöhemmät muutokset turvalaitteissa tai vähäiset muutokset väylässä sekä navigointiteknisten muutosten vahvistaminen vaativat </a:t>
            </a:r>
            <a:r>
              <a:rPr lang="fi-FI" sz="1800" dirty="0" err="1"/>
              <a:t>Traficomin</a:t>
            </a:r>
            <a:r>
              <a:rPr lang="fi-FI" sz="1800" dirty="0"/>
              <a:t> väyläpäätöksen. </a:t>
            </a:r>
          </a:p>
          <a:p>
            <a:r>
              <a:rPr lang="fi-FI" sz="1800" i="1" dirty="0"/>
              <a:t>V</a:t>
            </a:r>
            <a:r>
              <a:rPr lang="fi-FI" sz="1800" i="1" dirty="0" smtClean="0"/>
              <a:t>esiluvat (AVI)-&gt;Traficom Väyläpäätös-&gt;Väylävirasto käyttöönottopäätös</a:t>
            </a:r>
            <a:endParaRPr lang="fi-FI" sz="1800" i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4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Väyläpäätös prosessi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smtClean="0"/>
              <a:t>Väyläpäätösmenettelyn </a:t>
            </a:r>
            <a:r>
              <a:rPr lang="fi-FI" sz="1800" dirty="0"/>
              <a:t>kulku ja prosessien vastuutahot ovat seuraavat:</a:t>
            </a:r>
          </a:p>
          <a:p>
            <a:pPr marL="612900" lvl="1" indent="-342900">
              <a:buFont typeface="+mj-lt"/>
              <a:buAutoNum type="arabicPeriod"/>
            </a:pPr>
            <a:r>
              <a:rPr lang="fi-FI" sz="1800" dirty="0"/>
              <a:t>Väylänpitäjä vastaa väyläpäätösesityksestä ja siihen kuuluvien väyläesitysasiakirjojen laatimisesta, sekä toimittaa Väylävirastoon lähtötiedot vesiväylätietojen hallintajärjestelmään vientiä </a:t>
            </a:r>
            <a:r>
              <a:rPr lang="fi-FI" sz="1800" dirty="0" smtClean="0"/>
              <a:t>varten. </a:t>
            </a:r>
            <a:r>
              <a:rPr lang="fi-FI" sz="1800" dirty="0"/>
              <a:t>Väyläesitykseen liittyvien asiakirjojen laatimisen väylänpitäjä voi tilata ulkopuolisilta </a:t>
            </a:r>
            <a:r>
              <a:rPr lang="fi-FI" sz="1800" dirty="0" smtClean="0"/>
              <a:t>konsulteilta</a:t>
            </a:r>
            <a:endParaRPr lang="fi-FI" sz="1800" dirty="0"/>
          </a:p>
          <a:p>
            <a:pPr marL="612900" lvl="1" indent="-342900">
              <a:buFont typeface="+mj-lt"/>
              <a:buAutoNum type="arabicPeriod"/>
            </a:pPr>
            <a:r>
              <a:rPr lang="fi-FI" sz="1800" dirty="0"/>
              <a:t>Väylävirasto huolehtii väyläesitysasiakirjaluonnoksen tarkastamisesta sekä tietojen viemisestä vesiväylätietokantaan (aihiotietona)</a:t>
            </a:r>
          </a:p>
          <a:p>
            <a:pPr marL="612900" lvl="1" indent="-342900">
              <a:buFont typeface="+mj-lt"/>
              <a:buAutoNum type="arabicPeriod"/>
            </a:pPr>
            <a:r>
              <a:rPr lang="fi-FI" sz="1800" dirty="0"/>
              <a:t>Väylänpitäjä toimittaa </a:t>
            </a:r>
            <a:r>
              <a:rPr lang="fi-FI" sz="1800" dirty="0" smtClean="0"/>
              <a:t>Liikenne ja viestintävirastoon (Traficom) </a:t>
            </a:r>
            <a:r>
              <a:rPr lang="fi-FI" sz="1800" dirty="0"/>
              <a:t>väyläesitysasiakirjat, kun tiedot ovat kunnossa vesiväylätietokannassa</a:t>
            </a:r>
          </a:p>
          <a:p>
            <a:pPr marL="612900" lvl="1" indent="-342900">
              <a:buFont typeface="+mj-lt"/>
              <a:buAutoNum type="arabicPeriod"/>
            </a:pPr>
            <a:r>
              <a:rPr lang="fi-FI" sz="1800" dirty="0"/>
              <a:t>Traficom vastaa väyläpäätöksen tekemisestä </a:t>
            </a:r>
          </a:p>
          <a:p>
            <a:pPr marL="612900" lvl="1" indent="-342900">
              <a:buFont typeface="+mj-lt"/>
              <a:buAutoNum type="arabicPeriod"/>
            </a:pPr>
            <a:r>
              <a:rPr lang="fi-FI" sz="1800" dirty="0"/>
              <a:t>Traficom huolehtii, että Väylävirasto vahvistaa tiedot vesiväylätietokantaan </a:t>
            </a:r>
            <a:r>
              <a:rPr lang="fi-FI" sz="1800" dirty="0" err="1"/>
              <a:t>Traficomin</a:t>
            </a:r>
            <a:r>
              <a:rPr lang="fi-FI" sz="1800" dirty="0"/>
              <a:t> väyläpäätöksen jälkeen</a:t>
            </a:r>
          </a:p>
          <a:p>
            <a:pPr marL="612900" lvl="1" indent="-342900">
              <a:buFont typeface="+mj-lt"/>
              <a:buAutoNum type="arabicPeriod"/>
            </a:pPr>
            <a:r>
              <a:rPr lang="fi-FI" sz="1800" dirty="0"/>
              <a:t>Traficom vastaa väyläpäätöksestä </a:t>
            </a:r>
            <a:r>
              <a:rPr lang="fi-FI" sz="1800" dirty="0" smtClean="0"/>
              <a:t>tiedottamisesta (Väylänpitäjä/konsultti, Väylävirasto, Traficom merikartoitus ja tarvittaessa VTS, </a:t>
            </a:r>
            <a:r>
              <a:rPr lang="fi-FI" sz="1800" dirty="0" err="1" smtClean="0"/>
              <a:t>Finnpilot</a:t>
            </a:r>
            <a:r>
              <a:rPr lang="fi-FI" sz="1800" dirty="0" smtClean="0"/>
              <a:t> jne.)</a:t>
            </a:r>
            <a:endParaRPr lang="fi-FI" sz="18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3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Väyläpäätös prosessi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6</a:t>
            </a:fld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485" y="1908175"/>
            <a:ext cx="8212367" cy="42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Väyläpäätösasiakirjat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b="1" dirty="0"/>
              <a:t>Väylävirastolle</a:t>
            </a:r>
            <a:r>
              <a:rPr lang="fi-FI" sz="1800" dirty="0"/>
              <a:t> tulee </a:t>
            </a:r>
            <a:r>
              <a:rPr lang="fi-FI" sz="1800" dirty="0" smtClean="0"/>
              <a:t>toimittaa ennen väyläpäätösesitystä </a:t>
            </a:r>
            <a:r>
              <a:rPr lang="fi-FI" sz="1800" dirty="0"/>
              <a:t>seuraavat tiedot vesiväylätietojen hallintajärjestelmään vientiä ja </a:t>
            </a:r>
            <a:r>
              <a:rPr lang="fi-FI" sz="1800" dirty="0" err="1"/>
              <a:t>aihiointia</a:t>
            </a:r>
            <a:r>
              <a:rPr lang="fi-FI" sz="1800" dirty="0"/>
              <a:t> varten:</a:t>
            </a:r>
          </a:p>
          <a:p>
            <a:pPr lvl="1"/>
            <a:r>
              <a:rPr lang="fi-FI" sz="1800" dirty="0"/>
              <a:t>Uudet syvyysmittaustiedot pöytäkirjoineen </a:t>
            </a:r>
            <a:r>
              <a:rPr lang="fi-FI" sz="1800" dirty="0" smtClean="0"/>
              <a:t>(varmistettujen alueiden tekemiseen)</a:t>
            </a:r>
            <a:endParaRPr lang="fi-FI" sz="1800" dirty="0"/>
          </a:p>
          <a:p>
            <a:pPr lvl="1"/>
            <a:r>
              <a:rPr lang="fi-FI" sz="1800" dirty="0"/>
              <a:t>Uudet tankoharaukset pöytäkirjoineen (varmistettujen alueiden tekemiseen)</a:t>
            </a:r>
          </a:p>
          <a:p>
            <a:pPr lvl="1"/>
            <a:r>
              <a:rPr lang="fi-FI" sz="1800" dirty="0"/>
              <a:t>Uudet turvalaitteet</a:t>
            </a:r>
          </a:p>
          <a:p>
            <a:pPr lvl="1"/>
            <a:r>
              <a:rPr lang="fi-FI" sz="1800" dirty="0"/>
              <a:t>Muuttuvat turvalaitteet</a:t>
            </a:r>
          </a:p>
          <a:p>
            <a:pPr lvl="1"/>
            <a:r>
              <a:rPr lang="fi-FI" sz="1800" dirty="0"/>
              <a:t>Poistettavat turvalaitteet</a:t>
            </a:r>
          </a:p>
          <a:p>
            <a:pPr lvl="1"/>
            <a:r>
              <a:rPr lang="fi-FI" sz="1800" dirty="0"/>
              <a:t>Uudet tai muuttuneet väyläalueet</a:t>
            </a:r>
          </a:p>
          <a:p>
            <a:pPr lvl="1"/>
            <a:r>
              <a:rPr lang="fi-FI" sz="1800" dirty="0"/>
              <a:t>Uudet tai muuttuneet navigointilinjat</a:t>
            </a:r>
          </a:p>
          <a:p>
            <a:pPr lvl="1"/>
            <a:r>
              <a:rPr lang="fi-FI" sz="1800" dirty="0"/>
              <a:t>Poistettavat väyläalueet ja navigointilinjat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7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Väyläpäätösasiakirjat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b="1" dirty="0" smtClean="0"/>
              <a:t>Liikenne ja viestintävirastolle (Traficom)</a:t>
            </a:r>
            <a:r>
              <a:rPr lang="fi-FI" sz="1800" dirty="0" smtClean="0"/>
              <a:t> toimitettavaan väyläpäätösesitykseen </a:t>
            </a:r>
            <a:r>
              <a:rPr lang="fi-FI" sz="1800" dirty="0"/>
              <a:t>sisältyy (laajimmillaan) seuraavat asiakirjat:</a:t>
            </a:r>
          </a:p>
          <a:p>
            <a:pPr lvl="1"/>
            <a:r>
              <a:rPr lang="fi-FI" sz="1600" dirty="0"/>
              <a:t>Esitys </a:t>
            </a:r>
            <a:r>
              <a:rPr lang="fi-FI" sz="1600" dirty="0" smtClean="0"/>
              <a:t>väyläpäätökseksi (Keskeiset tiedot </a:t>
            </a:r>
            <a:r>
              <a:rPr lang="fi-FI" sz="1600" dirty="0" err="1" smtClean="0"/>
              <a:t>kohteista,Traficom</a:t>
            </a:r>
            <a:r>
              <a:rPr lang="fi-FI" sz="1600" dirty="0" smtClean="0"/>
              <a:t> </a:t>
            </a:r>
            <a:r>
              <a:rPr lang="fi-FI" sz="1600" dirty="0"/>
              <a:t>lomake </a:t>
            </a:r>
            <a:r>
              <a:rPr lang="fi-FI" sz="1600" u="sng" dirty="0">
                <a:hlinkClick r:id="rId2"/>
              </a:rPr>
              <a:t>MU6442</a:t>
            </a:r>
            <a:r>
              <a:rPr lang="fi-FI" sz="1600" dirty="0"/>
              <a:t>)</a:t>
            </a:r>
          </a:p>
          <a:p>
            <a:pPr lvl="1"/>
            <a:r>
              <a:rPr lang="fi-FI" sz="1600" dirty="0" smtClean="0"/>
              <a:t>Väyläselostus (Hankkeen perustiedot, muutokset)</a:t>
            </a:r>
            <a:endParaRPr lang="fi-FI" sz="1600" dirty="0"/>
          </a:p>
          <a:p>
            <a:pPr lvl="1"/>
            <a:r>
              <a:rPr lang="fi-FI" sz="1600" dirty="0" smtClean="0"/>
              <a:t>Yleiskartta </a:t>
            </a:r>
            <a:r>
              <a:rPr lang="fi-FI" sz="1600" dirty="0"/>
              <a:t>(</a:t>
            </a:r>
            <a:r>
              <a:rPr lang="fi-FI" sz="1600" dirty="0" smtClean="0"/>
              <a:t>merikarttaote, merkintöjä koskevat tiedot)</a:t>
            </a:r>
            <a:endParaRPr lang="fi-FI" sz="1600" dirty="0"/>
          </a:p>
          <a:p>
            <a:pPr lvl="1"/>
            <a:r>
              <a:rPr lang="fi-FI" sz="1600" dirty="0" smtClean="0"/>
              <a:t>Väyläkartta (Yksityiskohtaiset tiedot väylästä, turvalaitteista, ruoppaus-ja syvyystiedoista)</a:t>
            </a:r>
            <a:endParaRPr lang="fi-FI" sz="1600" dirty="0"/>
          </a:p>
          <a:p>
            <a:pPr lvl="1"/>
            <a:r>
              <a:rPr lang="fi-FI" sz="1600" dirty="0" smtClean="0"/>
              <a:t>Erikoiskartat </a:t>
            </a:r>
            <a:r>
              <a:rPr lang="fi-FI" sz="1600" dirty="0"/>
              <a:t>ja muut detaljikartat (tarvittaessa)</a:t>
            </a:r>
          </a:p>
          <a:p>
            <a:pPr lvl="1"/>
            <a:r>
              <a:rPr lang="fi-FI" sz="1600" dirty="0" smtClean="0"/>
              <a:t>Koordinaatti- </a:t>
            </a:r>
            <a:r>
              <a:rPr lang="fi-FI" sz="1600" dirty="0"/>
              <a:t>ja </a:t>
            </a:r>
            <a:r>
              <a:rPr lang="fi-FI" sz="1600" dirty="0" smtClean="0"/>
              <a:t>kohdeluettelot (Väylä, turvalaite, linjat)</a:t>
            </a:r>
            <a:endParaRPr lang="fi-FI" sz="1600" dirty="0"/>
          </a:p>
          <a:p>
            <a:pPr lvl="1"/>
            <a:r>
              <a:rPr lang="fi-FI" sz="1600" dirty="0" smtClean="0"/>
              <a:t>Turvalaite- </a:t>
            </a:r>
            <a:r>
              <a:rPr lang="fi-FI" sz="1600" dirty="0"/>
              <a:t>ja väyläselosteet </a:t>
            </a:r>
            <a:r>
              <a:rPr lang="fi-FI" sz="1600" dirty="0" smtClean="0"/>
              <a:t>(</a:t>
            </a:r>
            <a:r>
              <a:rPr lang="fi-FI" sz="1600" dirty="0" err="1" smtClean="0"/>
              <a:t>Pooki</a:t>
            </a:r>
            <a:r>
              <a:rPr lang="fi-FI" sz="1600" dirty="0" smtClean="0"/>
              <a:t>-ohjelman aihio tulosteet)</a:t>
            </a:r>
            <a:endParaRPr lang="fi-FI" sz="1600" dirty="0"/>
          </a:p>
          <a:p>
            <a:pPr lvl="1"/>
            <a:r>
              <a:rPr lang="fi-FI" sz="1600" dirty="0" smtClean="0"/>
              <a:t>Mittausasiakirjat (Eheysraportti varmistetuista alueista)</a:t>
            </a:r>
            <a:endParaRPr lang="fi-FI" sz="1600" dirty="0"/>
          </a:p>
          <a:p>
            <a:pPr lvl="1"/>
            <a:r>
              <a:rPr lang="fi-FI" sz="1600" dirty="0"/>
              <a:t>Muut lisäselvitykset ja -tiedot (tarvittaessa</a:t>
            </a:r>
            <a:r>
              <a:rPr lang="fi-FI" sz="1600" dirty="0" smtClean="0"/>
              <a:t>)</a:t>
            </a:r>
          </a:p>
          <a:p>
            <a:pPr marL="270000" lvl="1" indent="0">
              <a:buNone/>
            </a:pPr>
            <a:endParaRPr lang="fi-FI" sz="16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4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Väyläpäätösasiakirjat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</a:rPr>
              <a:t>Väyläpäätösesityksessä kulloinkin tarvittavat asiakirjat ja 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niiden </a:t>
            </a: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</a:rPr>
              <a:t>laajuus harkitaan 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tapauskohtaisesti</a:t>
            </a:r>
          </a:p>
          <a:p>
            <a:pPr marL="0" indent="0">
              <a:buNone/>
            </a:pP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</a:rPr>
              <a:t>Yksittäisen turvalaitteen muutosta koskevat asiakirjat ovat suppeammat. Esitykseen tulee sisältyä vähintään:</a:t>
            </a:r>
          </a:p>
          <a:p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</a:rPr>
              <a:t>Väyläpäätösesityslomake</a:t>
            </a:r>
          </a:p>
          <a:p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</a:rPr>
              <a:t>Merikarttaote (tarvittaessa)</a:t>
            </a:r>
          </a:p>
          <a:p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</a:rPr>
              <a:t>Vahvistettavia turvalaitteita koskevat 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turvalaiteselosteet (</a:t>
            </a:r>
            <a:r>
              <a:rPr lang="fi-FI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Pooki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- ohjelma)</a:t>
            </a:r>
            <a:endParaRPr lang="fi-FI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4270-24A5-431C-8DDE-AA3714CF6453}" type="datetime1">
              <a:rPr lang="fi-FI" smtClean="0"/>
              <a:t>5.5.2020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8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) Traficom 3 en">
  <a:themeElements>
    <a:clrScheme name="Traficom">
      <a:dk1>
        <a:sysClr val="windowText" lastClr="000000"/>
      </a:dk1>
      <a:lt1>
        <a:sysClr val="window" lastClr="FFFFFF"/>
      </a:lt1>
      <a:dk2>
        <a:srgbClr val="018285"/>
      </a:dk2>
      <a:lt2>
        <a:srgbClr val="1C6BBA"/>
      </a:lt2>
      <a:accent1>
        <a:srgbClr val="00AEB2"/>
      </a:accent1>
      <a:accent2>
        <a:srgbClr val="018285"/>
      </a:accent2>
      <a:accent3>
        <a:srgbClr val="81D600"/>
      </a:accent3>
      <a:accent4>
        <a:srgbClr val="EC017F"/>
      </a:accent4>
      <a:accent5>
        <a:srgbClr val="0058B1"/>
      </a:accent5>
      <a:accent6>
        <a:srgbClr val="159637"/>
      </a:accent6>
      <a:hlink>
        <a:srgbClr val="0563C1"/>
      </a:hlink>
      <a:folHlink>
        <a:srgbClr val="954F72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EB2"/>
        </a:solidFill>
        <a:ln>
          <a:solidFill>
            <a:srgbClr val="00AEB2"/>
          </a:solidFill>
        </a:ln>
      </a:spPr>
      <a:bodyPr rtlCol="0" anchor="t"/>
      <a:lstStyle>
        <a:defPPr algn="ctr">
          <a:defRPr dirty="0" err="1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00AEB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00AEB2"/>
        </a:solidFill>
      </a:spPr>
      <a:bodyPr wrap="non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Traficom 1">
      <a:srgbClr val="00AEB2"/>
    </a:custClr>
    <a:custClr name="Traficom 2">
      <a:srgbClr val="018285"/>
    </a:custClr>
    <a:custClr name="Traficom 3">
      <a:srgbClr val="0058B1"/>
    </a:custClr>
    <a:custClr name="Traficom 4">
      <a:srgbClr val="159637"/>
    </a:custClr>
    <a:custClr name="Traficom 5">
      <a:srgbClr val="81D600"/>
    </a:custClr>
    <a:custClr name="Traficom 6">
      <a:srgbClr val="009EFF"/>
    </a:custClr>
    <a:custClr name="Traficom 7">
      <a:srgbClr val="0066CC"/>
    </a:custClr>
    <a:custClr name="Traficom 8">
      <a:srgbClr val="EC017F"/>
    </a:custClr>
    <a:custClr name="Traficom 9">
      <a:srgbClr val="E90008"/>
    </a:custClr>
    <a:custClr name="Traficom 10">
      <a:srgbClr val="FF7D00"/>
    </a:custClr>
    <a:custClr name="Traficom 11">
      <a:srgbClr val="FFD400"/>
    </a:custClr>
    <a:custClr name="Traficom 12">
      <a:srgbClr val="056805"/>
    </a:custClr>
    <a:custClr name="Traficom 13">
      <a:srgbClr val="026273"/>
    </a:custClr>
    <a:custClr name="Traficom 14">
      <a:srgbClr val="002C74"/>
    </a:custClr>
    <a:custClr name="Traficom 15">
      <a:srgbClr val="820084"/>
    </a:custClr>
    <a:custClr name="Traficom 16">
      <a:srgbClr val="9E003B"/>
    </a:custClr>
  </a:custClrLst>
  <a:extLst>
    <a:ext uri="{05A4C25C-085E-4340-85A3-A5531E510DB2}">
      <thm15:themeFamily xmlns:thm15="http://schemas.microsoft.com/office/thememl/2012/main" name="Traficom 3 en.potx" id="{B90F8569-F3BB-46C3-B119-FBA526300983}" vid="{85F8FCDF-5269-425A-AA6E-B3FB2A222D0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Traficom 3 en</Template>
  <TotalTime>511</TotalTime>
  <Words>814</Words>
  <Application>Microsoft Office PowerPoint</Application>
  <PresentationFormat>Laajakuva</PresentationFormat>
  <Paragraphs>119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Calibri</vt:lpstr>
      <vt:lpstr>Verdana</vt:lpstr>
      <vt:lpstr>Wingdings 3</vt:lpstr>
      <vt:lpstr>A) Traficom 3 en</vt:lpstr>
      <vt:lpstr>Väyläpäätökset</vt:lpstr>
      <vt:lpstr>Väyläpäätös yleistä</vt:lpstr>
      <vt:lpstr>Vesiväyläpäätöksen tekeminen ja ilmoitusmenettely</vt:lpstr>
      <vt:lpstr>Uuden väylän käyttöönotto</vt:lpstr>
      <vt:lpstr>Väyläpäätös prosessi</vt:lpstr>
      <vt:lpstr>Väyläpäätös prosessi</vt:lpstr>
      <vt:lpstr>Väyläpäätösasiakirjat</vt:lpstr>
      <vt:lpstr>Väyläpäätösasiakirjat</vt:lpstr>
      <vt:lpstr>Väyläpäätösasiakirjat</vt:lpstr>
      <vt:lpstr>Esitys väyläpäätökseksi  lomake  https://asiointi.trafi.fi/omatrafi-formservlet-web/lomake/MU6442</vt:lpstr>
      <vt:lpstr>Väyläselostus   Hankkeen yleistiedot sisältävä selostus    </vt:lpstr>
      <vt:lpstr>Yleiskartta Merikarttaote 1:20 000…1:50 000  Yleiskuva  Uudet/ poistettavat ja muutetut  väylät sekä turvalaitteet</vt:lpstr>
      <vt:lpstr>Väyläkartta</vt:lpstr>
      <vt:lpstr>Turvalaiteseloste</vt:lpstr>
      <vt:lpstr>Väyläseloste</vt:lpstr>
      <vt:lpstr>Eheystarkastelu   Väyläpäätösasiakirjoihin  tulostetaan eheystarkastelu, josta käy ilmi onko väylä- alueista kattavat varmistus- alueet (haraukset ja syvyys- mittaustiedot) rekisterissä.</vt:lpstr>
      <vt:lpstr>Koordinaatti luettelot</vt:lpstr>
      <vt:lpstr>Väyläpäätösohjeet </vt:lpstr>
      <vt:lpstr>Kiitos!</vt:lpstr>
    </vt:vector>
  </TitlesOfParts>
  <Company>Trafi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Vesiväyläpäätökset</dc:title>
  <dc:creator>Juvakka Elias</dc:creator>
  <cp:lastModifiedBy>Lång Risto</cp:lastModifiedBy>
  <cp:revision>46</cp:revision>
  <dcterms:created xsi:type="dcterms:W3CDTF">2020-03-02T07:14:18Z</dcterms:created>
  <dcterms:modified xsi:type="dcterms:W3CDTF">2020-05-05T07:01:23Z</dcterms:modified>
</cp:coreProperties>
</file>