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0"/>
  </p:notesMasterIdLst>
  <p:sldIdLst>
    <p:sldId id="257" r:id="rId2"/>
    <p:sldId id="307" r:id="rId3"/>
    <p:sldId id="310" r:id="rId4"/>
    <p:sldId id="309" r:id="rId5"/>
    <p:sldId id="313" r:id="rId6"/>
    <p:sldId id="311" r:id="rId7"/>
    <p:sldId id="312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howGuides="1">
      <p:cViewPr varScale="1">
        <p:scale>
          <a:sx n="69" d="100"/>
          <a:sy n="69" d="100"/>
        </p:scale>
        <p:origin x="48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50864-FAE4-4A0B-A0DC-2F73C2A33AB3}" type="datetimeFigureOut">
              <a:rPr lang="fi-FI" smtClean="0"/>
              <a:t>5.3.2020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26995-C19F-4D09-894F-C325747C9A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63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>
            <a:extLst>
              <a:ext uri="{FF2B5EF4-FFF2-40B4-BE49-F238E27FC236}">
                <a16:creationId xmlns:a16="http://schemas.microsoft.com/office/drawing/2014/main" id="{69D9D5B7-43E3-441F-A639-CE5A3DE816D3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7206" y="18450"/>
                </a:moveTo>
                <a:lnTo>
                  <a:pt x="600" y="18450"/>
                </a:lnTo>
                <a:lnTo>
                  <a:pt x="600" y="600"/>
                </a:lnTo>
                <a:lnTo>
                  <a:pt x="14657" y="600"/>
                </a:lnTo>
                <a:lnTo>
                  <a:pt x="7206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8C5E4A-925E-4380-B3C3-E1D4A10A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CE5636D-9C58-4212-B090-9A958F1D7ECE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B4CC4D-F01D-4CA4-BF14-0939A09D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D18480-8F56-4A52-896B-9A84F8CB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FE56A51-8810-4865-8945-16E6E50C8E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6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1C84CBB3-3D4A-4CA8-93C1-245849ACEFE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219075" y="876301"/>
            <a:ext cx="11765027" cy="5766290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3881 w 12635533"/>
              <a:gd name="connsiteY2" fmla="*/ 5566266 h 6427181"/>
              <a:gd name="connsiteX3" fmla="*/ 12635533 w 12635533"/>
              <a:gd name="connsiteY3" fmla="*/ 6427181 h 6427181"/>
              <a:gd name="connsiteX4" fmla="*/ 2851706 w 12635533"/>
              <a:gd name="connsiteY4" fmla="*/ 6423516 h 6427181"/>
              <a:gd name="connsiteX5" fmla="*/ 870506 w 12635533"/>
              <a:gd name="connsiteY5" fmla="*/ 5604366 h 6427181"/>
              <a:gd name="connsiteX6" fmla="*/ 870506 w 12635533"/>
              <a:gd name="connsiteY6" fmla="*/ 660891 h 6427181"/>
              <a:gd name="connsiteX7" fmla="*/ 871762 w 12635533"/>
              <a:gd name="connsiteY7" fmla="*/ 0 h 6427181"/>
              <a:gd name="connsiteX0" fmla="*/ 871762 w 12635533"/>
              <a:gd name="connsiteY0" fmla="*/ 0 h 6427181"/>
              <a:gd name="connsiteX1" fmla="*/ 12633881 w 12635533"/>
              <a:gd name="connsiteY1" fmla="*/ 5566266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0 w 11765027"/>
              <a:gd name="connsiteY0" fmla="*/ 8 h 5766298"/>
              <a:gd name="connsiteX1" fmla="*/ 11763375 w 11765027"/>
              <a:gd name="connsiteY1" fmla="*/ 4905383 h 5766298"/>
              <a:gd name="connsiteX2" fmla="*/ 11765027 w 11765027"/>
              <a:gd name="connsiteY2" fmla="*/ 5766298 h 5766298"/>
              <a:gd name="connsiteX3" fmla="*/ 1981200 w 11765027"/>
              <a:gd name="connsiteY3" fmla="*/ 5762633 h 5766298"/>
              <a:gd name="connsiteX4" fmla="*/ 0 w 11765027"/>
              <a:gd name="connsiteY4" fmla="*/ 4943483 h 5766298"/>
              <a:gd name="connsiteX5" fmla="*/ 0 w 11765027"/>
              <a:gd name="connsiteY5" fmla="*/ 8 h 5766298"/>
              <a:gd name="connsiteX0" fmla="*/ 0 w 11765027"/>
              <a:gd name="connsiteY0" fmla="*/ 0 h 5766290"/>
              <a:gd name="connsiteX1" fmla="*/ 11763375 w 11765027"/>
              <a:gd name="connsiteY1" fmla="*/ 4905375 h 5766290"/>
              <a:gd name="connsiteX2" fmla="*/ 11765027 w 11765027"/>
              <a:gd name="connsiteY2" fmla="*/ 5766290 h 5766290"/>
              <a:gd name="connsiteX3" fmla="*/ 1981200 w 11765027"/>
              <a:gd name="connsiteY3" fmla="*/ 5762625 h 5766290"/>
              <a:gd name="connsiteX4" fmla="*/ 0 w 11765027"/>
              <a:gd name="connsiteY4" fmla="*/ 4943475 h 5766290"/>
              <a:gd name="connsiteX5" fmla="*/ 0 w 11765027"/>
              <a:gd name="connsiteY5" fmla="*/ 0 h 5766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5766290">
                <a:moveTo>
                  <a:pt x="0" y="0"/>
                </a:moveTo>
                <a:lnTo>
                  <a:pt x="11763375" y="4905375"/>
                </a:lnTo>
                <a:cubicBezTo>
                  <a:pt x="11763926" y="5192347"/>
                  <a:pt x="11764476" y="5479318"/>
                  <a:pt x="11765027" y="5766290"/>
                </a:cubicBezTo>
                <a:lnTo>
                  <a:pt x="1981200" y="5762625"/>
                </a:lnTo>
                <a:lnTo>
                  <a:pt x="0" y="49434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2000" y="0"/>
            <a:ext cx="8118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2000" y="1998000"/>
            <a:ext cx="8118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D6E857-0D86-4F3F-9947-AD440C89868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78C2E3F-58C2-493C-85CF-15309268269A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EE9C7A-4D5B-450A-B8D8-C51F073301E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38E456-1C51-4EC5-AB4B-853D6771C9F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79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6840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0C3D-853F-4695-B910-73CFF0206BCE}" type="datetime1">
              <a:rPr lang="fi-FI" smtClean="0"/>
              <a:t>5.3.2020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DE982506-23B0-45BA-9B62-4A61119ABB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6905625" y="215409"/>
            <a:ext cx="5078478" cy="6090141"/>
          </a:xfrm>
          <a:custGeom>
            <a:avLst/>
            <a:gdLst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0 w 5078478"/>
              <a:gd name="connsiteY3" fmla="*/ 6090141 h 6090141"/>
              <a:gd name="connsiteX4" fmla="*/ 0 w 5078478"/>
              <a:gd name="connsiteY4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6090141 h 6090141"/>
              <a:gd name="connsiteX5" fmla="*/ 0 w 5078478"/>
              <a:gd name="connsiteY5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0 h 60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8478" h="6090141">
                <a:moveTo>
                  <a:pt x="0" y="0"/>
                </a:moveTo>
                <a:lnTo>
                  <a:pt x="5078478" y="0"/>
                </a:lnTo>
                <a:lnTo>
                  <a:pt x="5078478" y="6090141"/>
                </a:lnTo>
                <a:lnTo>
                  <a:pt x="2543175" y="608061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6840000" cy="1108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627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D627D-4466-4DE2-8091-94568D49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BE35A1F-6521-4E44-998D-229ECD63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08A1-D53F-47CC-A8FF-62E4C3BF2CD8}" type="datetime1">
              <a:rPr lang="fi-FI" smtClean="0"/>
              <a:t>5.3.2020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EFEB35-83D0-4510-BFBF-F0D2F5DB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B975A5-1EAF-412D-848B-6B048E9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2446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A95E57C-C6EE-4ABF-A73C-A1599E42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E855-0C64-44C0-B5F0-F69238153AE6}" type="datetime1">
              <a:rPr lang="fi-FI" smtClean="0"/>
              <a:t>5.3.2020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A5210F4-1AB0-4FEF-A1BD-E1D5F148D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E6992C-6D40-419E-BE16-EEDA7C49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5800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9BF07D92-D3B1-4E5D-B9DB-D08A8026CA30}"/>
              </a:ext>
            </a:extLst>
          </p:cNvPr>
          <p:cNvSpPr>
            <a:spLocks/>
          </p:cNvSpPr>
          <p:nvPr/>
        </p:nvSpPr>
        <p:spPr bwMode="white">
          <a:xfrm>
            <a:off x="215900" y="215900"/>
            <a:ext cx="9167813" cy="6426200"/>
          </a:xfrm>
          <a:custGeom>
            <a:avLst/>
            <a:gdLst>
              <a:gd name="T0" fmla="*/ 2147483646 w 25436"/>
              <a:gd name="T1" fmla="*/ 2147483646 h 17850"/>
              <a:gd name="T2" fmla="*/ 0 w 25436"/>
              <a:gd name="T3" fmla="*/ 2147483646 h 17850"/>
              <a:gd name="T4" fmla="*/ 0 w 25436"/>
              <a:gd name="T5" fmla="*/ 0 h 17850"/>
              <a:gd name="T6" fmla="*/ 2147483646 w 25436"/>
              <a:gd name="T7" fmla="*/ 0 h 17850"/>
              <a:gd name="T8" fmla="*/ 2147483646 w 25436"/>
              <a:gd name="T9" fmla="*/ 2147483646 h 17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36" h="17850">
                <a:moveTo>
                  <a:pt x="25436" y="17850"/>
                </a:moveTo>
                <a:lnTo>
                  <a:pt x="0" y="17850"/>
                </a:lnTo>
                <a:lnTo>
                  <a:pt x="0" y="0"/>
                </a:lnTo>
                <a:lnTo>
                  <a:pt x="17985" y="0"/>
                </a:lnTo>
                <a:lnTo>
                  <a:pt x="25436" y="17850"/>
                </a:lnTo>
                <a:close/>
              </a:path>
            </a:pathLst>
          </a:custGeom>
          <a:solidFill>
            <a:srgbClr val="00AE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E71B6FA-641D-4AEA-82B6-22F19025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538000"/>
            <a:ext cx="6930000" cy="1800000"/>
          </a:xfrm>
        </p:spPr>
        <p:txBody>
          <a:bodyPr anchor="b">
            <a:noAutofit/>
          </a:bodyPr>
          <a:lstStyle>
            <a:lvl1pPr algn="l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12000" y="4518000"/>
            <a:ext cx="6930000" cy="972000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63131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C1A5E9-D42C-4D43-8CA5-39B0F1DB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6746D6-3E70-49E1-8B41-0A3455555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65B8CB-64D5-4936-8F86-950A5F84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0231BA-9E4C-454A-AA20-81787EFB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6DA02A-6C94-4B34-9C65-5F8A0BE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753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5184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52451D-462F-4324-819D-5AEBFCE90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3351" y="1914833"/>
            <a:ext cx="5184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89C-1C4B-4492-9254-95622D323ECB}" type="datetime1">
              <a:rPr lang="fi-FI" smtClean="0"/>
              <a:t>5.3.2020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925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1" name="Kuvan paikkamerkki 7">
            <a:extLst>
              <a:ext uri="{FF2B5EF4-FFF2-40B4-BE49-F238E27FC236}">
                <a16:creationId xmlns:a16="http://schemas.microsoft.com/office/drawing/2014/main" id="{F46B695D-C2D4-4B0D-BD08-921E2077AF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6000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2389518 w 5056518"/>
              <a:gd name="connsiteY3" fmla="*/ 6423516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2389518 w 5056518"/>
              <a:gd name="connsiteY2" fmla="*/ 6423516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5056518" y="0"/>
                </a:lnTo>
                <a:lnTo>
                  <a:pt x="2389518" y="6423516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6A1017-A778-41AD-ABCA-374221F3297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90EB6C6-A85E-4998-A5CC-EC838C59296C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36BF7B-82FB-47DE-BC6C-33D7E24DE46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357D08-F253-4894-A7BC-2A84ACA693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186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FA5BAD44-FF61-4F7E-BE4C-3B35658E78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0332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0 h 6427181"/>
              <a:gd name="connsiteX3" fmla="*/ 5056518 w 5056518"/>
              <a:gd name="connsiteY3" fmla="*/ 6427181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2379993" y="3666"/>
                </a:lnTo>
                <a:lnTo>
                  <a:pt x="5056518" y="6427181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B6283D44-332F-4D14-98C4-07FB68CBB8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215897" y="215900"/>
            <a:ext cx="5060950" cy="2098675"/>
          </a:xfrm>
          <a:prstGeom prst="rtTriangle">
            <a:avLst/>
          </a:prstGeom>
          <a:solidFill>
            <a:srgbClr val="00AEB2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ei tekstiä tähän2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EFFF2B-828E-457A-9813-732B73E0EA3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1C0D63-9DE0-42AC-80D3-A971439E543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4D34CC-D392-47E9-A07B-4238215DCC2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6B3E82-5D99-4A81-BC1E-1FFD59BDE28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949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81FD25-2BF1-4554-900A-0BB0B0481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6767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F9D91-A551-4850-8459-2412B2CD7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67" y="2347333"/>
            <a:ext cx="5184000" cy="381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F0E0C8E-87A3-4998-A6FB-C3FBD16867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3105CA-AD84-4C63-A3F9-E238BA49B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47333"/>
            <a:ext cx="5184000" cy="381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BA898F-CCE9-4DB1-A3B5-4988E385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1F26-CE89-43D2-A8D6-AAD885B81AAD}" type="datetime1">
              <a:rPr lang="fi-FI" smtClean="0"/>
              <a:t>5.3.2020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165415A-CD5D-4B23-8B7D-5794B697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968FC8D-1ECB-4BA6-BDB9-52373ECF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EF542232-B672-4C32-A8F2-74DBFBAB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1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Väli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92000" y="2538000"/>
            <a:ext cx="6930000" cy="1800000"/>
          </a:xfrm>
        </p:spPr>
        <p:txBody>
          <a:bodyPr anchor="b">
            <a:noAutofit/>
          </a:bodyPr>
          <a:lstStyle>
            <a:lvl1pPr algn="r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92000" y="4518000"/>
            <a:ext cx="6930000" cy="972000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62BE981-6785-4A7C-82B1-ACDBE1F3E645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2147483646 w 33867"/>
              <a:gd name="T21" fmla="*/ 2147483646 h 190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33270" y="18450"/>
                </a:moveTo>
                <a:lnTo>
                  <a:pt x="5861" y="18450"/>
                </a:lnTo>
                <a:lnTo>
                  <a:pt x="600" y="16257"/>
                </a:lnTo>
                <a:lnTo>
                  <a:pt x="600" y="600"/>
                </a:lnTo>
                <a:lnTo>
                  <a:pt x="33270" y="600"/>
                </a:lnTo>
                <a:lnTo>
                  <a:pt x="33270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3" name="Kuva 11">
            <a:extLst>
              <a:ext uri="{FF2B5EF4-FFF2-40B4-BE49-F238E27FC236}">
                <a16:creationId xmlns:a16="http://schemas.microsoft.com/office/drawing/2014/main" id="{65B3D21D-D2FF-4E63-ACEC-CAD993015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7466B7-5E51-46C7-81ED-A537C82FE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0000" y="6435396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927403-F3FE-4776-8232-7314E776BC58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BFE950-CC6B-4093-8BCF-D2FD28F8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4000" y="6435396"/>
            <a:ext cx="41148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D728AFC-E181-4ACB-83B0-B2ADA427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4000" y="6435396"/>
            <a:ext cx="684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54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7">
            <a:extLst>
              <a:ext uri="{FF2B5EF4-FFF2-40B4-BE49-F238E27FC236}">
                <a16:creationId xmlns:a16="http://schemas.microsoft.com/office/drawing/2014/main" id="{E2CE5E2D-B787-49DF-83D8-31DBA26301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6427181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6427181">
                <a:moveTo>
                  <a:pt x="1256" y="0"/>
                </a:moveTo>
                <a:lnTo>
                  <a:pt x="11765027" y="0"/>
                </a:lnTo>
                <a:lnTo>
                  <a:pt x="11765027" y="6427181"/>
                </a:lnTo>
                <a:lnTo>
                  <a:pt x="1981200" y="6423516"/>
                </a:lnTo>
                <a:lnTo>
                  <a:pt x="0" y="5604366"/>
                </a:lnTo>
                <a:cubicBezTo>
                  <a:pt x="419" y="3736244"/>
                  <a:pt x="837" y="18681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0C5876-4AA1-4C6E-8FB3-FD23DD8E16E2}" type="datetime1">
              <a:rPr lang="fi-FI" smtClean="0"/>
              <a:t>5.3.2020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514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2F752B8B-F8DD-4994-9268-4B71BF1A1C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5566266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1765027 w 11765027"/>
              <a:gd name="connsiteY3" fmla="*/ 6427181 h 6427181"/>
              <a:gd name="connsiteX4" fmla="*/ 1256 w 11765027"/>
              <a:gd name="connsiteY4" fmla="*/ 6427181 h 6427181"/>
              <a:gd name="connsiteX5" fmla="*/ 0 w 11765027"/>
              <a:gd name="connsiteY5" fmla="*/ 55662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5568517"/>
              <a:gd name="connsiteX1" fmla="*/ 11765027 w 11765027"/>
              <a:gd name="connsiteY1" fmla="*/ 0 h 5568517"/>
              <a:gd name="connsiteX2" fmla="*/ 11763375 w 11765027"/>
              <a:gd name="connsiteY2" fmla="*/ 670416 h 5568517"/>
              <a:gd name="connsiteX3" fmla="*/ 0 w 11765027"/>
              <a:gd name="connsiteY3" fmla="*/ 5566266 h 5568517"/>
              <a:gd name="connsiteX4" fmla="*/ 1256 w 11765027"/>
              <a:gd name="connsiteY4" fmla="*/ 0 h 5568517"/>
              <a:gd name="connsiteX0" fmla="*/ 1256 w 11765027"/>
              <a:gd name="connsiteY0" fmla="*/ 0 h 5566266"/>
              <a:gd name="connsiteX1" fmla="*/ 11765027 w 11765027"/>
              <a:gd name="connsiteY1" fmla="*/ 0 h 5566266"/>
              <a:gd name="connsiteX2" fmla="*/ 11763375 w 11765027"/>
              <a:gd name="connsiteY2" fmla="*/ 670416 h 5566266"/>
              <a:gd name="connsiteX3" fmla="*/ 0 w 11765027"/>
              <a:gd name="connsiteY3" fmla="*/ 5566266 h 5566266"/>
              <a:gd name="connsiteX4" fmla="*/ 1256 w 11765027"/>
              <a:gd name="connsiteY4" fmla="*/ 0 h 556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65027" h="5566266">
                <a:moveTo>
                  <a:pt x="1256" y="0"/>
                </a:moveTo>
                <a:lnTo>
                  <a:pt x="11765027" y="0"/>
                </a:lnTo>
                <a:cubicBezTo>
                  <a:pt x="11764476" y="223472"/>
                  <a:pt x="11763926" y="446944"/>
                  <a:pt x="11763375" y="670416"/>
                </a:cubicBezTo>
                <a:lnTo>
                  <a:pt x="0" y="5566266"/>
                </a:lnTo>
                <a:cubicBezTo>
                  <a:pt x="419" y="3710844"/>
                  <a:pt x="837" y="18554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38B32D-C7A5-4162-B6B4-7DC8E1487CF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FB5A4EF-9420-4012-950C-1C44BB439EBF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1E6807-8ABE-4EA4-A52C-2C7FFAFA22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E2A3C5-3133-4EF7-9D6E-5D4F2A8DCF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611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C829BA-2C9F-4C7E-8A47-3D9F9CC8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1108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62209A-AF68-492D-AC06-25DBD3C0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908000"/>
            <a:ext cx="10746000" cy="426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94F4B6-6E26-4DFB-852C-F2285979F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0000" y="6435396"/>
            <a:ext cx="187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5C6937E-FE12-48F4-96CB-142DDB3195E2}" type="datetime1">
              <a:rPr lang="fi-FI" smtClean="0"/>
              <a:pPr/>
              <a:t>5.3.2020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7077C5-42E2-4285-A08A-7508B4635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4000" y="6435396"/>
            <a:ext cx="41148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[Esityksen nimi]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E4E371-AE67-45EA-BF47-9E712717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4000" y="6435396"/>
            <a:ext cx="684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97DE6E4-DC77-456C-872A-552B509F49AF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11">
            <a:extLst>
              <a:ext uri="{FF2B5EF4-FFF2-40B4-BE49-F238E27FC236}">
                <a16:creationId xmlns:a16="http://schemas.microsoft.com/office/drawing/2014/main" id="{FF450953-E86B-4CE1-A3E6-114DAF0494A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11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18285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44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">
          <p15:clr>
            <a:srgbClr val="F26B43"/>
          </p15:clr>
        </p15:guide>
        <p15:guide id="3" pos="7158">
          <p15:clr>
            <a:srgbClr val="F26B43"/>
          </p15:clr>
        </p15:guide>
        <p15:guide id="4" orient="horz" pos="1089">
          <p15:clr>
            <a:srgbClr val="F26B43"/>
          </p15:clr>
        </p15:guide>
        <p15:guide id="5" orient="horz" pos="1201">
          <p15:clr>
            <a:srgbClr val="F26B43"/>
          </p15:clr>
        </p15:guide>
        <p15:guide id="6" orient="horz" pos="3892">
          <p15:clr>
            <a:srgbClr val="F26B43"/>
          </p15:clr>
        </p15:guide>
        <p15:guide id="7" orient="horz" pos="379">
          <p15:clr>
            <a:srgbClr val="F26B43"/>
          </p15:clr>
        </p15:guide>
        <p15:guide id="8" orient="horz" pos="418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ayla.fi/vesivaylat/rajoitusalueet#.XkUyfmhLhP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siointi.trafi.fi/omatrafi-formservlet-web/lomake/MU644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Vesiliikenteen kiellot ja rajoitukset</a:t>
            </a:r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Vesiväylänpidon viranomaispäivä 30.3.2020</a:t>
            </a:r>
          </a:p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A45C-C6D5-44E0-A7C3-11C4F37DB9B8}" type="datetime1">
              <a:rPr lang="fi-FI" smtClean="0"/>
              <a:t>5.3.2020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83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D6A3F2-3176-400B-9F7B-F7A1CC1C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15101"/>
            <a:ext cx="10746000" cy="693619"/>
          </a:xfrm>
        </p:spPr>
        <p:txBody>
          <a:bodyPr/>
          <a:lstStyle/>
          <a:p>
            <a:r>
              <a:rPr lang="fi-FI" dirty="0" smtClean="0"/>
              <a:t>Yleistä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6E8E13-0DA2-4679-9F49-E2E83705D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18" y="836712"/>
            <a:ext cx="10746000" cy="5400600"/>
          </a:xfrm>
        </p:spPr>
        <p:txBody>
          <a:bodyPr/>
          <a:lstStyle/>
          <a:p>
            <a:r>
              <a:rPr lang="fi-FI" sz="2000" dirty="0"/>
              <a:t>Traficom asettaa vesiliikennelain perusteella väyliä koskevat kiellot ja </a:t>
            </a:r>
            <a:r>
              <a:rPr lang="fi-FI" sz="2000" dirty="0" smtClean="0"/>
              <a:t>rajoitukset</a:t>
            </a:r>
          </a:p>
          <a:p>
            <a:pPr lvl="1"/>
            <a:r>
              <a:rPr lang="fi-FI" sz="1800" dirty="0"/>
              <a:t>Uuden vesiliikennelain tullessa voimaan </a:t>
            </a:r>
            <a:r>
              <a:rPr lang="fi-FI" sz="1800" dirty="0" smtClean="0"/>
              <a:t>1.6.2020 Traficom </a:t>
            </a:r>
            <a:r>
              <a:rPr lang="fi-FI" sz="1800" dirty="0"/>
              <a:t>vastaa kaikista alueellisista ja vesikulkuneuvotyyppiä koskevista kielloista ja rajoituksista</a:t>
            </a:r>
          </a:p>
          <a:p>
            <a:pPr lvl="2"/>
            <a:r>
              <a:rPr lang="fi-FI" sz="1600" dirty="0"/>
              <a:t>ELY-keskukset toimivat jatkossa yhtenä kuultavana viranomaistahona</a:t>
            </a:r>
          </a:p>
          <a:p>
            <a:pPr lvl="2"/>
            <a:r>
              <a:rPr lang="fi-FI" sz="1600" dirty="0" smtClean="0"/>
              <a:t>Muutoksilla </a:t>
            </a:r>
            <a:r>
              <a:rPr lang="fi-FI" sz="1600" dirty="0"/>
              <a:t>on pyritty </a:t>
            </a:r>
            <a:r>
              <a:rPr lang="fi-FI" sz="1600" dirty="0" smtClean="0"/>
              <a:t>helpottamaan mm. </a:t>
            </a:r>
            <a:r>
              <a:rPr lang="fi-FI" sz="1600" dirty="0"/>
              <a:t>päätösten tekoa sekä yhtenäistämään päätösmenettelyjä sekä parantamaan tietojen yhteen kokoamista </a:t>
            </a:r>
            <a:endParaRPr lang="fi-FI" sz="1600" dirty="0" smtClean="0"/>
          </a:p>
          <a:p>
            <a:r>
              <a:rPr lang="fi-FI" sz="2000" dirty="0" smtClean="0"/>
              <a:t>Yleisimpiä </a:t>
            </a:r>
            <a:r>
              <a:rPr lang="fi-FI" sz="2000" dirty="0"/>
              <a:t>kieltoja ja </a:t>
            </a:r>
            <a:r>
              <a:rPr lang="fi-FI" sz="2000" dirty="0" smtClean="0"/>
              <a:t>rajoituksia väylillä </a:t>
            </a:r>
            <a:r>
              <a:rPr lang="fi-FI" sz="2000" dirty="0"/>
              <a:t>ovat </a:t>
            </a:r>
            <a:r>
              <a:rPr lang="fi-FI" sz="2000" dirty="0" smtClean="0"/>
              <a:t>aallokon aiheuttamisen </a:t>
            </a:r>
            <a:r>
              <a:rPr lang="fi-FI" sz="2000" dirty="0"/>
              <a:t>kielto ja </a:t>
            </a:r>
            <a:r>
              <a:rPr lang="fi-FI" sz="2000" dirty="0" smtClean="0"/>
              <a:t>nopeusrajoitukset</a:t>
            </a:r>
          </a:p>
          <a:p>
            <a:pPr lvl="1"/>
            <a:r>
              <a:rPr lang="fi-FI" sz="1800" dirty="0" smtClean="0"/>
              <a:t>Erinäisten tapahtumien ja kilpailujen takia vesiliikenteen kulkua on tietyissä tapauksissa tarpeen rajoittaa vesiliikenneturvallisuuden varmistamiseksi</a:t>
            </a:r>
          </a:p>
          <a:p>
            <a:pPr lvl="2"/>
            <a:r>
              <a:rPr lang="fi-FI" sz="1600" dirty="0"/>
              <a:t>Jos luvanvarainen tapahtuma </a:t>
            </a:r>
            <a:r>
              <a:rPr lang="fi-FI" sz="1600" dirty="0" smtClean="0"/>
              <a:t>edellyttää </a:t>
            </a:r>
            <a:r>
              <a:rPr lang="fi-FI" sz="1600" dirty="0"/>
              <a:t>väliaikaista vesiliikenteen </a:t>
            </a:r>
            <a:r>
              <a:rPr lang="fi-FI" sz="1600" dirty="0" smtClean="0"/>
              <a:t>keskeyttämistä tai rajoittamista </a:t>
            </a:r>
            <a:r>
              <a:rPr lang="fi-FI" sz="1600" dirty="0"/>
              <a:t>tai alueellisesta kiellosta tai rajoituksesta poikkeamista, on lupa </a:t>
            </a:r>
            <a:r>
              <a:rPr lang="fi-FI" sz="1600" dirty="0" smtClean="0"/>
              <a:t>siihen haettava</a:t>
            </a:r>
            <a:r>
              <a:rPr lang="fi-FI" sz="1600" dirty="0"/>
              <a:t> Traficomilta (1.6.2020 alkaen</a:t>
            </a:r>
            <a:r>
              <a:rPr lang="fi-FI" sz="1600" dirty="0" smtClean="0"/>
              <a:t>)</a:t>
            </a:r>
          </a:p>
          <a:p>
            <a:r>
              <a:rPr lang="fi-FI" sz="2000" dirty="0"/>
              <a:t>Uuden </a:t>
            </a:r>
            <a:r>
              <a:rPr lang="fi-FI" sz="2000" dirty="0" smtClean="0"/>
              <a:t>vesiliikennelain </a:t>
            </a:r>
            <a:r>
              <a:rPr lang="fi-FI" sz="2000" dirty="0"/>
              <a:t>myötä Traficom voi onnettomuuden tai muun vastaavan syyn johdosta määrätä, että vesiliikenne keskeytetään tai sitä rajoitetaan väliaikaisesti vesialueella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F18D2D-060C-4A0A-91DB-B52662F8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F9ED-54AD-474A-A6C8-5A27C1A50ED2}" type="datetime1">
              <a:rPr lang="fi-FI" smtClean="0"/>
              <a:t>5.3.2020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03B12C2-BC49-41DD-9DAC-6AF1471E0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026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332656"/>
            <a:ext cx="10746000" cy="584752"/>
          </a:xfrm>
        </p:spPr>
        <p:txBody>
          <a:bodyPr/>
          <a:lstStyle/>
          <a:p>
            <a:r>
              <a:rPr lang="fi-FI" dirty="0" smtClean="0"/>
              <a:t>Yleistä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900288"/>
            <a:ext cx="10746000" cy="4976984"/>
          </a:xfrm>
        </p:spPr>
        <p:txBody>
          <a:bodyPr/>
          <a:lstStyle/>
          <a:p>
            <a:r>
              <a:rPr lang="fi-FI" sz="2000" dirty="0" smtClean="0"/>
              <a:t>Vesiliikenteen voimassa olevat kielto- ja rajoitusalueet ovat nähtävillä esimerkiksi Väyläviraston </a:t>
            </a:r>
            <a:r>
              <a:rPr lang="fi-FI" sz="2000" dirty="0" smtClean="0">
                <a:hlinkClick r:id="rId2"/>
              </a:rPr>
              <a:t>internetsivuilla</a:t>
            </a:r>
            <a:endParaRPr lang="fi-FI" sz="2000" dirty="0" smtClean="0"/>
          </a:p>
          <a:p>
            <a:r>
              <a:rPr lang="fi-FI" sz="2000" dirty="0"/>
              <a:t>Vesikulkuneuvojen kieltoja ja rajoituksia ovat vuosikymmenien saatossa tehneet eri viranomaistahot (lääninhallitukset, vapaakunnat, alueelliset ympäristökeskukset, Merenkulkulaitos, Liikennevirasto ja ELY-keskukset</a:t>
            </a:r>
            <a:r>
              <a:rPr lang="fi-FI" sz="2000" dirty="0" smtClean="0"/>
              <a:t>)</a:t>
            </a:r>
          </a:p>
          <a:p>
            <a:r>
              <a:rPr lang="fi-FI" sz="2000" dirty="0" smtClean="0"/>
              <a:t>Kielto- ja rajoitusalueita ei ole toistaiseksi merkitty merikartoille </a:t>
            </a:r>
          </a:p>
          <a:p>
            <a:pPr lvl="1"/>
            <a:r>
              <a:rPr lang="fi-FI" sz="1800" dirty="0" smtClean="0"/>
              <a:t>Vanhojen päätösten mukaisten aluerajausten ja maastomerkintöjen yhteneväisyys tarkistettava ennen tietojen lisäämistä merikartalle</a:t>
            </a:r>
          </a:p>
          <a:p>
            <a:pPr lvl="2"/>
            <a:r>
              <a:rPr lang="fi-FI" sz="1600" dirty="0" smtClean="0"/>
              <a:t>Päätösdokumentit tai päätöksen yksityiskohtaiset tiedot ovat toisinaan hankalasti löydettävissä tai puuttuvat kokonaan </a:t>
            </a:r>
          </a:p>
          <a:p>
            <a:pPr lvl="2"/>
            <a:r>
              <a:rPr lang="fi-FI" sz="1600" dirty="0" smtClean="0"/>
              <a:t>Vanhojen päätösten läpikäyminen ja maastomerkintöjen tarkastaminen päätösten mukaisiksi on aloitettu</a:t>
            </a:r>
          </a:p>
          <a:p>
            <a:pPr lvl="2"/>
            <a:r>
              <a:rPr lang="fi-FI" sz="1600" dirty="0"/>
              <a:t>K</a:t>
            </a:r>
            <a:r>
              <a:rPr lang="fi-FI" sz="1600" dirty="0" smtClean="0"/>
              <a:t>un tiedon </a:t>
            </a:r>
            <a:r>
              <a:rPr lang="fi-FI" sz="1600" dirty="0"/>
              <a:t>oikeellisuus on käyty läpi, </a:t>
            </a:r>
            <a:r>
              <a:rPr lang="fi-FI" sz="1600" dirty="0" smtClean="0"/>
              <a:t>alueet voidaan esittää </a:t>
            </a:r>
            <a:r>
              <a:rPr lang="fi-FI" sz="1600" dirty="0"/>
              <a:t>elektronisissa </a:t>
            </a:r>
            <a:r>
              <a:rPr lang="fi-FI" sz="1600" dirty="0" smtClean="0"/>
              <a:t>merikartta-aineistoissa (esitysteknisistä syistä johtuen </a:t>
            </a:r>
            <a:r>
              <a:rPr lang="fi-FI" sz="1600" dirty="0"/>
              <a:t>ainoastaan elektronisissa </a:t>
            </a:r>
            <a:r>
              <a:rPr lang="fi-FI" sz="1600" dirty="0" smtClean="0"/>
              <a:t>merikartta-aineistoissa)</a:t>
            </a:r>
            <a:endParaRPr lang="fi-FI" sz="16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328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Vesiliikenteen kielto- ja rajoitusasioiden käsittely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1556792"/>
            <a:ext cx="10746000" cy="4266000"/>
          </a:xfrm>
        </p:spPr>
        <p:txBody>
          <a:bodyPr/>
          <a:lstStyle/>
          <a:p>
            <a:pPr lvl="1"/>
            <a:r>
              <a:rPr lang="fi-FI" dirty="0" smtClean="0"/>
              <a:t>Esityksen kielloksi </a:t>
            </a:r>
            <a:r>
              <a:rPr lang="fi-FI" dirty="0"/>
              <a:t>tai rajoitukseksi voi tehdä kunta tai kunnan jäsen taikka sellainen viranomainen, yhteisö tai vesialueen omistaja, jota asia </a:t>
            </a:r>
            <a:r>
              <a:rPr lang="fi-FI" dirty="0" smtClean="0"/>
              <a:t>koskee</a:t>
            </a:r>
          </a:p>
          <a:p>
            <a:pPr lvl="1"/>
            <a:r>
              <a:rPr lang="fi-FI" dirty="0"/>
              <a:t>Kiellon tai rajoituksen määräämisen voi panna vireille myös Väylävirasto, Liikenne- ja viestintävirasto tai alueellinen elinkeino-, liikenne- ja </a:t>
            </a:r>
            <a:r>
              <a:rPr lang="fi-FI" dirty="0" smtClean="0"/>
              <a:t>ympäristökeskus</a:t>
            </a:r>
          </a:p>
          <a:p>
            <a:pPr lvl="1"/>
            <a:r>
              <a:rPr lang="fi-FI" dirty="0" smtClean="0"/>
              <a:t>Esitys on tehtävä kirjallisesti Traficomille, mieluiten Traficomin internetsivuilla olevalla </a:t>
            </a:r>
            <a:r>
              <a:rPr lang="fi-FI" dirty="0" smtClean="0">
                <a:hlinkClick r:id="rId2"/>
              </a:rPr>
              <a:t>esityslomakkeella</a:t>
            </a:r>
            <a:endParaRPr lang="fi-FI" dirty="0" smtClean="0"/>
          </a:p>
          <a:p>
            <a:pPr lvl="1"/>
            <a:r>
              <a:rPr lang="fi-FI" dirty="0"/>
              <a:t>Ennen kiellon tai rajoituksen </a:t>
            </a:r>
            <a:r>
              <a:rPr lang="fi-FI" dirty="0" smtClean="0"/>
              <a:t>määräämistä Traficomin </a:t>
            </a:r>
            <a:r>
              <a:rPr lang="fi-FI" dirty="0"/>
              <a:t>on kuultava kuntaa, jonka aluetta kielto tai rajoitus koskee, sekä varattava niille viranomaisille, yhteisöille ja vesialueen omistajille sekä muille, joita asia koskee, tilaisuus tulla kuulluksi </a:t>
            </a:r>
            <a:endParaRPr lang="fi-FI" dirty="0" smtClean="0"/>
          </a:p>
          <a:p>
            <a:pPr lvl="2"/>
            <a:r>
              <a:rPr lang="fi-FI" dirty="0" smtClean="0"/>
              <a:t>Traficom voi määrätä kiellon tai rajoituksen esityksestä poiketen, ellei kyseessä ole kunnan esitys, joka on määrättävä esityksen mukaisesti tai hylättävä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362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Vesiliikenteen kiellon ja rajoituksen maastomerkintä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1908000"/>
            <a:ext cx="10746000" cy="3681240"/>
          </a:xfrm>
        </p:spPr>
        <p:txBody>
          <a:bodyPr/>
          <a:lstStyle/>
          <a:p>
            <a:r>
              <a:rPr lang="fi-FI" sz="2000" dirty="0"/>
              <a:t>Kielto tai rajoitus on, jos se on mahdollista, merkittävä vesialueelle, jota se koskee, tai sen </a:t>
            </a:r>
            <a:r>
              <a:rPr lang="fi-FI" sz="2000" dirty="0" smtClean="0"/>
              <a:t>läheisyyteen</a:t>
            </a:r>
          </a:p>
          <a:p>
            <a:r>
              <a:rPr lang="fi-FI" sz="2000" dirty="0" smtClean="0"/>
              <a:t>Maastomerkinnän vesiliikennemerkit </a:t>
            </a:r>
            <a:r>
              <a:rPr lang="fi-FI" sz="2000" dirty="0"/>
              <a:t>on </a:t>
            </a:r>
            <a:r>
              <a:rPr lang="fi-FI" sz="2000" dirty="0" smtClean="0"/>
              <a:t>toteutettava</a:t>
            </a:r>
            <a:r>
              <a:rPr lang="fi-FI" sz="2000" dirty="0"/>
              <a:t> vesiliikennelain (1.6.2020 alkaen) ja</a:t>
            </a:r>
            <a:r>
              <a:rPr lang="fi-FI" sz="2000" dirty="0" smtClean="0"/>
              <a:t> vesiliikennemerkeistä ja valo-opasteista annetun määräyksen mukaisena </a:t>
            </a:r>
          </a:p>
          <a:p>
            <a:r>
              <a:rPr lang="fi-FI" sz="2000" dirty="0"/>
              <a:t>Väyläalueen kielto- ja rajoitusmerkinnästä </a:t>
            </a:r>
            <a:r>
              <a:rPr lang="fi-FI" sz="2000" dirty="0" smtClean="0"/>
              <a:t>ja merkinnän ylläpidosta vastaa </a:t>
            </a:r>
            <a:r>
              <a:rPr lang="fi-FI" sz="2000" dirty="0"/>
              <a:t>väylänpitäjä ja väyläalueen ulkopuolisista kielto- ja rajoitusmerkinnöistä </a:t>
            </a:r>
            <a:r>
              <a:rPr lang="fi-FI" sz="2000" dirty="0" smtClean="0"/>
              <a:t>kunta</a:t>
            </a:r>
          </a:p>
          <a:p>
            <a:endParaRPr lang="fi-FI" sz="2000" dirty="0"/>
          </a:p>
          <a:p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297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Vesiliikenteen nopeusrajoitus ja aallokon aiheuttamisen kielto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Traficom on pyrkinyt pitämään nopeusrajoitukset mahdollisimman yhdenmukaisina (10 km/h, 15 km/h, 20 km/h)</a:t>
            </a:r>
          </a:p>
          <a:p>
            <a:r>
              <a:rPr lang="fi-FI" sz="2000" dirty="0" smtClean="0"/>
              <a:t>Nopeusrajoituksia </a:t>
            </a:r>
            <a:r>
              <a:rPr lang="fi-FI" sz="2000" dirty="0"/>
              <a:t>ei tulisi varsinkaan veneliikenteen väylillä asettaa </a:t>
            </a:r>
            <a:r>
              <a:rPr lang="fi-FI" sz="2000" dirty="0" smtClean="0"/>
              <a:t>pelkästään vesikulkuneuvojen aiheuttamien </a:t>
            </a:r>
            <a:r>
              <a:rPr lang="fi-FI" sz="2000" dirty="0"/>
              <a:t>aallokkohaittojen perusteella, vaan taustalla </a:t>
            </a:r>
            <a:r>
              <a:rPr lang="fi-FI" sz="2000" dirty="0" smtClean="0"/>
              <a:t>tulisi olla myös </a:t>
            </a:r>
            <a:r>
              <a:rPr lang="fi-FI" sz="2000" dirty="0"/>
              <a:t>turvallisuuteen vaikuttavat </a:t>
            </a:r>
            <a:r>
              <a:rPr lang="fi-FI" sz="2000" dirty="0" smtClean="0"/>
              <a:t>tekijät</a:t>
            </a:r>
          </a:p>
          <a:p>
            <a:pPr lvl="1"/>
            <a:r>
              <a:rPr lang="fi-FI" sz="1800" dirty="0" smtClean="0"/>
              <a:t>Käytännössä pelkän aallokon aiheuttamisen kiellon valvonta on kuitenkin valvovan viranomaisen näkökulmasta vaikeaa, sillä sallitulle aallonkorkeudelle ei voi asettaa raja-arvoa ja vahingollinen aallokko on tulkittava tapauskohtaisesti</a:t>
            </a:r>
          </a:p>
          <a:p>
            <a:pPr lvl="2"/>
            <a:r>
              <a:rPr lang="fi-FI" sz="1600" dirty="0" smtClean="0"/>
              <a:t>Aallokon aiheuttamisen kielto on joustavin tapa pyrkiä vähentämään vesikulkuneuvojen vaikutuksia, </a:t>
            </a:r>
            <a:r>
              <a:rPr lang="fi-FI" sz="1600" dirty="0"/>
              <a:t>sillä tällöin jokainen voi sopeuttaa nopeuden vesikulkuneuvolleen sellaiseksi, ettei aiheuta haitallista aaltoa</a:t>
            </a:r>
            <a:endParaRPr lang="fi-FI" sz="1600" dirty="0" smtClean="0"/>
          </a:p>
          <a:p>
            <a:r>
              <a:rPr lang="fi-FI" sz="2000" dirty="0"/>
              <a:t>Kieltojen ja rajoitusten </a:t>
            </a:r>
            <a:r>
              <a:rPr lang="fi-FI" sz="2000" dirty="0" smtClean="0"/>
              <a:t>määräämisen yleiset </a:t>
            </a:r>
            <a:r>
              <a:rPr lang="fi-FI" sz="2000" dirty="0"/>
              <a:t>periaatteet ja </a:t>
            </a:r>
            <a:r>
              <a:rPr lang="fi-FI" sz="2000" dirty="0" smtClean="0"/>
              <a:t>päätösten </a:t>
            </a:r>
            <a:r>
              <a:rPr lang="fi-FI" sz="2000" dirty="0"/>
              <a:t>merkinnässä huomioitavat asiakohdat ovat esitetty </a:t>
            </a:r>
            <a:r>
              <a:rPr lang="fi-FI" sz="2000" dirty="0" smtClean="0"/>
              <a:t>tarkemmin Traficomin </a:t>
            </a:r>
            <a:r>
              <a:rPr lang="fi-FI" sz="2000" i="1" dirty="0" smtClean="0"/>
              <a:t>Vesiliikennelain soveltamisohjeessa</a:t>
            </a:r>
            <a:endParaRPr lang="fi-FI" sz="2000" i="1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8152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60648"/>
            <a:ext cx="10746000" cy="609790"/>
          </a:xfrm>
        </p:spPr>
        <p:txBody>
          <a:bodyPr/>
          <a:lstStyle/>
          <a:p>
            <a:r>
              <a:rPr lang="fi-FI" dirty="0" smtClean="0"/>
              <a:t>Haasteita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870438"/>
            <a:ext cx="10746000" cy="5816958"/>
          </a:xfrm>
        </p:spPr>
        <p:txBody>
          <a:bodyPr/>
          <a:lstStyle/>
          <a:p>
            <a:r>
              <a:rPr lang="fi-FI" sz="2000" dirty="0" smtClean="0"/>
              <a:t>Kielto- ja rajoitusaluetta haetaan laajoille alueille</a:t>
            </a:r>
          </a:p>
          <a:p>
            <a:pPr lvl="1"/>
            <a:r>
              <a:rPr lang="fi-FI" sz="1800" dirty="0" smtClean="0"/>
              <a:t>Kieltojen ja rajoitusten noudattaminen saattaa jäädä toivotusta, mikäli vesillä liikkujat kokevat kiellon ja/tai rajoituksen turhaksi</a:t>
            </a:r>
          </a:p>
          <a:p>
            <a:r>
              <a:rPr lang="fi-FI" sz="2000" dirty="0" smtClean="0"/>
              <a:t>Veneiden koko ja teho on suurentunut vuosien varrella</a:t>
            </a:r>
          </a:p>
          <a:p>
            <a:pPr lvl="2"/>
            <a:r>
              <a:rPr lang="fi-FI" dirty="0" smtClean="0"/>
              <a:t>Vesiliikenteen synnyttämä aaltovaikutus vaikuttaa rannan virkistyskäyttöön ja rantarakenteisiin aiempaa enemmän</a:t>
            </a:r>
          </a:p>
          <a:p>
            <a:r>
              <a:rPr lang="fi-FI" sz="2000" dirty="0" smtClean="0"/>
              <a:t>Kielto- ja rajoitusalueiden suuri määrä</a:t>
            </a:r>
          </a:p>
          <a:p>
            <a:pPr lvl="1"/>
            <a:r>
              <a:rPr lang="fi-FI" sz="1800" dirty="0" smtClean="0"/>
              <a:t>Tietyissä tapauksissa alemman väyläluokan kiellot ja rajoitukset saattavat lisätä veneilijöiden kulkua kauppamerenkulun väylillä</a:t>
            </a:r>
          </a:p>
          <a:p>
            <a:r>
              <a:rPr lang="fi-FI" sz="2000" dirty="0" smtClean="0"/>
              <a:t>”Hyvät merimiestavat”</a:t>
            </a:r>
          </a:p>
          <a:p>
            <a:pPr lvl="2"/>
            <a:r>
              <a:rPr lang="fi-FI" dirty="0" smtClean="0"/>
              <a:t>Jokaisen vesillä liikkujan tulisi huomioida vesiliikennelaissa todetut vesillä liikkujaa koskevat yleiset velvollisuudet</a:t>
            </a:r>
          </a:p>
          <a:p>
            <a:pPr lvl="3"/>
            <a:r>
              <a:rPr lang="fi-FI" dirty="0" smtClean="0"/>
              <a:t>Pienentäisi painetta myös uusien kieltojen ja rajoitusten esittämiselle/määräämiselle</a:t>
            </a:r>
          </a:p>
          <a:p>
            <a:pPr lvl="3"/>
            <a:r>
              <a:rPr lang="fi-FI" dirty="0" smtClean="0"/>
              <a:t>Veneilyn suosion kasvaessa, vesillä kulkee yhä enemmän henkilöitä, joilla ei välttämättä ole aiempaa taustaa veneilystä eikä tietoa ”hyvistä merimiestavoista” tai ymmärrystä oman vesikulkuneuvon vaikutuksista ympäristöön sekä rannan rakenteille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784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C2631-D676-4CDC-ADE7-1820D9476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C2BCC34-1B2A-424E-B201-12AD445DF9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8793538"/>
      </p:ext>
    </p:extLst>
  </p:cSld>
  <p:clrMapOvr>
    <a:masterClrMapping/>
  </p:clrMapOvr>
</p:sld>
</file>

<file path=ppt/theme/theme1.xml><?xml version="1.0" encoding="utf-8"?>
<a:theme xmlns:a="http://schemas.openxmlformats.org/drawingml/2006/main" name="A) Traficom 1 su">
  <a:themeElements>
    <a:clrScheme name="Traficom">
      <a:dk1>
        <a:sysClr val="windowText" lastClr="000000"/>
      </a:dk1>
      <a:lt1>
        <a:sysClr val="window" lastClr="FFFFFF"/>
      </a:lt1>
      <a:dk2>
        <a:srgbClr val="018285"/>
      </a:dk2>
      <a:lt2>
        <a:srgbClr val="1C6BBA"/>
      </a:lt2>
      <a:accent1>
        <a:srgbClr val="00AEB2"/>
      </a:accent1>
      <a:accent2>
        <a:srgbClr val="018285"/>
      </a:accent2>
      <a:accent3>
        <a:srgbClr val="81D600"/>
      </a:accent3>
      <a:accent4>
        <a:srgbClr val="EC017F"/>
      </a:accent4>
      <a:accent5>
        <a:srgbClr val="0058B1"/>
      </a:accent5>
      <a:accent6>
        <a:srgbClr val="159637"/>
      </a:accent6>
      <a:hlink>
        <a:srgbClr val="0563C1"/>
      </a:hlink>
      <a:folHlink>
        <a:srgbClr val="954F72"/>
      </a:folHlink>
    </a:clrScheme>
    <a:fontScheme name="Mukautettu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AEB2"/>
        </a:solidFill>
        <a:ln>
          <a:solidFill>
            <a:srgbClr val="00AEB2"/>
          </a:solidFill>
        </a:ln>
      </a:spPr>
      <a:bodyPr rtlCol="0" anchor="t"/>
      <a:lstStyle>
        <a:defPPr algn="ctr">
          <a:defRPr dirty="0" err="1" smtClean="0">
            <a:solidFill>
              <a:schemeClr val="bg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00AEB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rgbClr val="00AEB2"/>
        </a:solidFill>
      </a:spPr>
      <a:bodyPr wrap="none" rtlCol="0">
        <a:spAutoFit/>
      </a:bodyPr>
      <a:lstStyle>
        <a:defPPr algn="l">
          <a:defRPr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Traficom 1">
      <a:srgbClr val="00AEB2"/>
    </a:custClr>
    <a:custClr name="Traficom 2">
      <a:srgbClr val="018285"/>
    </a:custClr>
    <a:custClr name="Traficom 3">
      <a:srgbClr val="0058B1"/>
    </a:custClr>
    <a:custClr name="Traficom 4">
      <a:srgbClr val="159637"/>
    </a:custClr>
    <a:custClr name="Traficom 5">
      <a:srgbClr val="81D600"/>
    </a:custClr>
    <a:custClr name="Traficom 6">
      <a:srgbClr val="009EFF"/>
    </a:custClr>
    <a:custClr name="Traficom 7">
      <a:srgbClr val="0066CC"/>
    </a:custClr>
    <a:custClr name="Traficom 8">
      <a:srgbClr val="EC017F"/>
    </a:custClr>
    <a:custClr name="Traficom 9">
      <a:srgbClr val="E90008"/>
    </a:custClr>
    <a:custClr name="Traficom 10">
      <a:srgbClr val="FF7D00"/>
    </a:custClr>
    <a:custClr name="Traficom 11">
      <a:srgbClr val="FFD400"/>
    </a:custClr>
    <a:custClr name="Traficom 12">
      <a:srgbClr val="056805"/>
    </a:custClr>
    <a:custClr name="Traficom 13">
      <a:srgbClr val="026273"/>
    </a:custClr>
    <a:custClr name="Traficom 14">
      <a:srgbClr val="002C74"/>
    </a:custClr>
    <a:custClr name="Traficom 15">
      <a:srgbClr val="820084"/>
    </a:custClr>
    <a:custClr name="Traficom 16">
      <a:srgbClr val="9E003B"/>
    </a:custClr>
  </a:custClrLst>
  <a:extLst>
    <a:ext uri="{05A4C25C-085E-4340-85A3-A5531E510DB2}">
      <thm15:themeFamily xmlns:thm15="http://schemas.microsoft.com/office/thememl/2012/main" name="Traficom 1 su.potx" id="{966C1824-3450-4026-B9D0-F4EF297BF105}" vid="{14F4D327-B8E6-4336-9F8C-CEADCFC58BC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Traficom 1 su</Template>
  <TotalTime>1098</TotalTime>
  <Words>638</Words>
  <Application>Microsoft Office PowerPoint</Application>
  <PresentationFormat>Laajakuva</PresentationFormat>
  <Paragraphs>61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Calibri</vt:lpstr>
      <vt:lpstr>Verdana</vt:lpstr>
      <vt:lpstr>Wingdings 3</vt:lpstr>
      <vt:lpstr>A) Traficom 1 su</vt:lpstr>
      <vt:lpstr>Vesiliikenteen kiellot ja rajoitukset</vt:lpstr>
      <vt:lpstr>Yleistä</vt:lpstr>
      <vt:lpstr>Yleistä</vt:lpstr>
      <vt:lpstr>Vesiliikenteen kielto- ja rajoitusasioiden käsittely</vt:lpstr>
      <vt:lpstr>Vesiliikenteen kiellon ja rajoituksen maastomerkintä</vt:lpstr>
      <vt:lpstr>Vesiliikenteen nopeusrajoitus ja aallokon aiheuttamisen kielto</vt:lpstr>
      <vt:lpstr>Haasteita</vt:lpstr>
      <vt:lpstr>Kiitos</vt:lpstr>
    </vt:vector>
  </TitlesOfParts>
  <Company>Trafi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Koiranen Jani</dc:creator>
  <cp:lastModifiedBy>Lång Risto</cp:lastModifiedBy>
  <cp:revision>75</cp:revision>
  <dcterms:created xsi:type="dcterms:W3CDTF">2020-01-22T05:00:03Z</dcterms:created>
  <dcterms:modified xsi:type="dcterms:W3CDTF">2020-03-05T09:49:29Z</dcterms:modified>
</cp:coreProperties>
</file>