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85" r:id="rId2"/>
  </p:sldMasterIdLst>
  <p:notesMasterIdLst>
    <p:notesMasterId r:id="rId10"/>
  </p:notesMasterIdLst>
  <p:handoutMasterIdLst>
    <p:handoutMasterId r:id="rId11"/>
  </p:handoutMasterIdLst>
  <p:sldIdLst>
    <p:sldId id="259" r:id="rId3"/>
    <p:sldId id="265" r:id="rId4"/>
    <p:sldId id="288" r:id="rId5"/>
    <p:sldId id="289" r:id="rId6"/>
    <p:sldId id="291" r:id="rId7"/>
    <p:sldId id="274" r:id="rId8"/>
    <p:sldId id="292" r:id="rId9"/>
  </p:sldIdLst>
  <p:sldSz cx="12192000" cy="6858000"/>
  <p:notesSz cx="6858000" cy="9926638"/>
  <p:custDataLst>
    <p:tags r:id="rId12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2FF"/>
    <a:srgbClr val="A5B4FF"/>
    <a:srgbClr val="7D91FF"/>
    <a:srgbClr val="4B64FF"/>
    <a:srgbClr val="000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181" autoAdjust="0"/>
  </p:normalViewPr>
  <p:slideViewPr>
    <p:cSldViewPr snapToGrid="0" showGuides="1">
      <p:cViewPr varScale="1">
        <p:scale>
          <a:sx n="63" d="100"/>
          <a:sy n="63" d="100"/>
        </p:scale>
        <p:origin x="80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120"/>
    </p:cViewPr>
  </p:sorterViewPr>
  <p:notesViewPr>
    <p:cSldViewPr snapToGrid="0" showGuides="1">
      <p:cViewPr>
        <p:scale>
          <a:sx n="125" d="100"/>
          <a:sy n="125" d="100"/>
        </p:scale>
        <p:origin x="1906" y="-16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8BEE041-CB11-443B-AD3E-EA08797189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4"/>
            <a:ext cx="2971800" cy="498055"/>
          </a:xfrm>
          <a:prstGeom prst="rect">
            <a:avLst/>
          </a:prstGeom>
        </p:spPr>
        <p:txBody>
          <a:bodyPr vert="horz" lIns="92421" tIns="46210" rIns="92421" bIns="4621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FF1F166-BA9E-438C-A9EB-7F2A93D1CF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4" y="4"/>
            <a:ext cx="2971800" cy="498055"/>
          </a:xfrm>
          <a:prstGeom prst="rect">
            <a:avLst/>
          </a:prstGeom>
        </p:spPr>
        <p:txBody>
          <a:bodyPr vert="horz" lIns="92421" tIns="46210" rIns="92421" bIns="46210" rtlCol="0"/>
          <a:lstStyle>
            <a:lvl1pPr algn="r">
              <a:defRPr sz="1200"/>
            </a:lvl1pPr>
          </a:lstStyle>
          <a:p>
            <a:fld id="{B8A78304-EB1D-4877-8EA7-E204203C9AE3}" type="datetimeFigureOut">
              <a:rPr lang="fi-FI" smtClean="0"/>
              <a:t>6.2.2023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C81270-3D5C-45E4-946E-DB719F8304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71800" cy="498054"/>
          </a:xfrm>
          <a:prstGeom prst="rect">
            <a:avLst/>
          </a:prstGeom>
        </p:spPr>
        <p:txBody>
          <a:bodyPr vert="horz" lIns="92421" tIns="46210" rIns="92421" bIns="4621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CAB58F5-9A06-4EC1-AF8F-10C156C237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4" y="9428585"/>
            <a:ext cx="2971800" cy="498054"/>
          </a:xfrm>
          <a:prstGeom prst="rect">
            <a:avLst/>
          </a:prstGeom>
        </p:spPr>
        <p:txBody>
          <a:bodyPr vert="horz" lIns="92421" tIns="46210" rIns="92421" bIns="46210" rtlCol="0" anchor="b"/>
          <a:lstStyle>
            <a:lvl1pPr algn="r">
              <a:defRPr sz="1200"/>
            </a:lvl1pPr>
          </a:lstStyle>
          <a:p>
            <a:fld id="{F984BDD3-507E-4253-A7A9-841F6318CF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9866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71800" cy="498055"/>
          </a:xfrm>
          <a:prstGeom prst="rect">
            <a:avLst/>
          </a:prstGeom>
        </p:spPr>
        <p:txBody>
          <a:bodyPr vert="horz" lIns="92421" tIns="46210" rIns="92421" bIns="4621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4" y="4"/>
            <a:ext cx="2971800" cy="498055"/>
          </a:xfrm>
          <a:prstGeom prst="rect">
            <a:avLst/>
          </a:prstGeom>
        </p:spPr>
        <p:txBody>
          <a:bodyPr vert="horz" lIns="92421" tIns="46210" rIns="92421" bIns="46210" rtlCol="0"/>
          <a:lstStyle>
            <a:lvl1pPr algn="r">
              <a:defRPr sz="1200"/>
            </a:lvl1pPr>
          </a:lstStyle>
          <a:p>
            <a:fld id="{6C8EB657-AA9B-4253-8FF7-9AD43078E620}" type="datetimeFigureOut">
              <a:rPr lang="fi-FI" smtClean="0"/>
              <a:t>6.2.2023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1" tIns="46210" rIns="92421" bIns="4621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1" y="4777196"/>
            <a:ext cx="5486400" cy="3908614"/>
          </a:xfrm>
          <a:prstGeom prst="rect">
            <a:avLst/>
          </a:prstGeom>
        </p:spPr>
        <p:txBody>
          <a:bodyPr vert="horz" lIns="92421" tIns="46210" rIns="92421" bIns="4621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71800" cy="498054"/>
          </a:xfrm>
          <a:prstGeom prst="rect">
            <a:avLst/>
          </a:prstGeom>
        </p:spPr>
        <p:txBody>
          <a:bodyPr vert="horz" lIns="92421" tIns="46210" rIns="92421" bIns="4621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4" y="9428585"/>
            <a:ext cx="2971800" cy="498054"/>
          </a:xfrm>
          <a:prstGeom prst="rect">
            <a:avLst/>
          </a:prstGeom>
        </p:spPr>
        <p:txBody>
          <a:bodyPr vert="horz" lIns="92421" tIns="46210" rIns="92421" bIns="46210" rtlCol="0" anchor="b"/>
          <a:lstStyle>
            <a:lvl1pPr algn="r">
              <a:defRPr sz="1200"/>
            </a:lvl1pPr>
          </a:lstStyle>
          <a:p>
            <a:fld id="{394BB65B-F434-457D-80A4-C953E0D7E0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51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216000" rtl="0" eaLnBrk="1" latinLnBrk="0" hangingPunct="1">
      <a:lnSpc>
        <a:spcPct val="90000"/>
      </a:lnSpc>
      <a:spcAft>
        <a:spcPts val="1000"/>
      </a:spcAft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2000" indent="-216000" algn="l" defTabSz="216000" rtl="0" eaLnBrk="1" latinLnBrk="0" hangingPunct="1">
      <a:lnSpc>
        <a:spcPct val="90000"/>
      </a:lnSpc>
      <a:spcAft>
        <a:spcPts val="10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48000" indent="-216000" algn="l" defTabSz="216000" rtl="0" eaLnBrk="1" latinLnBrk="0" hangingPunct="1">
      <a:lnSpc>
        <a:spcPct val="90000"/>
      </a:lnSpc>
      <a:spcAft>
        <a:spcPts val="10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64000" indent="-216000" algn="l" defTabSz="216000" rtl="0" eaLnBrk="1" latinLnBrk="0" hangingPunct="1">
      <a:lnSpc>
        <a:spcPct val="90000"/>
      </a:lnSpc>
      <a:spcAft>
        <a:spcPts val="10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080000" indent="-216000" algn="l" defTabSz="216000" rtl="0" eaLnBrk="1" latinLnBrk="0" hangingPunct="1">
      <a:lnSpc>
        <a:spcPct val="90000"/>
      </a:lnSpc>
      <a:spcAft>
        <a:spcPts val="10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55177-22D0-4130-B8BC-21907F995B6C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0814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000" b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155DC-C2FA-4EE4-8A09-4E7277270EC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1095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1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B65B-F434-457D-80A4-C953E0D7E0F0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2618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B65B-F434-457D-80A4-C953E0D7E0F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0048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B65B-F434-457D-80A4-C953E0D7E0F0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0018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B65B-F434-457D-80A4-C953E0D7E0F0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6120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B65B-F434-457D-80A4-C953E0D7E0F0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565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jp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3.jpg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6.jpeg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5.jpg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4.jp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jpg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- suo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i 4" hidden="1">
            <a:extLst>
              <a:ext uri="{FF2B5EF4-FFF2-40B4-BE49-F238E27FC236}">
                <a16:creationId xmlns:a16="http://schemas.microsoft.com/office/drawing/2014/main" id="{B204733A-FFA9-42F0-A8F3-F07A467540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22704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5" name="Objekti 4" hidden="1">
                        <a:extLst>
                          <a:ext uri="{FF2B5EF4-FFF2-40B4-BE49-F238E27FC236}">
                            <a16:creationId xmlns:a16="http://schemas.microsoft.com/office/drawing/2014/main" id="{B204733A-FFA9-42F0-A8F3-F07A467540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orakulmio 3" hidden="1">
            <a:extLst>
              <a:ext uri="{FF2B5EF4-FFF2-40B4-BE49-F238E27FC236}">
                <a16:creationId xmlns:a16="http://schemas.microsoft.com/office/drawing/2014/main" id="{16DB66A1-053D-4FEC-A845-14157EBB381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4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0E0CB56-3495-4C34-A152-2A6DF8298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0" y="1684338"/>
            <a:ext cx="5580000" cy="1671648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200" baseline="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942C8DB-AC1A-44C6-8643-5202CDA31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0000" y="3960000"/>
            <a:ext cx="4548000" cy="1090155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4F119D4-57A0-48F9-8B7A-72F510A26E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1022" y="-21020"/>
            <a:ext cx="6165763" cy="6888830"/>
          </a:xfrm>
          <a:custGeom>
            <a:avLst/>
            <a:gdLst>
              <a:gd name="connsiteX0" fmla="*/ 0 w 6072188"/>
              <a:gd name="connsiteY0" fmla="*/ 0 h 6865717"/>
              <a:gd name="connsiteX1" fmla="*/ 6072188 w 6072188"/>
              <a:gd name="connsiteY1" fmla="*/ 0 h 6865717"/>
              <a:gd name="connsiteX2" fmla="*/ 6072188 w 6072188"/>
              <a:gd name="connsiteY2" fmla="*/ 6865717 h 6865717"/>
              <a:gd name="connsiteX3" fmla="*/ 0 w 6072188"/>
              <a:gd name="connsiteY3" fmla="*/ 6865717 h 6865717"/>
              <a:gd name="connsiteX4" fmla="*/ 0 w 6072188"/>
              <a:gd name="connsiteY4" fmla="*/ 0 h 6865717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6072188 w 6072188"/>
              <a:gd name="connsiteY2" fmla="*/ 6865717 h 6885382"/>
              <a:gd name="connsiteX3" fmla="*/ 3077497 w 6072188"/>
              <a:gd name="connsiteY3" fmla="*/ 6885382 h 6885382"/>
              <a:gd name="connsiteX4" fmla="*/ 0 w 6072188"/>
              <a:gd name="connsiteY4" fmla="*/ 0 h 6885382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3077497 w 6072188"/>
              <a:gd name="connsiteY2" fmla="*/ 6885382 h 6885382"/>
              <a:gd name="connsiteX3" fmla="*/ 0 w 6072188"/>
              <a:gd name="connsiteY3" fmla="*/ 0 h 6885382"/>
              <a:gd name="connsiteX0" fmla="*/ 0 w 6160678"/>
              <a:gd name="connsiteY0" fmla="*/ 9832 h 6895214"/>
              <a:gd name="connsiteX1" fmla="*/ 6160678 w 6160678"/>
              <a:gd name="connsiteY1" fmla="*/ 0 h 6895214"/>
              <a:gd name="connsiteX2" fmla="*/ 3077497 w 6160678"/>
              <a:gd name="connsiteY2" fmla="*/ 6895214 h 6895214"/>
              <a:gd name="connsiteX3" fmla="*/ 0 w 6160678"/>
              <a:gd name="connsiteY3" fmla="*/ 9832 h 6895214"/>
              <a:gd name="connsiteX0" fmla="*/ 0 w 6160678"/>
              <a:gd name="connsiteY0" fmla="*/ 9832 h 6875550"/>
              <a:gd name="connsiteX1" fmla="*/ 6160678 w 6160678"/>
              <a:gd name="connsiteY1" fmla="*/ 0 h 6875550"/>
              <a:gd name="connsiteX2" fmla="*/ 3126658 w 6160678"/>
              <a:gd name="connsiteY2" fmla="*/ 6875550 h 6875550"/>
              <a:gd name="connsiteX3" fmla="*/ 0 w 6160678"/>
              <a:gd name="connsiteY3" fmla="*/ 9832 h 6875550"/>
              <a:gd name="connsiteX0" fmla="*/ 0 w 6239336"/>
              <a:gd name="connsiteY0" fmla="*/ 0 h 6875550"/>
              <a:gd name="connsiteX1" fmla="*/ 6239336 w 6239336"/>
              <a:gd name="connsiteY1" fmla="*/ 0 h 6875550"/>
              <a:gd name="connsiteX2" fmla="*/ 3205316 w 6239336"/>
              <a:gd name="connsiteY2" fmla="*/ 6875550 h 6875550"/>
              <a:gd name="connsiteX3" fmla="*/ 0 w 6239336"/>
              <a:gd name="connsiteY3" fmla="*/ 0 h 6875550"/>
              <a:gd name="connsiteX0" fmla="*/ 0 w 6239336"/>
              <a:gd name="connsiteY0" fmla="*/ 0 h 6822998"/>
              <a:gd name="connsiteX1" fmla="*/ 6239336 w 6239336"/>
              <a:gd name="connsiteY1" fmla="*/ 0 h 6822998"/>
              <a:gd name="connsiteX2" fmla="*/ 3226337 w 6239336"/>
              <a:gd name="connsiteY2" fmla="*/ 6822998 h 6822998"/>
              <a:gd name="connsiteX3" fmla="*/ 0 w 6239336"/>
              <a:gd name="connsiteY3" fmla="*/ 0 h 6822998"/>
              <a:gd name="connsiteX0" fmla="*/ 0 w 6144743"/>
              <a:gd name="connsiteY0" fmla="*/ 0 h 6822998"/>
              <a:gd name="connsiteX1" fmla="*/ 6144743 w 6144743"/>
              <a:gd name="connsiteY1" fmla="*/ 10511 h 6822998"/>
              <a:gd name="connsiteX2" fmla="*/ 3226337 w 6144743"/>
              <a:gd name="connsiteY2" fmla="*/ 6822998 h 6822998"/>
              <a:gd name="connsiteX3" fmla="*/ 0 w 6144743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43848"/>
              <a:gd name="connsiteX1" fmla="*/ 6144742 w 6144742"/>
              <a:gd name="connsiteY1" fmla="*/ 31361 h 6843848"/>
              <a:gd name="connsiteX2" fmla="*/ 3236847 w 6144742"/>
              <a:gd name="connsiteY2" fmla="*/ 6843848 h 6843848"/>
              <a:gd name="connsiteX3" fmla="*/ 0 w 6144742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5763" h="6833423">
                <a:moveTo>
                  <a:pt x="0" y="0"/>
                </a:moveTo>
                <a:cubicBezTo>
                  <a:pt x="6133268" y="34781"/>
                  <a:pt x="64026" y="17432"/>
                  <a:pt x="6165763" y="20936"/>
                </a:cubicBezTo>
                <a:cubicBezTo>
                  <a:pt x="3231031" y="6832234"/>
                  <a:pt x="4227166" y="4562594"/>
                  <a:pt x="3257868" y="6833423"/>
                </a:cubicBezTo>
                <a:cubicBezTo>
                  <a:pt x="-7232" y="-52592"/>
                  <a:pt x="3223060" y="6833887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32" name="Kuva 31" descr="Kuva, joka sisältää kohteen ruoka&#10;&#10;Kuvaus luotu automaattisesti">
            <a:extLst>
              <a:ext uri="{FF2B5EF4-FFF2-40B4-BE49-F238E27FC236}">
                <a16:creationId xmlns:a16="http://schemas.microsoft.com/office/drawing/2014/main" id="{F10F8FD9-FBD8-45AD-B887-4952DBBA1A8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600" y="5868000"/>
            <a:ext cx="3077488" cy="396000"/>
          </a:xfrm>
          <a:prstGeom prst="rect">
            <a:avLst/>
          </a:prstGeom>
        </p:spPr>
      </p:pic>
      <p:sp>
        <p:nvSpPr>
          <p:cNvPr id="29" name="Vapaamuotoinen: Muoto 28">
            <a:extLst>
              <a:ext uri="{FF2B5EF4-FFF2-40B4-BE49-F238E27FC236}">
                <a16:creationId xmlns:a16="http://schemas.microsoft.com/office/drawing/2014/main" id="{51083D49-F859-450D-987B-994D76BDF8A0}"/>
              </a:ext>
            </a:extLst>
          </p:cNvPr>
          <p:cNvSpPr/>
          <p:nvPr userDrawn="1"/>
        </p:nvSpPr>
        <p:spPr>
          <a:xfrm>
            <a:off x="351" y="0"/>
            <a:ext cx="3247345" cy="6875550"/>
          </a:xfrm>
          <a:custGeom>
            <a:avLst/>
            <a:gdLst>
              <a:gd name="connsiteX0" fmla="*/ 0 w 3087330"/>
              <a:gd name="connsiteY0" fmla="*/ 0 h 6921910"/>
              <a:gd name="connsiteX1" fmla="*/ 3087330 w 3087330"/>
              <a:gd name="connsiteY1" fmla="*/ 6921910 h 6921910"/>
              <a:gd name="connsiteX2" fmla="*/ 9833 w 3087330"/>
              <a:gd name="connsiteY2" fmla="*/ 6921910 h 6921910"/>
              <a:gd name="connsiteX3" fmla="*/ 0 w 3087330"/>
              <a:gd name="connsiteY3" fmla="*/ 0 h 6921910"/>
              <a:gd name="connsiteX0" fmla="*/ 1091 w 3088421"/>
              <a:gd name="connsiteY0" fmla="*/ 0 h 6921910"/>
              <a:gd name="connsiteX1" fmla="*/ 3088421 w 3088421"/>
              <a:gd name="connsiteY1" fmla="*/ 6921910 h 6921910"/>
              <a:gd name="connsiteX2" fmla="*/ 927 w 3088421"/>
              <a:gd name="connsiteY2" fmla="*/ 6921910 h 6921910"/>
              <a:gd name="connsiteX3" fmla="*/ 1091 w 3088421"/>
              <a:gd name="connsiteY3" fmla="*/ 0 h 692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8421" h="6921910">
                <a:moveTo>
                  <a:pt x="1091" y="0"/>
                </a:moveTo>
                <a:lnTo>
                  <a:pt x="3088421" y="6921910"/>
                </a:lnTo>
                <a:lnTo>
                  <a:pt x="927" y="6921910"/>
                </a:lnTo>
                <a:cubicBezTo>
                  <a:pt x="-2351" y="4614607"/>
                  <a:pt x="4369" y="2307303"/>
                  <a:pt x="10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1275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2" userDrawn="1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627552-377E-49B0-B131-6F4FC7EB7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0000"/>
            <a:ext cx="11136063" cy="972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7" name="Taulukon paikkamerkki 6">
            <a:extLst>
              <a:ext uri="{FF2B5EF4-FFF2-40B4-BE49-F238E27FC236}">
                <a16:creationId xmlns:a16="http://schemas.microsoft.com/office/drawing/2014/main" id="{C60C22F3-4290-4261-89CE-2FA2FDF38B7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40000" y="1692000"/>
            <a:ext cx="11139488" cy="4348162"/>
          </a:xfrm>
        </p:spPr>
        <p:txBody>
          <a:bodyPr/>
          <a:lstStyle/>
          <a:p>
            <a:r>
              <a:rPr lang="fi-FI"/>
              <a:t>Lisää taulukko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948B415-BC08-47E4-A2D2-3AD6E767D5C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F26074-FEAA-4C33-9FFC-10C0CA04F23E}" type="datetime1">
              <a:rPr lang="fi-FI" smtClean="0"/>
              <a:t>6.2.2023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DD63B02-8EF3-49E9-B321-C328497622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230D75C-206A-4B0F-AF45-0C24F7733D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65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627552-377E-49B0-B131-6F4FC7EB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691E009-FB21-4EC3-B434-FC9E91D15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4DEA-B3AA-4A9D-BB9F-74CEE055DC25}" type="datetime1">
              <a:rPr lang="fi-FI" smtClean="0"/>
              <a:t>6.2.2023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4ECB10A-B4C0-4A96-853C-8D0423598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71EEB16-4FD9-4410-A581-2C4D75B9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0925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- suo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i 3" hidden="1">
            <a:extLst>
              <a:ext uri="{FF2B5EF4-FFF2-40B4-BE49-F238E27FC236}">
                <a16:creationId xmlns:a16="http://schemas.microsoft.com/office/drawing/2014/main" id="{836EF2D1-E275-4023-8117-085736960F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35859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4" name="Objekti 3" hidden="1">
                        <a:extLst>
                          <a:ext uri="{FF2B5EF4-FFF2-40B4-BE49-F238E27FC236}">
                            <a16:creationId xmlns:a16="http://schemas.microsoft.com/office/drawing/2014/main" id="{836EF2D1-E275-4023-8117-085736960F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orakulmio 2" hidden="1">
            <a:extLst>
              <a:ext uri="{FF2B5EF4-FFF2-40B4-BE49-F238E27FC236}">
                <a16:creationId xmlns:a16="http://schemas.microsoft.com/office/drawing/2014/main" id="{AFE3DA9C-78EC-44F6-AD88-1629A71132B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4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4F119D4-57A0-48F9-8B7A-72F510A26E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1022" y="-21020"/>
            <a:ext cx="6165763" cy="6888830"/>
          </a:xfrm>
          <a:custGeom>
            <a:avLst/>
            <a:gdLst>
              <a:gd name="connsiteX0" fmla="*/ 0 w 6072188"/>
              <a:gd name="connsiteY0" fmla="*/ 0 h 6865717"/>
              <a:gd name="connsiteX1" fmla="*/ 6072188 w 6072188"/>
              <a:gd name="connsiteY1" fmla="*/ 0 h 6865717"/>
              <a:gd name="connsiteX2" fmla="*/ 6072188 w 6072188"/>
              <a:gd name="connsiteY2" fmla="*/ 6865717 h 6865717"/>
              <a:gd name="connsiteX3" fmla="*/ 0 w 6072188"/>
              <a:gd name="connsiteY3" fmla="*/ 6865717 h 6865717"/>
              <a:gd name="connsiteX4" fmla="*/ 0 w 6072188"/>
              <a:gd name="connsiteY4" fmla="*/ 0 h 6865717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6072188 w 6072188"/>
              <a:gd name="connsiteY2" fmla="*/ 6865717 h 6885382"/>
              <a:gd name="connsiteX3" fmla="*/ 3077497 w 6072188"/>
              <a:gd name="connsiteY3" fmla="*/ 6885382 h 6885382"/>
              <a:gd name="connsiteX4" fmla="*/ 0 w 6072188"/>
              <a:gd name="connsiteY4" fmla="*/ 0 h 6885382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3077497 w 6072188"/>
              <a:gd name="connsiteY2" fmla="*/ 6885382 h 6885382"/>
              <a:gd name="connsiteX3" fmla="*/ 0 w 6072188"/>
              <a:gd name="connsiteY3" fmla="*/ 0 h 6885382"/>
              <a:gd name="connsiteX0" fmla="*/ 0 w 6160678"/>
              <a:gd name="connsiteY0" fmla="*/ 9832 h 6895214"/>
              <a:gd name="connsiteX1" fmla="*/ 6160678 w 6160678"/>
              <a:gd name="connsiteY1" fmla="*/ 0 h 6895214"/>
              <a:gd name="connsiteX2" fmla="*/ 3077497 w 6160678"/>
              <a:gd name="connsiteY2" fmla="*/ 6895214 h 6895214"/>
              <a:gd name="connsiteX3" fmla="*/ 0 w 6160678"/>
              <a:gd name="connsiteY3" fmla="*/ 9832 h 6895214"/>
              <a:gd name="connsiteX0" fmla="*/ 0 w 6160678"/>
              <a:gd name="connsiteY0" fmla="*/ 9832 h 6875550"/>
              <a:gd name="connsiteX1" fmla="*/ 6160678 w 6160678"/>
              <a:gd name="connsiteY1" fmla="*/ 0 h 6875550"/>
              <a:gd name="connsiteX2" fmla="*/ 3126658 w 6160678"/>
              <a:gd name="connsiteY2" fmla="*/ 6875550 h 6875550"/>
              <a:gd name="connsiteX3" fmla="*/ 0 w 6160678"/>
              <a:gd name="connsiteY3" fmla="*/ 9832 h 6875550"/>
              <a:gd name="connsiteX0" fmla="*/ 0 w 6239336"/>
              <a:gd name="connsiteY0" fmla="*/ 0 h 6875550"/>
              <a:gd name="connsiteX1" fmla="*/ 6239336 w 6239336"/>
              <a:gd name="connsiteY1" fmla="*/ 0 h 6875550"/>
              <a:gd name="connsiteX2" fmla="*/ 3205316 w 6239336"/>
              <a:gd name="connsiteY2" fmla="*/ 6875550 h 6875550"/>
              <a:gd name="connsiteX3" fmla="*/ 0 w 6239336"/>
              <a:gd name="connsiteY3" fmla="*/ 0 h 6875550"/>
              <a:gd name="connsiteX0" fmla="*/ 0 w 6239336"/>
              <a:gd name="connsiteY0" fmla="*/ 0 h 6822998"/>
              <a:gd name="connsiteX1" fmla="*/ 6239336 w 6239336"/>
              <a:gd name="connsiteY1" fmla="*/ 0 h 6822998"/>
              <a:gd name="connsiteX2" fmla="*/ 3226337 w 6239336"/>
              <a:gd name="connsiteY2" fmla="*/ 6822998 h 6822998"/>
              <a:gd name="connsiteX3" fmla="*/ 0 w 6239336"/>
              <a:gd name="connsiteY3" fmla="*/ 0 h 6822998"/>
              <a:gd name="connsiteX0" fmla="*/ 0 w 6144743"/>
              <a:gd name="connsiteY0" fmla="*/ 0 h 6822998"/>
              <a:gd name="connsiteX1" fmla="*/ 6144743 w 6144743"/>
              <a:gd name="connsiteY1" fmla="*/ 10511 h 6822998"/>
              <a:gd name="connsiteX2" fmla="*/ 3226337 w 6144743"/>
              <a:gd name="connsiteY2" fmla="*/ 6822998 h 6822998"/>
              <a:gd name="connsiteX3" fmla="*/ 0 w 6144743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43848"/>
              <a:gd name="connsiteX1" fmla="*/ 6144742 w 6144742"/>
              <a:gd name="connsiteY1" fmla="*/ 31361 h 6843848"/>
              <a:gd name="connsiteX2" fmla="*/ 3236847 w 6144742"/>
              <a:gd name="connsiteY2" fmla="*/ 6843848 h 6843848"/>
              <a:gd name="connsiteX3" fmla="*/ 0 w 6144742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5763" h="6833423">
                <a:moveTo>
                  <a:pt x="0" y="0"/>
                </a:moveTo>
                <a:cubicBezTo>
                  <a:pt x="6133268" y="34781"/>
                  <a:pt x="64026" y="17432"/>
                  <a:pt x="6165763" y="20936"/>
                </a:cubicBezTo>
                <a:cubicBezTo>
                  <a:pt x="3231031" y="6832234"/>
                  <a:pt x="4227166" y="4562594"/>
                  <a:pt x="3257868" y="6833423"/>
                </a:cubicBezTo>
                <a:cubicBezTo>
                  <a:pt x="-7232" y="-52592"/>
                  <a:pt x="3223060" y="6833887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32" name="Kuva 31" descr="Kuva, joka sisältää kohteen ruoka&#10;&#10;Kuvaus luotu automaattisesti">
            <a:extLst>
              <a:ext uri="{FF2B5EF4-FFF2-40B4-BE49-F238E27FC236}">
                <a16:creationId xmlns:a16="http://schemas.microsoft.com/office/drawing/2014/main" id="{F10F8FD9-FBD8-45AD-B887-4952DBBA1A8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713" y="5886000"/>
            <a:ext cx="3077488" cy="396000"/>
          </a:xfrm>
          <a:prstGeom prst="rect">
            <a:avLst/>
          </a:prstGeom>
        </p:spPr>
      </p:pic>
      <p:sp>
        <p:nvSpPr>
          <p:cNvPr id="29" name="Vapaamuotoinen: Muoto 28">
            <a:extLst>
              <a:ext uri="{FF2B5EF4-FFF2-40B4-BE49-F238E27FC236}">
                <a16:creationId xmlns:a16="http://schemas.microsoft.com/office/drawing/2014/main" id="{51083D49-F859-450D-987B-994D76BDF8A0}"/>
              </a:ext>
            </a:extLst>
          </p:cNvPr>
          <p:cNvSpPr/>
          <p:nvPr userDrawn="1"/>
        </p:nvSpPr>
        <p:spPr>
          <a:xfrm>
            <a:off x="351" y="0"/>
            <a:ext cx="3247345" cy="6875550"/>
          </a:xfrm>
          <a:custGeom>
            <a:avLst/>
            <a:gdLst>
              <a:gd name="connsiteX0" fmla="*/ 0 w 3087330"/>
              <a:gd name="connsiteY0" fmla="*/ 0 h 6921910"/>
              <a:gd name="connsiteX1" fmla="*/ 3087330 w 3087330"/>
              <a:gd name="connsiteY1" fmla="*/ 6921910 h 6921910"/>
              <a:gd name="connsiteX2" fmla="*/ 9833 w 3087330"/>
              <a:gd name="connsiteY2" fmla="*/ 6921910 h 6921910"/>
              <a:gd name="connsiteX3" fmla="*/ 0 w 3087330"/>
              <a:gd name="connsiteY3" fmla="*/ 0 h 6921910"/>
              <a:gd name="connsiteX0" fmla="*/ 1091 w 3088421"/>
              <a:gd name="connsiteY0" fmla="*/ 0 h 6921910"/>
              <a:gd name="connsiteX1" fmla="*/ 3088421 w 3088421"/>
              <a:gd name="connsiteY1" fmla="*/ 6921910 h 6921910"/>
              <a:gd name="connsiteX2" fmla="*/ 927 w 3088421"/>
              <a:gd name="connsiteY2" fmla="*/ 6921910 h 6921910"/>
              <a:gd name="connsiteX3" fmla="*/ 1091 w 3088421"/>
              <a:gd name="connsiteY3" fmla="*/ 0 h 692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8421" h="6921910">
                <a:moveTo>
                  <a:pt x="1091" y="0"/>
                </a:moveTo>
                <a:lnTo>
                  <a:pt x="3088421" y="6921910"/>
                </a:lnTo>
                <a:lnTo>
                  <a:pt x="927" y="6921910"/>
                </a:lnTo>
                <a:cubicBezTo>
                  <a:pt x="-2351" y="4614607"/>
                  <a:pt x="4369" y="2307303"/>
                  <a:pt x="10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89681B84-4805-4E1A-987A-858933E779BE}"/>
              </a:ext>
            </a:extLst>
          </p:cNvPr>
          <p:cNvSpPr txBox="1"/>
          <p:nvPr userDrawn="1"/>
        </p:nvSpPr>
        <p:spPr>
          <a:xfrm>
            <a:off x="6120000" y="3960000"/>
            <a:ext cx="4666593" cy="4001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spc="20" baseline="0" dirty="0">
                <a:solidFill>
                  <a:schemeClr val="accent1"/>
                </a:solidFill>
              </a:rPr>
              <a:t>lvm.fi   Twitter: @lvmfi</a:t>
            </a:r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04C4B069-EBBD-4F19-8ADE-9A0C822F7010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120000" y="4392000"/>
            <a:ext cx="5580000" cy="9667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Lisää tekstiä tarvittaessa, esimerkiksi oma Twitter-tunnisteesi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0579FA4-2CC1-405D-A634-817E07CEC6C2}"/>
              </a:ext>
            </a:extLst>
          </p:cNvPr>
          <p:cNvSpPr txBox="1"/>
          <p:nvPr userDrawn="1"/>
        </p:nvSpPr>
        <p:spPr>
          <a:xfrm>
            <a:off x="6120000" y="2700000"/>
            <a:ext cx="546898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5500" b="1" spc="20" baseline="0" dirty="0">
                <a:solidFill>
                  <a:schemeClr val="accent1"/>
                </a:solidFill>
              </a:rPr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20157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2" userDrawn="1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- ruot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i 3" hidden="1">
            <a:extLst>
              <a:ext uri="{FF2B5EF4-FFF2-40B4-BE49-F238E27FC236}">
                <a16:creationId xmlns:a16="http://schemas.microsoft.com/office/drawing/2014/main" id="{13132959-FDAF-47AD-A7DD-EA034471F1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5390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4" name="Objekti 3" hidden="1">
                        <a:extLst>
                          <a:ext uri="{FF2B5EF4-FFF2-40B4-BE49-F238E27FC236}">
                            <a16:creationId xmlns:a16="http://schemas.microsoft.com/office/drawing/2014/main" id="{13132959-FDAF-47AD-A7DD-EA034471F1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orakulmio 2" hidden="1">
            <a:extLst>
              <a:ext uri="{FF2B5EF4-FFF2-40B4-BE49-F238E27FC236}">
                <a16:creationId xmlns:a16="http://schemas.microsoft.com/office/drawing/2014/main" id="{2569F56F-7BAB-4EC9-9935-080445F7A23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4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4F119D4-57A0-48F9-8B7A-72F510A26E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1022" y="-21020"/>
            <a:ext cx="6165763" cy="6888830"/>
          </a:xfrm>
          <a:custGeom>
            <a:avLst/>
            <a:gdLst>
              <a:gd name="connsiteX0" fmla="*/ 0 w 6072188"/>
              <a:gd name="connsiteY0" fmla="*/ 0 h 6865717"/>
              <a:gd name="connsiteX1" fmla="*/ 6072188 w 6072188"/>
              <a:gd name="connsiteY1" fmla="*/ 0 h 6865717"/>
              <a:gd name="connsiteX2" fmla="*/ 6072188 w 6072188"/>
              <a:gd name="connsiteY2" fmla="*/ 6865717 h 6865717"/>
              <a:gd name="connsiteX3" fmla="*/ 0 w 6072188"/>
              <a:gd name="connsiteY3" fmla="*/ 6865717 h 6865717"/>
              <a:gd name="connsiteX4" fmla="*/ 0 w 6072188"/>
              <a:gd name="connsiteY4" fmla="*/ 0 h 6865717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6072188 w 6072188"/>
              <a:gd name="connsiteY2" fmla="*/ 6865717 h 6885382"/>
              <a:gd name="connsiteX3" fmla="*/ 3077497 w 6072188"/>
              <a:gd name="connsiteY3" fmla="*/ 6885382 h 6885382"/>
              <a:gd name="connsiteX4" fmla="*/ 0 w 6072188"/>
              <a:gd name="connsiteY4" fmla="*/ 0 h 6885382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3077497 w 6072188"/>
              <a:gd name="connsiteY2" fmla="*/ 6885382 h 6885382"/>
              <a:gd name="connsiteX3" fmla="*/ 0 w 6072188"/>
              <a:gd name="connsiteY3" fmla="*/ 0 h 6885382"/>
              <a:gd name="connsiteX0" fmla="*/ 0 w 6160678"/>
              <a:gd name="connsiteY0" fmla="*/ 9832 h 6895214"/>
              <a:gd name="connsiteX1" fmla="*/ 6160678 w 6160678"/>
              <a:gd name="connsiteY1" fmla="*/ 0 h 6895214"/>
              <a:gd name="connsiteX2" fmla="*/ 3077497 w 6160678"/>
              <a:gd name="connsiteY2" fmla="*/ 6895214 h 6895214"/>
              <a:gd name="connsiteX3" fmla="*/ 0 w 6160678"/>
              <a:gd name="connsiteY3" fmla="*/ 9832 h 6895214"/>
              <a:gd name="connsiteX0" fmla="*/ 0 w 6160678"/>
              <a:gd name="connsiteY0" fmla="*/ 9832 h 6875550"/>
              <a:gd name="connsiteX1" fmla="*/ 6160678 w 6160678"/>
              <a:gd name="connsiteY1" fmla="*/ 0 h 6875550"/>
              <a:gd name="connsiteX2" fmla="*/ 3126658 w 6160678"/>
              <a:gd name="connsiteY2" fmla="*/ 6875550 h 6875550"/>
              <a:gd name="connsiteX3" fmla="*/ 0 w 6160678"/>
              <a:gd name="connsiteY3" fmla="*/ 9832 h 6875550"/>
              <a:gd name="connsiteX0" fmla="*/ 0 w 6239336"/>
              <a:gd name="connsiteY0" fmla="*/ 0 h 6875550"/>
              <a:gd name="connsiteX1" fmla="*/ 6239336 w 6239336"/>
              <a:gd name="connsiteY1" fmla="*/ 0 h 6875550"/>
              <a:gd name="connsiteX2" fmla="*/ 3205316 w 6239336"/>
              <a:gd name="connsiteY2" fmla="*/ 6875550 h 6875550"/>
              <a:gd name="connsiteX3" fmla="*/ 0 w 6239336"/>
              <a:gd name="connsiteY3" fmla="*/ 0 h 6875550"/>
              <a:gd name="connsiteX0" fmla="*/ 0 w 6239336"/>
              <a:gd name="connsiteY0" fmla="*/ 0 h 6822998"/>
              <a:gd name="connsiteX1" fmla="*/ 6239336 w 6239336"/>
              <a:gd name="connsiteY1" fmla="*/ 0 h 6822998"/>
              <a:gd name="connsiteX2" fmla="*/ 3226337 w 6239336"/>
              <a:gd name="connsiteY2" fmla="*/ 6822998 h 6822998"/>
              <a:gd name="connsiteX3" fmla="*/ 0 w 6239336"/>
              <a:gd name="connsiteY3" fmla="*/ 0 h 6822998"/>
              <a:gd name="connsiteX0" fmla="*/ 0 w 6144743"/>
              <a:gd name="connsiteY0" fmla="*/ 0 h 6822998"/>
              <a:gd name="connsiteX1" fmla="*/ 6144743 w 6144743"/>
              <a:gd name="connsiteY1" fmla="*/ 10511 h 6822998"/>
              <a:gd name="connsiteX2" fmla="*/ 3226337 w 6144743"/>
              <a:gd name="connsiteY2" fmla="*/ 6822998 h 6822998"/>
              <a:gd name="connsiteX3" fmla="*/ 0 w 6144743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43848"/>
              <a:gd name="connsiteX1" fmla="*/ 6144742 w 6144742"/>
              <a:gd name="connsiteY1" fmla="*/ 31361 h 6843848"/>
              <a:gd name="connsiteX2" fmla="*/ 3236847 w 6144742"/>
              <a:gd name="connsiteY2" fmla="*/ 6843848 h 6843848"/>
              <a:gd name="connsiteX3" fmla="*/ 0 w 6144742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5763" h="6833423">
                <a:moveTo>
                  <a:pt x="0" y="0"/>
                </a:moveTo>
                <a:cubicBezTo>
                  <a:pt x="6133268" y="34781"/>
                  <a:pt x="64026" y="17432"/>
                  <a:pt x="6165763" y="20936"/>
                </a:cubicBezTo>
                <a:cubicBezTo>
                  <a:pt x="3231031" y="6832234"/>
                  <a:pt x="4227166" y="4562594"/>
                  <a:pt x="3257868" y="6833423"/>
                </a:cubicBezTo>
                <a:cubicBezTo>
                  <a:pt x="-7232" y="-52592"/>
                  <a:pt x="3223060" y="6833887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9" name="Vapaamuotoinen: Muoto 28">
            <a:extLst>
              <a:ext uri="{FF2B5EF4-FFF2-40B4-BE49-F238E27FC236}">
                <a16:creationId xmlns:a16="http://schemas.microsoft.com/office/drawing/2014/main" id="{51083D49-F859-450D-987B-994D76BDF8A0}"/>
              </a:ext>
            </a:extLst>
          </p:cNvPr>
          <p:cNvSpPr/>
          <p:nvPr userDrawn="1"/>
        </p:nvSpPr>
        <p:spPr>
          <a:xfrm>
            <a:off x="351" y="0"/>
            <a:ext cx="3247345" cy="6875550"/>
          </a:xfrm>
          <a:custGeom>
            <a:avLst/>
            <a:gdLst>
              <a:gd name="connsiteX0" fmla="*/ 0 w 3087330"/>
              <a:gd name="connsiteY0" fmla="*/ 0 h 6921910"/>
              <a:gd name="connsiteX1" fmla="*/ 3087330 w 3087330"/>
              <a:gd name="connsiteY1" fmla="*/ 6921910 h 6921910"/>
              <a:gd name="connsiteX2" fmla="*/ 9833 w 3087330"/>
              <a:gd name="connsiteY2" fmla="*/ 6921910 h 6921910"/>
              <a:gd name="connsiteX3" fmla="*/ 0 w 3087330"/>
              <a:gd name="connsiteY3" fmla="*/ 0 h 6921910"/>
              <a:gd name="connsiteX0" fmla="*/ 1091 w 3088421"/>
              <a:gd name="connsiteY0" fmla="*/ 0 h 6921910"/>
              <a:gd name="connsiteX1" fmla="*/ 3088421 w 3088421"/>
              <a:gd name="connsiteY1" fmla="*/ 6921910 h 6921910"/>
              <a:gd name="connsiteX2" fmla="*/ 927 w 3088421"/>
              <a:gd name="connsiteY2" fmla="*/ 6921910 h 6921910"/>
              <a:gd name="connsiteX3" fmla="*/ 1091 w 3088421"/>
              <a:gd name="connsiteY3" fmla="*/ 0 h 692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8421" h="6921910">
                <a:moveTo>
                  <a:pt x="1091" y="0"/>
                </a:moveTo>
                <a:lnTo>
                  <a:pt x="3088421" y="6921910"/>
                </a:lnTo>
                <a:lnTo>
                  <a:pt x="927" y="6921910"/>
                </a:lnTo>
                <a:cubicBezTo>
                  <a:pt x="-2351" y="4614607"/>
                  <a:pt x="4369" y="2307303"/>
                  <a:pt x="10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56E7178-C3F5-4BC9-8C47-60F71F385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6084012" y="5886000"/>
            <a:ext cx="2885144" cy="3960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14F41684-A087-4CBE-B119-F203F60264D8}"/>
              </a:ext>
            </a:extLst>
          </p:cNvPr>
          <p:cNvSpPr txBox="1"/>
          <p:nvPr userDrawn="1"/>
        </p:nvSpPr>
        <p:spPr>
          <a:xfrm>
            <a:off x="6120000" y="2700000"/>
            <a:ext cx="546898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5500" b="1" spc="20" baseline="0" dirty="0" err="1">
                <a:solidFill>
                  <a:schemeClr val="accent1"/>
                </a:solidFill>
              </a:rPr>
              <a:t>Tack</a:t>
            </a:r>
            <a:r>
              <a:rPr lang="fi-FI" sz="5500" b="1" spc="20" baseline="0" dirty="0">
                <a:solidFill>
                  <a:schemeClr val="accent1"/>
                </a:solidFill>
              </a:rPr>
              <a:t>!</a:t>
            </a:r>
          </a:p>
        </p:txBody>
      </p:sp>
      <p:sp>
        <p:nvSpPr>
          <p:cNvPr id="15" name="Tekstin paikkamerkki 16">
            <a:extLst>
              <a:ext uri="{FF2B5EF4-FFF2-40B4-BE49-F238E27FC236}">
                <a16:creationId xmlns:a16="http://schemas.microsoft.com/office/drawing/2014/main" id="{0C96CA42-8A68-4A88-A99B-1AF14F5E89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0000" y="4392000"/>
            <a:ext cx="5580000" cy="9667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Lisää tekstiä tarvittaessa, esimerkiksi oma Twitter-tunnisteesi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68B01E7-2081-428F-B8DA-704A971436EE}"/>
              </a:ext>
            </a:extLst>
          </p:cNvPr>
          <p:cNvSpPr txBox="1"/>
          <p:nvPr userDrawn="1"/>
        </p:nvSpPr>
        <p:spPr>
          <a:xfrm>
            <a:off x="6120000" y="3960000"/>
            <a:ext cx="4666593" cy="4001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spc="20" baseline="0" dirty="0">
                <a:solidFill>
                  <a:schemeClr val="accent1"/>
                </a:solidFill>
              </a:rPr>
              <a:t>lvm.fi/</a:t>
            </a:r>
            <a:r>
              <a:rPr lang="fi-FI" sz="2000" spc="20" baseline="0" dirty="0" err="1">
                <a:solidFill>
                  <a:schemeClr val="accent1"/>
                </a:solidFill>
              </a:rPr>
              <a:t>sv</a:t>
            </a:r>
            <a:r>
              <a:rPr lang="fi-FI" sz="2000" spc="20" baseline="0" dirty="0">
                <a:solidFill>
                  <a:schemeClr val="accent1"/>
                </a:solidFill>
              </a:rPr>
              <a:t>   Twitter: @lvmfi</a:t>
            </a:r>
          </a:p>
        </p:txBody>
      </p:sp>
    </p:spTree>
    <p:extLst>
      <p:ext uri="{BB962C8B-B14F-4D97-AF65-F5344CB8AC3E}">
        <p14:creationId xmlns:p14="http://schemas.microsoft.com/office/powerpoint/2010/main" val="2434794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2" userDrawn="1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- engl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i 3" hidden="1">
            <a:extLst>
              <a:ext uri="{FF2B5EF4-FFF2-40B4-BE49-F238E27FC236}">
                <a16:creationId xmlns:a16="http://schemas.microsoft.com/office/drawing/2014/main" id="{584B13AD-38C9-41D0-B5CA-E488E81498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87377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4" name="Objekti 3" hidden="1">
                        <a:extLst>
                          <a:ext uri="{FF2B5EF4-FFF2-40B4-BE49-F238E27FC236}">
                            <a16:creationId xmlns:a16="http://schemas.microsoft.com/office/drawing/2014/main" id="{584B13AD-38C9-41D0-B5CA-E488E81498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uorakulmio 6" hidden="1">
            <a:extLst>
              <a:ext uri="{FF2B5EF4-FFF2-40B4-BE49-F238E27FC236}">
                <a16:creationId xmlns:a16="http://schemas.microsoft.com/office/drawing/2014/main" id="{D1ABE656-6E12-4222-8818-D6ACA50444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4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4F119D4-57A0-48F9-8B7A-72F510A26E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1022" y="-21020"/>
            <a:ext cx="6165763" cy="6888830"/>
          </a:xfrm>
          <a:custGeom>
            <a:avLst/>
            <a:gdLst>
              <a:gd name="connsiteX0" fmla="*/ 0 w 6072188"/>
              <a:gd name="connsiteY0" fmla="*/ 0 h 6865717"/>
              <a:gd name="connsiteX1" fmla="*/ 6072188 w 6072188"/>
              <a:gd name="connsiteY1" fmla="*/ 0 h 6865717"/>
              <a:gd name="connsiteX2" fmla="*/ 6072188 w 6072188"/>
              <a:gd name="connsiteY2" fmla="*/ 6865717 h 6865717"/>
              <a:gd name="connsiteX3" fmla="*/ 0 w 6072188"/>
              <a:gd name="connsiteY3" fmla="*/ 6865717 h 6865717"/>
              <a:gd name="connsiteX4" fmla="*/ 0 w 6072188"/>
              <a:gd name="connsiteY4" fmla="*/ 0 h 6865717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6072188 w 6072188"/>
              <a:gd name="connsiteY2" fmla="*/ 6865717 h 6885382"/>
              <a:gd name="connsiteX3" fmla="*/ 3077497 w 6072188"/>
              <a:gd name="connsiteY3" fmla="*/ 6885382 h 6885382"/>
              <a:gd name="connsiteX4" fmla="*/ 0 w 6072188"/>
              <a:gd name="connsiteY4" fmla="*/ 0 h 6885382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3077497 w 6072188"/>
              <a:gd name="connsiteY2" fmla="*/ 6885382 h 6885382"/>
              <a:gd name="connsiteX3" fmla="*/ 0 w 6072188"/>
              <a:gd name="connsiteY3" fmla="*/ 0 h 6885382"/>
              <a:gd name="connsiteX0" fmla="*/ 0 w 6160678"/>
              <a:gd name="connsiteY0" fmla="*/ 9832 h 6895214"/>
              <a:gd name="connsiteX1" fmla="*/ 6160678 w 6160678"/>
              <a:gd name="connsiteY1" fmla="*/ 0 h 6895214"/>
              <a:gd name="connsiteX2" fmla="*/ 3077497 w 6160678"/>
              <a:gd name="connsiteY2" fmla="*/ 6895214 h 6895214"/>
              <a:gd name="connsiteX3" fmla="*/ 0 w 6160678"/>
              <a:gd name="connsiteY3" fmla="*/ 9832 h 6895214"/>
              <a:gd name="connsiteX0" fmla="*/ 0 w 6160678"/>
              <a:gd name="connsiteY0" fmla="*/ 9832 h 6875550"/>
              <a:gd name="connsiteX1" fmla="*/ 6160678 w 6160678"/>
              <a:gd name="connsiteY1" fmla="*/ 0 h 6875550"/>
              <a:gd name="connsiteX2" fmla="*/ 3126658 w 6160678"/>
              <a:gd name="connsiteY2" fmla="*/ 6875550 h 6875550"/>
              <a:gd name="connsiteX3" fmla="*/ 0 w 6160678"/>
              <a:gd name="connsiteY3" fmla="*/ 9832 h 6875550"/>
              <a:gd name="connsiteX0" fmla="*/ 0 w 6239336"/>
              <a:gd name="connsiteY0" fmla="*/ 0 h 6875550"/>
              <a:gd name="connsiteX1" fmla="*/ 6239336 w 6239336"/>
              <a:gd name="connsiteY1" fmla="*/ 0 h 6875550"/>
              <a:gd name="connsiteX2" fmla="*/ 3205316 w 6239336"/>
              <a:gd name="connsiteY2" fmla="*/ 6875550 h 6875550"/>
              <a:gd name="connsiteX3" fmla="*/ 0 w 6239336"/>
              <a:gd name="connsiteY3" fmla="*/ 0 h 6875550"/>
              <a:gd name="connsiteX0" fmla="*/ 0 w 6239336"/>
              <a:gd name="connsiteY0" fmla="*/ 0 h 6822998"/>
              <a:gd name="connsiteX1" fmla="*/ 6239336 w 6239336"/>
              <a:gd name="connsiteY1" fmla="*/ 0 h 6822998"/>
              <a:gd name="connsiteX2" fmla="*/ 3226337 w 6239336"/>
              <a:gd name="connsiteY2" fmla="*/ 6822998 h 6822998"/>
              <a:gd name="connsiteX3" fmla="*/ 0 w 6239336"/>
              <a:gd name="connsiteY3" fmla="*/ 0 h 6822998"/>
              <a:gd name="connsiteX0" fmla="*/ 0 w 6144743"/>
              <a:gd name="connsiteY0" fmla="*/ 0 h 6822998"/>
              <a:gd name="connsiteX1" fmla="*/ 6144743 w 6144743"/>
              <a:gd name="connsiteY1" fmla="*/ 10511 h 6822998"/>
              <a:gd name="connsiteX2" fmla="*/ 3226337 w 6144743"/>
              <a:gd name="connsiteY2" fmla="*/ 6822998 h 6822998"/>
              <a:gd name="connsiteX3" fmla="*/ 0 w 6144743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43848"/>
              <a:gd name="connsiteX1" fmla="*/ 6144742 w 6144742"/>
              <a:gd name="connsiteY1" fmla="*/ 31361 h 6843848"/>
              <a:gd name="connsiteX2" fmla="*/ 3236847 w 6144742"/>
              <a:gd name="connsiteY2" fmla="*/ 6843848 h 6843848"/>
              <a:gd name="connsiteX3" fmla="*/ 0 w 6144742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5763" h="6833423">
                <a:moveTo>
                  <a:pt x="0" y="0"/>
                </a:moveTo>
                <a:cubicBezTo>
                  <a:pt x="6133268" y="34781"/>
                  <a:pt x="64026" y="17432"/>
                  <a:pt x="6165763" y="20936"/>
                </a:cubicBezTo>
                <a:cubicBezTo>
                  <a:pt x="3231031" y="6832234"/>
                  <a:pt x="4227166" y="4562594"/>
                  <a:pt x="3257868" y="6833423"/>
                </a:cubicBezTo>
                <a:cubicBezTo>
                  <a:pt x="-7232" y="-52592"/>
                  <a:pt x="3223060" y="6833887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9" name="Vapaamuotoinen: Muoto 28">
            <a:extLst>
              <a:ext uri="{FF2B5EF4-FFF2-40B4-BE49-F238E27FC236}">
                <a16:creationId xmlns:a16="http://schemas.microsoft.com/office/drawing/2014/main" id="{51083D49-F859-450D-987B-994D76BDF8A0}"/>
              </a:ext>
            </a:extLst>
          </p:cNvPr>
          <p:cNvSpPr/>
          <p:nvPr userDrawn="1"/>
        </p:nvSpPr>
        <p:spPr>
          <a:xfrm>
            <a:off x="351" y="0"/>
            <a:ext cx="3247345" cy="6875550"/>
          </a:xfrm>
          <a:custGeom>
            <a:avLst/>
            <a:gdLst>
              <a:gd name="connsiteX0" fmla="*/ 0 w 3087330"/>
              <a:gd name="connsiteY0" fmla="*/ 0 h 6921910"/>
              <a:gd name="connsiteX1" fmla="*/ 3087330 w 3087330"/>
              <a:gd name="connsiteY1" fmla="*/ 6921910 h 6921910"/>
              <a:gd name="connsiteX2" fmla="*/ 9833 w 3087330"/>
              <a:gd name="connsiteY2" fmla="*/ 6921910 h 6921910"/>
              <a:gd name="connsiteX3" fmla="*/ 0 w 3087330"/>
              <a:gd name="connsiteY3" fmla="*/ 0 h 6921910"/>
              <a:gd name="connsiteX0" fmla="*/ 1091 w 3088421"/>
              <a:gd name="connsiteY0" fmla="*/ 0 h 6921910"/>
              <a:gd name="connsiteX1" fmla="*/ 3088421 w 3088421"/>
              <a:gd name="connsiteY1" fmla="*/ 6921910 h 6921910"/>
              <a:gd name="connsiteX2" fmla="*/ 927 w 3088421"/>
              <a:gd name="connsiteY2" fmla="*/ 6921910 h 6921910"/>
              <a:gd name="connsiteX3" fmla="*/ 1091 w 3088421"/>
              <a:gd name="connsiteY3" fmla="*/ 0 h 692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8421" h="6921910">
                <a:moveTo>
                  <a:pt x="1091" y="0"/>
                </a:moveTo>
                <a:lnTo>
                  <a:pt x="3088421" y="6921910"/>
                </a:lnTo>
                <a:lnTo>
                  <a:pt x="927" y="6921910"/>
                </a:lnTo>
                <a:cubicBezTo>
                  <a:pt x="-2351" y="4614607"/>
                  <a:pt x="4369" y="2307303"/>
                  <a:pt x="10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961E076-4605-47F2-A2AB-3CAFAB069F3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065" y="5886000"/>
            <a:ext cx="3394285" cy="396000"/>
          </a:xfrm>
          <a:prstGeom prst="rect">
            <a:avLst/>
          </a:prstGeom>
        </p:spPr>
      </p:pic>
      <p:sp>
        <p:nvSpPr>
          <p:cNvPr id="14" name="Tekstin paikkamerkki 16">
            <a:extLst>
              <a:ext uri="{FF2B5EF4-FFF2-40B4-BE49-F238E27FC236}">
                <a16:creationId xmlns:a16="http://schemas.microsoft.com/office/drawing/2014/main" id="{F97E2AE8-71D9-4C16-A67B-3180FEAE54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0000" y="4392000"/>
            <a:ext cx="5580000" cy="9667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Lisää tekstiä tarvittaessa, esimerkiksi oma Twitter-tunnisteesi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CB06F3E-97CB-4DF4-B2A1-B6A7A7CCC4B4}"/>
              </a:ext>
            </a:extLst>
          </p:cNvPr>
          <p:cNvSpPr txBox="1"/>
          <p:nvPr userDrawn="1"/>
        </p:nvSpPr>
        <p:spPr>
          <a:xfrm>
            <a:off x="6120000" y="2700000"/>
            <a:ext cx="546898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5500" b="1" spc="20" baseline="0" dirty="0" err="1">
                <a:solidFill>
                  <a:schemeClr val="accent1"/>
                </a:solidFill>
              </a:rPr>
              <a:t>Thank</a:t>
            </a:r>
            <a:r>
              <a:rPr lang="fi-FI" sz="5500" b="1" spc="20" baseline="0" dirty="0">
                <a:solidFill>
                  <a:schemeClr val="accent1"/>
                </a:solidFill>
              </a:rPr>
              <a:t> </a:t>
            </a:r>
            <a:r>
              <a:rPr lang="fi-FI" sz="5500" b="1" spc="20" baseline="0" dirty="0" err="1">
                <a:solidFill>
                  <a:schemeClr val="accent1"/>
                </a:solidFill>
              </a:rPr>
              <a:t>you</a:t>
            </a:r>
            <a:r>
              <a:rPr lang="fi-FI" sz="5500" b="1" spc="20" baseline="0" dirty="0">
                <a:solidFill>
                  <a:schemeClr val="accent1"/>
                </a:solidFill>
              </a:rPr>
              <a:t>!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8A2A49B-0CCE-4ED7-9471-689BA27AA065}"/>
              </a:ext>
            </a:extLst>
          </p:cNvPr>
          <p:cNvSpPr txBox="1"/>
          <p:nvPr userDrawn="1"/>
        </p:nvSpPr>
        <p:spPr>
          <a:xfrm>
            <a:off x="6120000" y="3960000"/>
            <a:ext cx="4666593" cy="4001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spc="20" baseline="0" dirty="0">
                <a:solidFill>
                  <a:schemeClr val="accent1"/>
                </a:solidFill>
              </a:rPr>
              <a:t>lvm.fi/en   Twitter: @lvmfi</a:t>
            </a:r>
          </a:p>
        </p:txBody>
      </p:sp>
    </p:spTree>
    <p:extLst>
      <p:ext uri="{BB962C8B-B14F-4D97-AF65-F5344CB8AC3E}">
        <p14:creationId xmlns:p14="http://schemas.microsoft.com/office/powerpoint/2010/main" val="1987276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2" userDrawn="1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Esa Suoyrjö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26.1.2022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27360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Esa Suoyrjö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26.1.2022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91975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44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64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3" name="eu_lauseke">
            <a:extLst>
              <a:ext uri="{FF2B5EF4-FFF2-40B4-BE49-F238E27FC236}">
                <a16:creationId xmlns:a16="http://schemas.microsoft.com/office/drawing/2014/main" id="{B90E48C0-A1EF-447A-A0BC-2FCF9651E793}"/>
              </a:ext>
            </a:extLst>
          </p:cNvPr>
          <p:cNvSpPr txBox="1">
            <a:spLocks/>
          </p:cNvSpPr>
          <p:nvPr userDrawn="1"/>
        </p:nvSpPr>
        <p:spPr>
          <a:xfrm>
            <a:off x="4823999" y="6129338"/>
            <a:ext cx="4791056" cy="52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42813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i 11" hidden="1">
            <a:extLst>
              <a:ext uri="{FF2B5EF4-FFF2-40B4-BE49-F238E27FC236}">
                <a16:creationId xmlns:a16="http://schemas.microsoft.com/office/drawing/2014/main" id="{E007F484-58AB-4197-A32C-AA43CCF729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2201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12" name="Objekti 11" hidden="1">
                        <a:extLst>
                          <a:ext uri="{FF2B5EF4-FFF2-40B4-BE49-F238E27FC236}">
                            <a16:creationId xmlns:a16="http://schemas.microsoft.com/office/drawing/2014/main" id="{E007F484-58AB-4197-A32C-AA43CCF729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uorakulmio 10" hidden="1">
            <a:extLst>
              <a:ext uri="{FF2B5EF4-FFF2-40B4-BE49-F238E27FC236}">
                <a16:creationId xmlns:a16="http://schemas.microsoft.com/office/drawing/2014/main" id="{12B7A463-6E21-4391-89BF-0B0C96D1B80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3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EE30280F-D683-4C1D-BA9C-E19DD9977B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6388" y="0"/>
            <a:ext cx="5535612" cy="6867832"/>
          </a:xfrm>
          <a:custGeom>
            <a:avLst/>
            <a:gdLst>
              <a:gd name="connsiteX0" fmla="*/ 0 w 5535612"/>
              <a:gd name="connsiteY0" fmla="*/ 0 h 6858000"/>
              <a:gd name="connsiteX1" fmla="*/ 5535612 w 5535612"/>
              <a:gd name="connsiteY1" fmla="*/ 0 h 6858000"/>
              <a:gd name="connsiteX2" fmla="*/ 5535612 w 5535612"/>
              <a:gd name="connsiteY2" fmla="*/ 6858000 h 6858000"/>
              <a:gd name="connsiteX3" fmla="*/ 0 w 5535612"/>
              <a:gd name="connsiteY3" fmla="*/ 6858000 h 6858000"/>
              <a:gd name="connsiteX4" fmla="*/ 0 w 5535612"/>
              <a:gd name="connsiteY4" fmla="*/ 0 h 6858000"/>
              <a:gd name="connsiteX0" fmla="*/ 0 w 5535612"/>
              <a:gd name="connsiteY0" fmla="*/ 0 h 6867832"/>
              <a:gd name="connsiteX1" fmla="*/ 5535612 w 5535612"/>
              <a:gd name="connsiteY1" fmla="*/ 0 h 6867832"/>
              <a:gd name="connsiteX2" fmla="*/ 5535612 w 5535612"/>
              <a:gd name="connsiteY2" fmla="*/ 6858000 h 6867832"/>
              <a:gd name="connsiteX3" fmla="*/ 2674375 w 5535612"/>
              <a:gd name="connsiteY3" fmla="*/ 6867832 h 6867832"/>
              <a:gd name="connsiteX4" fmla="*/ 0 w 5535612"/>
              <a:gd name="connsiteY4" fmla="*/ 0 h 686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5612" h="6867832">
                <a:moveTo>
                  <a:pt x="0" y="0"/>
                </a:moveTo>
                <a:lnTo>
                  <a:pt x="5535612" y="0"/>
                </a:lnTo>
                <a:lnTo>
                  <a:pt x="5535612" y="6858000"/>
                </a:lnTo>
                <a:lnTo>
                  <a:pt x="2674375" y="686783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CF3911C-5FB4-48D1-A672-900DDF1A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5580000" cy="972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5B7D8C-268D-4EE6-9D41-D4F69F76F5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692000"/>
            <a:ext cx="6315075" cy="423468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AC6E5453-B29F-4A44-840C-205DD89FA01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CBB4192-9318-4B3B-B74F-5996198BFC81}" type="datetime1">
              <a:rPr lang="fi-FI" smtClean="0"/>
              <a:t>6.2.2023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9DDFA1B2-D944-4541-8043-C0A93A4563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BD3AE10E-0A06-43D1-8F20-34E192A7E40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85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1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  <p:sp>
        <p:nvSpPr>
          <p:cNvPr id="16" name="eu_lauseke">
            <a:extLst>
              <a:ext uri="{FF2B5EF4-FFF2-40B4-BE49-F238E27FC236}">
                <a16:creationId xmlns:a16="http://schemas.microsoft.com/office/drawing/2014/main" id="{F3CD86A9-B14C-4ECD-9841-BC6163BFC31E}"/>
              </a:ext>
            </a:extLst>
          </p:cNvPr>
          <p:cNvSpPr txBox="1">
            <a:spLocks/>
          </p:cNvSpPr>
          <p:nvPr userDrawn="1"/>
        </p:nvSpPr>
        <p:spPr>
          <a:xfrm>
            <a:off x="4823999" y="6129338"/>
            <a:ext cx="4791056" cy="52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96061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07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23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53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15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89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61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50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62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93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- ruot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id="{08F78A66-6EDB-43DD-BA94-8298663994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87306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id="{08F78A66-6EDB-43DD-BA94-8298663994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orakulmio 3" hidden="1">
            <a:extLst>
              <a:ext uri="{FF2B5EF4-FFF2-40B4-BE49-F238E27FC236}">
                <a16:creationId xmlns:a16="http://schemas.microsoft.com/office/drawing/2014/main" id="{904E90E4-6FC3-4F62-9B69-B63289292FC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4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0E0CB56-3495-4C34-A152-2A6DF8298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0" y="1684338"/>
            <a:ext cx="5580000" cy="1671648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200" baseline="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942C8DB-AC1A-44C6-8643-5202CDA31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0000" y="3960000"/>
            <a:ext cx="4548000" cy="1090155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F4A7CA4-4ED6-4FA1-A806-89CDFA01838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441" y="5868000"/>
            <a:ext cx="2885143" cy="396000"/>
          </a:xfrm>
          <a:prstGeom prst="rect">
            <a:avLst/>
          </a:prstGeom>
        </p:spPr>
      </p:pic>
      <p:sp>
        <p:nvSpPr>
          <p:cNvPr id="11" name="Kuvan paikkamerkki 27">
            <a:extLst>
              <a:ext uri="{FF2B5EF4-FFF2-40B4-BE49-F238E27FC236}">
                <a16:creationId xmlns:a16="http://schemas.microsoft.com/office/drawing/2014/main" id="{00DEB010-F5B7-4AFE-B25B-ED8658DAEE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1022" y="-21020"/>
            <a:ext cx="6165763" cy="6888830"/>
          </a:xfrm>
          <a:custGeom>
            <a:avLst/>
            <a:gdLst>
              <a:gd name="connsiteX0" fmla="*/ 0 w 6072188"/>
              <a:gd name="connsiteY0" fmla="*/ 0 h 6865717"/>
              <a:gd name="connsiteX1" fmla="*/ 6072188 w 6072188"/>
              <a:gd name="connsiteY1" fmla="*/ 0 h 6865717"/>
              <a:gd name="connsiteX2" fmla="*/ 6072188 w 6072188"/>
              <a:gd name="connsiteY2" fmla="*/ 6865717 h 6865717"/>
              <a:gd name="connsiteX3" fmla="*/ 0 w 6072188"/>
              <a:gd name="connsiteY3" fmla="*/ 6865717 h 6865717"/>
              <a:gd name="connsiteX4" fmla="*/ 0 w 6072188"/>
              <a:gd name="connsiteY4" fmla="*/ 0 h 6865717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6072188 w 6072188"/>
              <a:gd name="connsiteY2" fmla="*/ 6865717 h 6885382"/>
              <a:gd name="connsiteX3" fmla="*/ 3077497 w 6072188"/>
              <a:gd name="connsiteY3" fmla="*/ 6885382 h 6885382"/>
              <a:gd name="connsiteX4" fmla="*/ 0 w 6072188"/>
              <a:gd name="connsiteY4" fmla="*/ 0 h 6885382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3077497 w 6072188"/>
              <a:gd name="connsiteY2" fmla="*/ 6885382 h 6885382"/>
              <a:gd name="connsiteX3" fmla="*/ 0 w 6072188"/>
              <a:gd name="connsiteY3" fmla="*/ 0 h 6885382"/>
              <a:gd name="connsiteX0" fmla="*/ 0 w 6160678"/>
              <a:gd name="connsiteY0" fmla="*/ 9832 h 6895214"/>
              <a:gd name="connsiteX1" fmla="*/ 6160678 w 6160678"/>
              <a:gd name="connsiteY1" fmla="*/ 0 h 6895214"/>
              <a:gd name="connsiteX2" fmla="*/ 3077497 w 6160678"/>
              <a:gd name="connsiteY2" fmla="*/ 6895214 h 6895214"/>
              <a:gd name="connsiteX3" fmla="*/ 0 w 6160678"/>
              <a:gd name="connsiteY3" fmla="*/ 9832 h 6895214"/>
              <a:gd name="connsiteX0" fmla="*/ 0 w 6160678"/>
              <a:gd name="connsiteY0" fmla="*/ 9832 h 6875550"/>
              <a:gd name="connsiteX1" fmla="*/ 6160678 w 6160678"/>
              <a:gd name="connsiteY1" fmla="*/ 0 h 6875550"/>
              <a:gd name="connsiteX2" fmla="*/ 3126658 w 6160678"/>
              <a:gd name="connsiteY2" fmla="*/ 6875550 h 6875550"/>
              <a:gd name="connsiteX3" fmla="*/ 0 w 6160678"/>
              <a:gd name="connsiteY3" fmla="*/ 9832 h 6875550"/>
              <a:gd name="connsiteX0" fmla="*/ 0 w 6239336"/>
              <a:gd name="connsiteY0" fmla="*/ 0 h 6875550"/>
              <a:gd name="connsiteX1" fmla="*/ 6239336 w 6239336"/>
              <a:gd name="connsiteY1" fmla="*/ 0 h 6875550"/>
              <a:gd name="connsiteX2" fmla="*/ 3205316 w 6239336"/>
              <a:gd name="connsiteY2" fmla="*/ 6875550 h 6875550"/>
              <a:gd name="connsiteX3" fmla="*/ 0 w 6239336"/>
              <a:gd name="connsiteY3" fmla="*/ 0 h 6875550"/>
              <a:gd name="connsiteX0" fmla="*/ 0 w 6239336"/>
              <a:gd name="connsiteY0" fmla="*/ 0 h 6822998"/>
              <a:gd name="connsiteX1" fmla="*/ 6239336 w 6239336"/>
              <a:gd name="connsiteY1" fmla="*/ 0 h 6822998"/>
              <a:gd name="connsiteX2" fmla="*/ 3226337 w 6239336"/>
              <a:gd name="connsiteY2" fmla="*/ 6822998 h 6822998"/>
              <a:gd name="connsiteX3" fmla="*/ 0 w 6239336"/>
              <a:gd name="connsiteY3" fmla="*/ 0 h 6822998"/>
              <a:gd name="connsiteX0" fmla="*/ 0 w 6144743"/>
              <a:gd name="connsiteY0" fmla="*/ 0 h 6822998"/>
              <a:gd name="connsiteX1" fmla="*/ 6144743 w 6144743"/>
              <a:gd name="connsiteY1" fmla="*/ 10511 h 6822998"/>
              <a:gd name="connsiteX2" fmla="*/ 3226337 w 6144743"/>
              <a:gd name="connsiteY2" fmla="*/ 6822998 h 6822998"/>
              <a:gd name="connsiteX3" fmla="*/ 0 w 6144743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43848"/>
              <a:gd name="connsiteX1" fmla="*/ 6144742 w 6144742"/>
              <a:gd name="connsiteY1" fmla="*/ 31361 h 6843848"/>
              <a:gd name="connsiteX2" fmla="*/ 3236847 w 6144742"/>
              <a:gd name="connsiteY2" fmla="*/ 6843848 h 6843848"/>
              <a:gd name="connsiteX3" fmla="*/ 0 w 6144742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5763" h="6833423">
                <a:moveTo>
                  <a:pt x="0" y="0"/>
                </a:moveTo>
                <a:cubicBezTo>
                  <a:pt x="6133268" y="34781"/>
                  <a:pt x="64026" y="17432"/>
                  <a:pt x="6165763" y="20936"/>
                </a:cubicBezTo>
                <a:cubicBezTo>
                  <a:pt x="3231031" y="6832234"/>
                  <a:pt x="4227166" y="4562594"/>
                  <a:pt x="3257868" y="6833423"/>
                </a:cubicBezTo>
                <a:cubicBezTo>
                  <a:pt x="-7232" y="-52592"/>
                  <a:pt x="3223060" y="6833887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8F398C1A-DF87-4D61-B03C-31FC69B2D58E}"/>
              </a:ext>
            </a:extLst>
          </p:cNvPr>
          <p:cNvSpPr/>
          <p:nvPr userDrawn="1"/>
        </p:nvSpPr>
        <p:spPr>
          <a:xfrm>
            <a:off x="351" y="0"/>
            <a:ext cx="3247345" cy="6875550"/>
          </a:xfrm>
          <a:custGeom>
            <a:avLst/>
            <a:gdLst>
              <a:gd name="connsiteX0" fmla="*/ 0 w 3087330"/>
              <a:gd name="connsiteY0" fmla="*/ 0 h 6921910"/>
              <a:gd name="connsiteX1" fmla="*/ 3087330 w 3087330"/>
              <a:gd name="connsiteY1" fmla="*/ 6921910 h 6921910"/>
              <a:gd name="connsiteX2" fmla="*/ 9833 w 3087330"/>
              <a:gd name="connsiteY2" fmla="*/ 6921910 h 6921910"/>
              <a:gd name="connsiteX3" fmla="*/ 0 w 3087330"/>
              <a:gd name="connsiteY3" fmla="*/ 0 h 6921910"/>
              <a:gd name="connsiteX0" fmla="*/ 1091 w 3088421"/>
              <a:gd name="connsiteY0" fmla="*/ 0 h 6921910"/>
              <a:gd name="connsiteX1" fmla="*/ 3088421 w 3088421"/>
              <a:gd name="connsiteY1" fmla="*/ 6921910 h 6921910"/>
              <a:gd name="connsiteX2" fmla="*/ 927 w 3088421"/>
              <a:gd name="connsiteY2" fmla="*/ 6921910 h 6921910"/>
              <a:gd name="connsiteX3" fmla="*/ 1091 w 3088421"/>
              <a:gd name="connsiteY3" fmla="*/ 0 h 692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8421" h="6921910">
                <a:moveTo>
                  <a:pt x="1091" y="0"/>
                </a:moveTo>
                <a:lnTo>
                  <a:pt x="3088421" y="6921910"/>
                </a:lnTo>
                <a:lnTo>
                  <a:pt x="927" y="6921910"/>
                </a:lnTo>
                <a:cubicBezTo>
                  <a:pt x="-2351" y="4614607"/>
                  <a:pt x="4369" y="2307303"/>
                  <a:pt x="10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7050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2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92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36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27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80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37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00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36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0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75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5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- engl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i 4" hidden="1">
            <a:extLst>
              <a:ext uri="{FF2B5EF4-FFF2-40B4-BE49-F238E27FC236}">
                <a16:creationId xmlns:a16="http://schemas.microsoft.com/office/drawing/2014/main" id="{1775F9A7-438D-40EB-88E3-022EEEDF07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80441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5" name="Objekti 4" hidden="1">
                        <a:extLst>
                          <a:ext uri="{FF2B5EF4-FFF2-40B4-BE49-F238E27FC236}">
                            <a16:creationId xmlns:a16="http://schemas.microsoft.com/office/drawing/2014/main" id="{1775F9A7-438D-40EB-88E3-022EEEDF07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orakulmio 3" hidden="1">
            <a:extLst>
              <a:ext uri="{FF2B5EF4-FFF2-40B4-BE49-F238E27FC236}">
                <a16:creationId xmlns:a16="http://schemas.microsoft.com/office/drawing/2014/main" id="{07AEF138-DC4F-4E65-BEF8-6BB6CE1407D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4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0E0CB56-3495-4C34-A152-2A6DF8298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0" y="1684338"/>
            <a:ext cx="5580000" cy="1671648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200" baseline="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942C8DB-AC1A-44C6-8643-5202CDA31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0000" y="3960000"/>
            <a:ext cx="4548000" cy="1090155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75F315D-BAFC-4A17-A399-B77A8A23169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681" y="5868000"/>
            <a:ext cx="3394286" cy="396000"/>
          </a:xfrm>
          <a:prstGeom prst="rect">
            <a:avLst/>
          </a:prstGeom>
        </p:spPr>
      </p:pic>
      <p:sp>
        <p:nvSpPr>
          <p:cNvPr id="11" name="Kuvan paikkamerkki 27">
            <a:extLst>
              <a:ext uri="{FF2B5EF4-FFF2-40B4-BE49-F238E27FC236}">
                <a16:creationId xmlns:a16="http://schemas.microsoft.com/office/drawing/2014/main" id="{84402215-6AC6-4A31-86F4-BA0772630F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1022" y="-21020"/>
            <a:ext cx="6165763" cy="6888830"/>
          </a:xfrm>
          <a:custGeom>
            <a:avLst/>
            <a:gdLst>
              <a:gd name="connsiteX0" fmla="*/ 0 w 6072188"/>
              <a:gd name="connsiteY0" fmla="*/ 0 h 6865717"/>
              <a:gd name="connsiteX1" fmla="*/ 6072188 w 6072188"/>
              <a:gd name="connsiteY1" fmla="*/ 0 h 6865717"/>
              <a:gd name="connsiteX2" fmla="*/ 6072188 w 6072188"/>
              <a:gd name="connsiteY2" fmla="*/ 6865717 h 6865717"/>
              <a:gd name="connsiteX3" fmla="*/ 0 w 6072188"/>
              <a:gd name="connsiteY3" fmla="*/ 6865717 h 6865717"/>
              <a:gd name="connsiteX4" fmla="*/ 0 w 6072188"/>
              <a:gd name="connsiteY4" fmla="*/ 0 h 6865717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6072188 w 6072188"/>
              <a:gd name="connsiteY2" fmla="*/ 6865717 h 6885382"/>
              <a:gd name="connsiteX3" fmla="*/ 3077497 w 6072188"/>
              <a:gd name="connsiteY3" fmla="*/ 6885382 h 6885382"/>
              <a:gd name="connsiteX4" fmla="*/ 0 w 6072188"/>
              <a:gd name="connsiteY4" fmla="*/ 0 h 6885382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3077497 w 6072188"/>
              <a:gd name="connsiteY2" fmla="*/ 6885382 h 6885382"/>
              <a:gd name="connsiteX3" fmla="*/ 0 w 6072188"/>
              <a:gd name="connsiteY3" fmla="*/ 0 h 6885382"/>
              <a:gd name="connsiteX0" fmla="*/ 0 w 6160678"/>
              <a:gd name="connsiteY0" fmla="*/ 9832 h 6895214"/>
              <a:gd name="connsiteX1" fmla="*/ 6160678 w 6160678"/>
              <a:gd name="connsiteY1" fmla="*/ 0 h 6895214"/>
              <a:gd name="connsiteX2" fmla="*/ 3077497 w 6160678"/>
              <a:gd name="connsiteY2" fmla="*/ 6895214 h 6895214"/>
              <a:gd name="connsiteX3" fmla="*/ 0 w 6160678"/>
              <a:gd name="connsiteY3" fmla="*/ 9832 h 6895214"/>
              <a:gd name="connsiteX0" fmla="*/ 0 w 6160678"/>
              <a:gd name="connsiteY0" fmla="*/ 9832 h 6875550"/>
              <a:gd name="connsiteX1" fmla="*/ 6160678 w 6160678"/>
              <a:gd name="connsiteY1" fmla="*/ 0 h 6875550"/>
              <a:gd name="connsiteX2" fmla="*/ 3126658 w 6160678"/>
              <a:gd name="connsiteY2" fmla="*/ 6875550 h 6875550"/>
              <a:gd name="connsiteX3" fmla="*/ 0 w 6160678"/>
              <a:gd name="connsiteY3" fmla="*/ 9832 h 6875550"/>
              <a:gd name="connsiteX0" fmla="*/ 0 w 6239336"/>
              <a:gd name="connsiteY0" fmla="*/ 0 h 6875550"/>
              <a:gd name="connsiteX1" fmla="*/ 6239336 w 6239336"/>
              <a:gd name="connsiteY1" fmla="*/ 0 h 6875550"/>
              <a:gd name="connsiteX2" fmla="*/ 3205316 w 6239336"/>
              <a:gd name="connsiteY2" fmla="*/ 6875550 h 6875550"/>
              <a:gd name="connsiteX3" fmla="*/ 0 w 6239336"/>
              <a:gd name="connsiteY3" fmla="*/ 0 h 6875550"/>
              <a:gd name="connsiteX0" fmla="*/ 0 w 6239336"/>
              <a:gd name="connsiteY0" fmla="*/ 0 h 6822998"/>
              <a:gd name="connsiteX1" fmla="*/ 6239336 w 6239336"/>
              <a:gd name="connsiteY1" fmla="*/ 0 h 6822998"/>
              <a:gd name="connsiteX2" fmla="*/ 3226337 w 6239336"/>
              <a:gd name="connsiteY2" fmla="*/ 6822998 h 6822998"/>
              <a:gd name="connsiteX3" fmla="*/ 0 w 6239336"/>
              <a:gd name="connsiteY3" fmla="*/ 0 h 6822998"/>
              <a:gd name="connsiteX0" fmla="*/ 0 w 6144743"/>
              <a:gd name="connsiteY0" fmla="*/ 0 h 6822998"/>
              <a:gd name="connsiteX1" fmla="*/ 6144743 w 6144743"/>
              <a:gd name="connsiteY1" fmla="*/ 10511 h 6822998"/>
              <a:gd name="connsiteX2" fmla="*/ 3226337 w 6144743"/>
              <a:gd name="connsiteY2" fmla="*/ 6822998 h 6822998"/>
              <a:gd name="connsiteX3" fmla="*/ 0 w 6144743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43848"/>
              <a:gd name="connsiteX1" fmla="*/ 6144742 w 6144742"/>
              <a:gd name="connsiteY1" fmla="*/ 31361 h 6843848"/>
              <a:gd name="connsiteX2" fmla="*/ 3236847 w 6144742"/>
              <a:gd name="connsiteY2" fmla="*/ 6843848 h 6843848"/>
              <a:gd name="connsiteX3" fmla="*/ 0 w 6144742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5763" h="6833423">
                <a:moveTo>
                  <a:pt x="0" y="0"/>
                </a:moveTo>
                <a:cubicBezTo>
                  <a:pt x="6133268" y="34781"/>
                  <a:pt x="64026" y="17432"/>
                  <a:pt x="6165763" y="20936"/>
                </a:cubicBezTo>
                <a:cubicBezTo>
                  <a:pt x="3231031" y="6832234"/>
                  <a:pt x="4227166" y="4562594"/>
                  <a:pt x="3257868" y="6833423"/>
                </a:cubicBezTo>
                <a:cubicBezTo>
                  <a:pt x="-7232" y="-52592"/>
                  <a:pt x="3223060" y="6833887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25D75359-5C42-4AFB-A0B2-9C9301613CC9}"/>
              </a:ext>
            </a:extLst>
          </p:cNvPr>
          <p:cNvSpPr/>
          <p:nvPr userDrawn="1"/>
        </p:nvSpPr>
        <p:spPr>
          <a:xfrm>
            <a:off x="351" y="0"/>
            <a:ext cx="3247345" cy="6875550"/>
          </a:xfrm>
          <a:custGeom>
            <a:avLst/>
            <a:gdLst>
              <a:gd name="connsiteX0" fmla="*/ 0 w 3087330"/>
              <a:gd name="connsiteY0" fmla="*/ 0 h 6921910"/>
              <a:gd name="connsiteX1" fmla="*/ 3087330 w 3087330"/>
              <a:gd name="connsiteY1" fmla="*/ 6921910 h 6921910"/>
              <a:gd name="connsiteX2" fmla="*/ 9833 w 3087330"/>
              <a:gd name="connsiteY2" fmla="*/ 6921910 h 6921910"/>
              <a:gd name="connsiteX3" fmla="*/ 0 w 3087330"/>
              <a:gd name="connsiteY3" fmla="*/ 0 h 6921910"/>
              <a:gd name="connsiteX0" fmla="*/ 1091 w 3088421"/>
              <a:gd name="connsiteY0" fmla="*/ 0 h 6921910"/>
              <a:gd name="connsiteX1" fmla="*/ 3088421 w 3088421"/>
              <a:gd name="connsiteY1" fmla="*/ 6921910 h 6921910"/>
              <a:gd name="connsiteX2" fmla="*/ 927 w 3088421"/>
              <a:gd name="connsiteY2" fmla="*/ 6921910 h 6921910"/>
              <a:gd name="connsiteX3" fmla="*/ 1091 w 3088421"/>
              <a:gd name="connsiteY3" fmla="*/ 0 h 692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8421" h="6921910">
                <a:moveTo>
                  <a:pt x="1091" y="0"/>
                </a:moveTo>
                <a:lnTo>
                  <a:pt x="3088421" y="6921910"/>
                </a:lnTo>
                <a:lnTo>
                  <a:pt x="927" y="6921910"/>
                </a:lnTo>
                <a:cubicBezTo>
                  <a:pt x="-2351" y="4614607"/>
                  <a:pt x="4369" y="2307303"/>
                  <a:pt x="10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4291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2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31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14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25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78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68408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50470"/>
      </p:ext>
    </p:extLst>
  </p:cSld>
  <p:clrMapOvr>
    <a:masterClrMapping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71642"/>
      </p:ext>
    </p:extLst>
  </p:cSld>
  <p:clrMapOvr>
    <a:masterClrMapping/>
  </p:clrMapOvr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60168"/>
      </p:ext>
    </p:extLst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76513"/>
      </p:ext>
    </p:extLst>
  </p:cSld>
  <p:clrMapOvr>
    <a:masterClrMapping/>
  </p:clrMapOvr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7314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ape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i 6" hidden="1">
            <a:extLst>
              <a:ext uri="{FF2B5EF4-FFF2-40B4-BE49-F238E27FC236}">
                <a16:creationId xmlns:a16="http://schemas.microsoft.com/office/drawing/2014/main" id="{C3BA4035-6220-4369-A76C-FB533DDAEC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14917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7" name="Objekti 6" hidden="1">
                        <a:extLst>
                          <a:ext uri="{FF2B5EF4-FFF2-40B4-BE49-F238E27FC236}">
                            <a16:creationId xmlns:a16="http://schemas.microsoft.com/office/drawing/2014/main" id="{C3BA4035-6220-4369-A76C-FB533DDAEC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orakulmio 5" hidden="1">
            <a:extLst>
              <a:ext uri="{FF2B5EF4-FFF2-40B4-BE49-F238E27FC236}">
                <a16:creationId xmlns:a16="http://schemas.microsoft.com/office/drawing/2014/main" id="{BC77A103-0051-479A-9849-2F36F002AF2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3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CF3911C-5FB4-48D1-A672-900DDF1A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9000000" cy="972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EE30280F-D683-4C1D-BA9C-E19DD9977B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30763" y="0"/>
            <a:ext cx="2861237" cy="6867832"/>
          </a:xfrm>
          <a:custGeom>
            <a:avLst/>
            <a:gdLst>
              <a:gd name="connsiteX0" fmla="*/ 0 w 5535612"/>
              <a:gd name="connsiteY0" fmla="*/ 0 h 6858000"/>
              <a:gd name="connsiteX1" fmla="*/ 5535612 w 5535612"/>
              <a:gd name="connsiteY1" fmla="*/ 0 h 6858000"/>
              <a:gd name="connsiteX2" fmla="*/ 5535612 w 5535612"/>
              <a:gd name="connsiteY2" fmla="*/ 6858000 h 6858000"/>
              <a:gd name="connsiteX3" fmla="*/ 0 w 5535612"/>
              <a:gd name="connsiteY3" fmla="*/ 6858000 h 6858000"/>
              <a:gd name="connsiteX4" fmla="*/ 0 w 5535612"/>
              <a:gd name="connsiteY4" fmla="*/ 0 h 6858000"/>
              <a:gd name="connsiteX0" fmla="*/ 0 w 5535612"/>
              <a:gd name="connsiteY0" fmla="*/ 0 h 6867832"/>
              <a:gd name="connsiteX1" fmla="*/ 5535612 w 5535612"/>
              <a:gd name="connsiteY1" fmla="*/ 0 h 6867832"/>
              <a:gd name="connsiteX2" fmla="*/ 5535612 w 5535612"/>
              <a:gd name="connsiteY2" fmla="*/ 6858000 h 6867832"/>
              <a:gd name="connsiteX3" fmla="*/ 2674375 w 5535612"/>
              <a:gd name="connsiteY3" fmla="*/ 6867832 h 6867832"/>
              <a:gd name="connsiteX4" fmla="*/ 0 w 5535612"/>
              <a:gd name="connsiteY4" fmla="*/ 0 h 6867832"/>
              <a:gd name="connsiteX0" fmla="*/ 0 w 2861237"/>
              <a:gd name="connsiteY0" fmla="*/ 6867832 h 6867832"/>
              <a:gd name="connsiteX1" fmla="*/ 2861237 w 2861237"/>
              <a:gd name="connsiteY1" fmla="*/ 0 h 6867832"/>
              <a:gd name="connsiteX2" fmla="*/ 2861237 w 2861237"/>
              <a:gd name="connsiteY2" fmla="*/ 6858000 h 6867832"/>
              <a:gd name="connsiteX3" fmla="*/ 0 w 2861237"/>
              <a:gd name="connsiteY3" fmla="*/ 6867832 h 6867832"/>
              <a:gd name="connsiteX0" fmla="*/ 0 w 2861237"/>
              <a:gd name="connsiteY0" fmla="*/ 6867832 h 6867832"/>
              <a:gd name="connsiteX1" fmla="*/ 2861237 w 2861237"/>
              <a:gd name="connsiteY1" fmla="*/ 0 h 6867832"/>
              <a:gd name="connsiteX2" fmla="*/ 2861237 w 2861237"/>
              <a:gd name="connsiteY2" fmla="*/ 6858000 h 6867832"/>
              <a:gd name="connsiteX3" fmla="*/ 0 w 2861237"/>
              <a:gd name="connsiteY3" fmla="*/ 6867832 h 6867832"/>
              <a:gd name="connsiteX0" fmla="*/ 0 w 2861237"/>
              <a:gd name="connsiteY0" fmla="*/ 6867832 h 6867832"/>
              <a:gd name="connsiteX1" fmla="*/ 2861237 w 2861237"/>
              <a:gd name="connsiteY1" fmla="*/ 0 h 6867832"/>
              <a:gd name="connsiteX2" fmla="*/ 2861237 w 2861237"/>
              <a:gd name="connsiteY2" fmla="*/ 6858000 h 6867832"/>
              <a:gd name="connsiteX3" fmla="*/ 0 w 2861237"/>
              <a:gd name="connsiteY3" fmla="*/ 6867832 h 6867832"/>
              <a:gd name="connsiteX0" fmla="*/ 0 w 2861237"/>
              <a:gd name="connsiteY0" fmla="*/ 6867832 h 6867832"/>
              <a:gd name="connsiteX1" fmla="*/ 2861237 w 2861237"/>
              <a:gd name="connsiteY1" fmla="*/ 0 h 6867832"/>
              <a:gd name="connsiteX2" fmla="*/ 2861237 w 2861237"/>
              <a:gd name="connsiteY2" fmla="*/ 6858000 h 6867832"/>
              <a:gd name="connsiteX3" fmla="*/ 0 w 2861237"/>
              <a:gd name="connsiteY3" fmla="*/ 6867832 h 686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1237" h="6867832">
                <a:moveTo>
                  <a:pt x="0" y="6867832"/>
                </a:moveTo>
                <a:lnTo>
                  <a:pt x="2861237" y="0"/>
                </a:lnTo>
                <a:lnTo>
                  <a:pt x="2861237" y="6858000"/>
                </a:lnTo>
                <a:cubicBezTo>
                  <a:pt x="1907491" y="6861277"/>
                  <a:pt x="2851371" y="6844891"/>
                  <a:pt x="0" y="6867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61B67D3F-C7F8-4CD4-BFBF-7741C4FB5C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692000"/>
            <a:ext cx="8999538" cy="43434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CAC1CF6-61E1-438C-BCA1-DFDBD397C7E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F41500E-4E84-4B90-98DC-C47374230753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D929283-EBEA-4C7A-A9AB-D452D558076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D9CB206-E3DA-4C62-92B5-871FD76C223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0532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2922"/>
      </p:ext>
    </p:extLst>
  </p:cSld>
  <p:clrMapOvr>
    <a:masterClrMapping/>
  </p:clrMapOvr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34930"/>
      </p:ext>
    </p:extLst>
  </p:cSld>
  <p:clrMapOvr>
    <a:masterClrMapping/>
  </p:clrMapOvr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92591"/>
      </p:ext>
    </p:extLst>
  </p:cSld>
  <p:clrMapOvr>
    <a:masterClrMapping/>
  </p:clrMapOvr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264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230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59927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5672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i 6" hidden="1">
            <a:extLst>
              <a:ext uri="{FF2B5EF4-FFF2-40B4-BE49-F238E27FC236}">
                <a16:creationId xmlns:a16="http://schemas.microsoft.com/office/drawing/2014/main" id="{21DBFB21-C77C-4E6F-9EE7-50DAABE958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6693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7" name="Objekti 6" hidden="1">
                        <a:extLst>
                          <a:ext uri="{FF2B5EF4-FFF2-40B4-BE49-F238E27FC236}">
                            <a16:creationId xmlns:a16="http://schemas.microsoft.com/office/drawing/2014/main" id="{21DBFB21-C77C-4E6F-9EE7-50DAABE958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orakulmio 5" hidden="1">
            <a:extLst>
              <a:ext uri="{FF2B5EF4-FFF2-40B4-BE49-F238E27FC236}">
                <a16:creationId xmlns:a16="http://schemas.microsoft.com/office/drawing/2014/main" id="{C9151F14-D206-4EBA-B08C-6FD305E3790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3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EE30280F-D683-4C1D-BA9C-E19DD9977B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0" y="0"/>
            <a:ext cx="9143999" cy="6867832"/>
          </a:xfrm>
          <a:custGeom>
            <a:avLst/>
            <a:gdLst>
              <a:gd name="connsiteX0" fmla="*/ 0 w 5535612"/>
              <a:gd name="connsiteY0" fmla="*/ 0 h 6858000"/>
              <a:gd name="connsiteX1" fmla="*/ 5535612 w 5535612"/>
              <a:gd name="connsiteY1" fmla="*/ 0 h 6858000"/>
              <a:gd name="connsiteX2" fmla="*/ 5535612 w 5535612"/>
              <a:gd name="connsiteY2" fmla="*/ 6858000 h 6858000"/>
              <a:gd name="connsiteX3" fmla="*/ 0 w 5535612"/>
              <a:gd name="connsiteY3" fmla="*/ 6858000 h 6858000"/>
              <a:gd name="connsiteX4" fmla="*/ 0 w 5535612"/>
              <a:gd name="connsiteY4" fmla="*/ 0 h 6858000"/>
              <a:gd name="connsiteX0" fmla="*/ 0 w 5535612"/>
              <a:gd name="connsiteY0" fmla="*/ 0 h 6867832"/>
              <a:gd name="connsiteX1" fmla="*/ 5535612 w 5535612"/>
              <a:gd name="connsiteY1" fmla="*/ 0 h 6867832"/>
              <a:gd name="connsiteX2" fmla="*/ 5535612 w 5535612"/>
              <a:gd name="connsiteY2" fmla="*/ 6858000 h 6867832"/>
              <a:gd name="connsiteX3" fmla="*/ 2674375 w 5535612"/>
              <a:gd name="connsiteY3" fmla="*/ 6867832 h 6867832"/>
              <a:gd name="connsiteX4" fmla="*/ 0 w 5535612"/>
              <a:gd name="connsiteY4" fmla="*/ 0 h 6867832"/>
              <a:gd name="connsiteX0" fmla="*/ 2714053 w 8249665"/>
              <a:gd name="connsiteY0" fmla="*/ 0 h 6867832"/>
              <a:gd name="connsiteX1" fmla="*/ 8249665 w 8249665"/>
              <a:gd name="connsiteY1" fmla="*/ 0 h 6867832"/>
              <a:gd name="connsiteX2" fmla="*/ 8249665 w 8249665"/>
              <a:gd name="connsiteY2" fmla="*/ 6858000 h 6867832"/>
              <a:gd name="connsiteX3" fmla="*/ 0 w 8249665"/>
              <a:gd name="connsiteY3" fmla="*/ 6867832 h 6867832"/>
              <a:gd name="connsiteX4" fmla="*/ 2714053 w 8249665"/>
              <a:gd name="connsiteY4" fmla="*/ 0 h 686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9665" h="6867832">
                <a:moveTo>
                  <a:pt x="2714053" y="0"/>
                </a:moveTo>
                <a:lnTo>
                  <a:pt x="8249665" y="0"/>
                </a:lnTo>
                <a:lnTo>
                  <a:pt x="8249665" y="6858000"/>
                </a:lnTo>
                <a:lnTo>
                  <a:pt x="0" y="6867832"/>
                </a:lnTo>
                <a:lnTo>
                  <a:pt x="271405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CF3911C-5FB4-48D1-A672-900DDF1A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4320000" cy="972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D24B1201-AD5E-4904-9A14-36A146BEF5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692000"/>
            <a:ext cx="3986264" cy="216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62454FC-59FB-4190-8DB0-2A7A47F1A35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85DB2C3-5FB0-4F59-B21B-A70EB4E273A2}" type="datetime1">
              <a:rPr lang="fi-FI" smtClean="0"/>
              <a:t>6.2.2023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5DE6AF3-D091-4C8E-947C-E46F9BFFBD6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E6F8374-7E9F-4886-A277-DB240A36242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5786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palstainen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i 6" hidden="1">
            <a:extLst>
              <a:ext uri="{FF2B5EF4-FFF2-40B4-BE49-F238E27FC236}">
                <a16:creationId xmlns:a16="http://schemas.microsoft.com/office/drawing/2014/main" id="{D3BBE4A8-3732-4C2D-8E9F-CC670BD5D2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82930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7" name="Objekti 6" hidden="1">
                        <a:extLst>
                          <a:ext uri="{FF2B5EF4-FFF2-40B4-BE49-F238E27FC236}">
                            <a16:creationId xmlns:a16="http://schemas.microsoft.com/office/drawing/2014/main" id="{D3BBE4A8-3732-4C2D-8E9F-CC670BD5D2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orakulmio 5" hidden="1">
            <a:extLst>
              <a:ext uri="{FF2B5EF4-FFF2-40B4-BE49-F238E27FC236}">
                <a16:creationId xmlns:a16="http://schemas.microsoft.com/office/drawing/2014/main" id="{E4351BFE-98C7-45A2-A82F-3ECF00E4992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3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8A092C2-9800-4696-B18B-CCD2D8D8E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1088000" cy="972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CCFC2567-2D3D-4693-B59E-EBA2FFD29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1692000"/>
            <a:ext cx="5220000" cy="4351338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Tekstin paikkamerkki 8">
            <a:extLst>
              <a:ext uri="{FF2B5EF4-FFF2-40B4-BE49-F238E27FC236}">
                <a16:creationId xmlns:a16="http://schemas.microsoft.com/office/drawing/2014/main" id="{93491ADA-8EBC-42DE-B467-E4F91AC69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8000" y="1692000"/>
            <a:ext cx="52200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7DABBE5-979E-4B71-951D-A9FE78BC6D8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B64B3D9-C2DF-4D3B-A309-126ACDE1AB83}" type="datetime1">
              <a:rPr lang="fi-FI" smtClean="0"/>
              <a:t>6.2.2023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855C5CC-91C2-406C-9EF8-54DDC07D1F3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888F8ED-5292-4BB2-BFEF-68477895F81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879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ai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EE30280F-D683-4C1D-BA9C-E19DD9977B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6388" y="0"/>
            <a:ext cx="5535612" cy="6867832"/>
          </a:xfrm>
          <a:custGeom>
            <a:avLst/>
            <a:gdLst>
              <a:gd name="connsiteX0" fmla="*/ 0 w 5535612"/>
              <a:gd name="connsiteY0" fmla="*/ 0 h 6858000"/>
              <a:gd name="connsiteX1" fmla="*/ 5535612 w 5535612"/>
              <a:gd name="connsiteY1" fmla="*/ 0 h 6858000"/>
              <a:gd name="connsiteX2" fmla="*/ 5535612 w 5535612"/>
              <a:gd name="connsiteY2" fmla="*/ 6858000 h 6858000"/>
              <a:gd name="connsiteX3" fmla="*/ 0 w 5535612"/>
              <a:gd name="connsiteY3" fmla="*/ 6858000 h 6858000"/>
              <a:gd name="connsiteX4" fmla="*/ 0 w 5535612"/>
              <a:gd name="connsiteY4" fmla="*/ 0 h 6858000"/>
              <a:gd name="connsiteX0" fmla="*/ 0 w 5535612"/>
              <a:gd name="connsiteY0" fmla="*/ 0 h 6867832"/>
              <a:gd name="connsiteX1" fmla="*/ 5535612 w 5535612"/>
              <a:gd name="connsiteY1" fmla="*/ 0 h 6867832"/>
              <a:gd name="connsiteX2" fmla="*/ 5535612 w 5535612"/>
              <a:gd name="connsiteY2" fmla="*/ 6858000 h 6867832"/>
              <a:gd name="connsiteX3" fmla="*/ 2674375 w 5535612"/>
              <a:gd name="connsiteY3" fmla="*/ 6867832 h 6867832"/>
              <a:gd name="connsiteX4" fmla="*/ 0 w 5535612"/>
              <a:gd name="connsiteY4" fmla="*/ 0 h 686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5612" h="6867832">
                <a:moveTo>
                  <a:pt x="0" y="0"/>
                </a:moveTo>
                <a:lnTo>
                  <a:pt x="5535612" y="0"/>
                </a:lnTo>
                <a:lnTo>
                  <a:pt x="5535612" y="6858000"/>
                </a:lnTo>
                <a:lnTo>
                  <a:pt x="2674375" y="686783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A1685AD-22D4-4601-9BC6-B5AD3DCE0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5580000" cy="5760000"/>
          </a:xfr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3800" baseline="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ABBBCCC-AC00-43A7-8477-89FAA6E6C6A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C23177-81C6-4822-8CE2-4A6715D7BC16}" type="datetime1">
              <a:rPr lang="fi-FI" smtClean="0"/>
              <a:t>6.2.2023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F13AC6A-0AEC-4D3D-A648-7004FC923C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0DC5AE9-300D-41CE-B879-D22E8BBFF2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471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ä ja grafiikk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F3911C-5FB4-48D1-A672-900DDF1A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5220000" cy="972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2" name="Kaavion paikkamerkki 11">
            <a:extLst>
              <a:ext uri="{FF2B5EF4-FFF2-40B4-BE49-F238E27FC236}">
                <a16:creationId xmlns:a16="http://schemas.microsoft.com/office/drawing/2014/main" id="{B81C5573-FA74-41F1-92C1-11E3450F3CE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466195" y="360363"/>
            <a:ext cx="5219700" cy="5760000"/>
          </a:xfrm>
        </p:spPr>
        <p:txBody>
          <a:bodyPr/>
          <a:lstStyle/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067D7F-5108-4FF0-AE9C-BD0CDBC3FC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692000"/>
            <a:ext cx="5199063" cy="44360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865725A-2CA8-4B22-85E0-1332525E348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420ACDD-AEFD-41DA-9C51-12B02F3B3DD9}" type="datetime1">
              <a:rPr lang="fi-FI" smtClean="0"/>
              <a:t>6.2.2023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C108747-3837-41D1-9177-91663635C4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5F60A17-9867-450C-8D86-FE17CA4A982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325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6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56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41" Type="http://schemas.openxmlformats.org/officeDocument/2006/relationships/slideLayout" Target="../slideLayouts/slideLayout55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i 8" hidden="1">
            <a:extLst>
              <a:ext uri="{FF2B5EF4-FFF2-40B4-BE49-F238E27FC236}">
                <a16:creationId xmlns:a16="http://schemas.microsoft.com/office/drawing/2014/main" id="{01FFD506-F864-4D82-A687-A4B63550FA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4195722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think-cell Slide" r:id="rId19" imgW="395" imgH="396" progId="TCLayout.ActiveDocument.1">
                  <p:embed/>
                </p:oleObj>
              </mc:Choice>
              <mc:Fallback>
                <p:oleObj name="think-cell Slide" r:id="rId19" imgW="395" imgH="396" progId="TCLayout.ActiveDocument.1">
                  <p:embed/>
                  <p:pic>
                    <p:nvPicPr>
                      <p:cNvPr id="9" name="Objekti 8" hidden="1">
                        <a:extLst>
                          <a:ext uri="{FF2B5EF4-FFF2-40B4-BE49-F238E27FC236}">
                            <a16:creationId xmlns:a16="http://schemas.microsoft.com/office/drawing/2014/main" id="{01FFD506-F864-4D82-A687-A4B63550FA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orakulmio 7" hidden="1">
            <a:extLst>
              <a:ext uri="{FF2B5EF4-FFF2-40B4-BE49-F238E27FC236}">
                <a16:creationId xmlns:a16="http://schemas.microsoft.com/office/drawing/2014/main" id="{FD5EC254-8AF4-4A4E-BB59-CCDD6B280DAE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3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4F467FD-623F-4ACA-87E6-5F1356B17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9000000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4AD7BF9-5B1D-4AF7-9CDD-1F804BBA8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692000"/>
            <a:ext cx="63000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D4381B7-3DFF-420E-8B6A-B6ACA7BE5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4127" y="6462511"/>
            <a:ext cx="732232" cy="180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095CFC36-789F-4B6B-BEE7-671B9B40FD2A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CAF5B3-53B6-4C7D-A6BE-5DB4C46A9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3227" y="6462512"/>
            <a:ext cx="323834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628F3778-6073-48C0-8E18-EFC09B82139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DE342DE-6900-41D3-861D-47AE2BBF4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7401" y="6462511"/>
            <a:ext cx="4441819" cy="180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0" name="Kuva 9" descr="Kuva, joka sisältää kohteen näyttö, objekti, valaistu, istuminen&#10;&#10;Kuvaus luotu automaattisesti">
            <a:extLst>
              <a:ext uri="{FF2B5EF4-FFF2-40B4-BE49-F238E27FC236}">
                <a16:creationId xmlns:a16="http://schemas.microsoft.com/office/drawing/2014/main" id="{5E5D83C3-C317-4DEE-83C5-14F84868296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00" y="6432756"/>
            <a:ext cx="53409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5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61" r:id="rId4"/>
    <p:sldLayoutId id="2147483663" r:id="rId5"/>
    <p:sldLayoutId id="2147483666" r:id="rId6"/>
    <p:sldLayoutId id="2147483652" r:id="rId7"/>
    <p:sldLayoutId id="2147483664" r:id="rId8"/>
    <p:sldLayoutId id="2147483650" r:id="rId9"/>
    <p:sldLayoutId id="2147483665" r:id="rId10"/>
    <p:sldLayoutId id="2147483654" r:id="rId11"/>
    <p:sldLayoutId id="2147483668" r:id="rId12"/>
    <p:sldLayoutId id="2147483669" r:id="rId13"/>
    <p:sldLayoutId id="2147483670" r:id="rId14"/>
  </p:sldLayoutIdLst>
  <p:hf hdr="0"/>
  <p:txStyles>
    <p:titleStyle>
      <a:lvl1pPr algn="l" defTabSz="360000" rtl="0" eaLnBrk="1" latinLnBrk="0" hangingPunct="1">
        <a:lnSpc>
          <a:spcPct val="85000"/>
        </a:lnSpc>
        <a:spcBef>
          <a:spcPct val="0"/>
        </a:spcBef>
        <a:buNone/>
        <a:defRPr sz="3200" b="1" kern="1200" spc="-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2160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216000" algn="l" defTabSz="2160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2160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2160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2160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47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  <p15:guide id="5" pos="735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Esa Suoyrjö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26.1.2022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4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19" r:id="rId34"/>
    <p:sldLayoutId id="2147483720" r:id="rId35"/>
    <p:sldLayoutId id="2147483721" r:id="rId36"/>
    <p:sldLayoutId id="2147483722" r:id="rId37"/>
    <p:sldLayoutId id="2147483723" r:id="rId38"/>
    <p:sldLayoutId id="2147483724" r:id="rId39"/>
    <p:sldLayoutId id="2147483725" r:id="rId40"/>
    <p:sldLayoutId id="2147483726" r:id="rId41"/>
    <p:sldLayoutId id="2147483727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5589639" y="2555632"/>
            <a:ext cx="6400800" cy="1117600"/>
          </a:xfrm>
        </p:spPr>
        <p:txBody>
          <a:bodyPr/>
          <a:lstStyle/>
          <a:p>
            <a:r>
              <a:rPr lang="fi-FI" sz="3800" dirty="0" smtClean="0"/>
              <a:t>CEF-ohjelman sotilaallisen liikkuvuuden haku 2023</a:t>
            </a:r>
            <a:endParaRPr lang="fi-FI" sz="3800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xfrm>
            <a:off x="5589639" y="4523612"/>
            <a:ext cx="5078361" cy="1090155"/>
          </a:xfrm>
        </p:spPr>
        <p:txBody>
          <a:bodyPr/>
          <a:lstStyle/>
          <a:p>
            <a:r>
              <a:rPr lang="fi-FI" dirty="0" smtClean="0"/>
              <a:t>Marjukka </a:t>
            </a:r>
            <a:r>
              <a:rPr lang="fi-FI" dirty="0"/>
              <a:t>Vihavainen-Pitkänen</a:t>
            </a:r>
          </a:p>
          <a:p>
            <a:r>
              <a:rPr lang="fi-FI" dirty="0" smtClean="0"/>
              <a:t>6.2.2023</a:t>
            </a:r>
            <a:endParaRPr lang="fi-FI" dirty="0"/>
          </a:p>
          <a:p>
            <a:endParaRPr lang="fi-FI" dirty="0"/>
          </a:p>
        </p:txBody>
      </p:sp>
      <p:pic>
        <p:nvPicPr>
          <p:cNvPr id="3" name="Kuvan paikkamerkki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27423" cy="6858000"/>
          </a:xfrm>
        </p:spPr>
      </p:pic>
    </p:spTree>
    <p:extLst>
      <p:ext uri="{BB962C8B-B14F-4D97-AF65-F5344CB8AC3E}">
        <p14:creationId xmlns:p14="http://schemas.microsoft.com/office/powerpoint/2010/main" val="30352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540000" y="360000"/>
            <a:ext cx="5908998" cy="580702"/>
          </a:xfrm>
        </p:spPr>
        <p:txBody>
          <a:bodyPr/>
          <a:lstStyle/>
          <a:p>
            <a:r>
              <a:rPr lang="fi-FI" dirty="0" smtClean="0"/>
              <a:t>TEN-T- asetus ja CEF- ohjelma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type="subTitle" idx="14"/>
          </p:nvPr>
        </p:nvSpPr>
        <p:spPr>
          <a:xfrm>
            <a:off x="540000" y="1474470"/>
            <a:ext cx="6466281" cy="5168042"/>
          </a:xfrm>
        </p:spPr>
        <p:txBody>
          <a:bodyPr/>
          <a:lstStyle/>
          <a:p>
            <a:r>
              <a:rPr lang="fi-FI" dirty="0" smtClean="0"/>
              <a:t>EU:n CEF-ohjelmalla rahoitetaan Euroopan laajuiselle TEN-T-verkolle kohdistuvia hankkeita. Hankkeiden oltava TEN-verkolla.</a:t>
            </a:r>
          </a:p>
          <a:p>
            <a:r>
              <a:rPr lang="fi-FI" dirty="0" smtClean="0"/>
              <a:t>TEN-T-asetus </a:t>
            </a:r>
            <a:r>
              <a:rPr lang="fi-FI" dirty="0"/>
              <a:t>(1315/2013) määrittelee </a:t>
            </a:r>
            <a:r>
              <a:rPr lang="fi-FI" dirty="0" smtClean="0"/>
              <a:t>vaatimukset </a:t>
            </a:r>
            <a:r>
              <a:rPr lang="fi-FI" dirty="0"/>
              <a:t>TEN-verkon infrastruktuurille, </a:t>
            </a:r>
            <a:r>
              <a:rPr lang="fi-FI" dirty="0" smtClean="0"/>
              <a:t>säädetty </a:t>
            </a:r>
            <a:r>
              <a:rPr lang="fi-FI" dirty="0"/>
              <a:t>asetuksella niiden </a:t>
            </a:r>
            <a:r>
              <a:rPr lang="fi-FI" dirty="0" smtClean="0"/>
              <a:t>yhdenmukaistamiseksi.</a:t>
            </a:r>
          </a:p>
          <a:p>
            <a:r>
              <a:rPr lang="fi-FI" dirty="0" smtClean="0"/>
              <a:t>TEN-T-komitea on kartoittanut liikenneinfrastruktuurin </a:t>
            </a:r>
            <a:r>
              <a:rPr lang="fi-FI" dirty="0"/>
              <a:t>osalta </a:t>
            </a:r>
            <a:r>
              <a:rPr lang="fi-FI" dirty="0" smtClean="0"/>
              <a:t> </a:t>
            </a:r>
            <a:r>
              <a:rPr lang="fi-FI" dirty="0"/>
              <a:t>minkä verran </a:t>
            </a:r>
            <a:r>
              <a:rPr lang="fi-FI" dirty="0" smtClean="0"/>
              <a:t>TEN-liikenneverkon </a:t>
            </a:r>
            <a:r>
              <a:rPr lang="fi-FI" dirty="0"/>
              <a:t>tekniset </a:t>
            </a:r>
            <a:r>
              <a:rPr lang="fi-FI" dirty="0" smtClean="0"/>
              <a:t>ominaisuudet </a:t>
            </a:r>
            <a:r>
              <a:rPr lang="fi-FI" dirty="0"/>
              <a:t>rajoittavat sotilaallista </a:t>
            </a:r>
            <a:r>
              <a:rPr lang="fi-FI" dirty="0" smtClean="0"/>
              <a:t>liikkuvuutta, </a:t>
            </a:r>
            <a:r>
              <a:rPr lang="fi-FI" dirty="0"/>
              <a:t>ml. nykyiseen infrastruktuuriin tarvittavat parannukset, sekä erot siviili- ja sotilasvaatimuksissa. </a:t>
            </a:r>
            <a:endParaRPr lang="fi-FI" dirty="0" smtClean="0"/>
          </a:p>
          <a:p>
            <a:r>
              <a:rPr lang="fi-FI" dirty="0" smtClean="0"/>
              <a:t>Sotilaallisen kaksoiskäytön vaatimukset </a:t>
            </a:r>
            <a:r>
              <a:rPr lang="fi-FI" dirty="0"/>
              <a:t>voimaan osana Verkkojen Eurooppa (</a:t>
            </a:r>
            <a:r>
              <a:rPr lang="fi-FI" dirty="0" err="1"/>
              <a:t>Connecting</a:t>
            </a:r>
            <a:r>
              <a:rPr lang="fi-FI" dirty="0"/>
              <a:t> Europe </a:t>
            </a:r>
            <a:r>
              <a:rPr lang="fi-FI" dirty="0" err="1"/>
              <a:t>Facility</a:t>
            </a:r>
            <a:r>
              <a:rPr lang="fi-FI" dirty="0"/>
              <a:t>, CEF2) -asetusta </a:t>
            </a:r>
            <a:r>
              <a:rPr lang="fi-FI" dirty="0" smtClean="0"/>
              <a:t>14.7.2021</a:t>
            </a:r>
            <a:endParaRPr lang="fi-FI" dirty="0"/>
          </a:p>
          <a:p>
            <a:r>
              <a:rPr lang="fi-FI" dirty="0"/>
              <a:t>Rahoitus kaksoiskäyttöhankkeille </a:t>
            </a:r>
            <a:r>
              <a:rPr lang="fi-FI" dirty="0" err="1"/>
              <a:t>CEF:n</a:t>
            </a:r>
            <a:r>
              <a:rPr lang="fi-FI" dirty="0"/>
              <a:t> kautta v. </a:t>
            </a:r>
            <a:r>
              <a:rPr lang="fi-FI" dirty="0" smtClean="0"/>
              <a:t>2021-2027. Sotilaalliseen liikkuvuuteen 1,69 mrd. €.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13" name="Kuvan paikkamerkki 1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8998" y="65988"/>
            <a:ext cx="5535612" cy="6867832"/>
          </a:xfrm>
        </p:spPr>
      </p:pic>
    </p:spTree>
    <p:extLst>
      <p:ext uri="{BB962C8B-B14F-4D97-AF65-F5344CB8AC3E}">
        <p14:creationId xmlns:p14="http://schemas.microsoft.com/office/powerpoint/2010/main" val="17501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6" r="19836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40000" y="360000"/>
            <a:ext cx="5936214" cy="573254"/>
          </a:xfrm>
        </p:spPr>
        <p:txBody>
          <a:bodyPr/>
          <a:lstStyle/>
          <a:p>
            <a:r>
              <a:rPr lang="fi-FI" dirty="0"/>
              <a:t>CEF-ohjelman haut 2021-2022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40000" y="1159498"/>
            <a:ext cx="6315075" cy="4767184"/>
          </a:xfrm>
        </p:spPr>
        <p:txBody>
          <a:bodyPr/>
          <a:lstStyle/>
          <a:p>
            <a:r>
              <a:rPr lang="fi-FI" dirty="0" err="1" smtClean="0"/>
              <a:t>CEF:n</a:t>
            </a:r>
            <a:r>
              <a:rPr lang="fi-FI" dirty="0" smtClean="0"/>
              <a:t> työohjelmassa vuosien 2021-2023 </a:t>
            </a:r>
            <a:r>
              <a:rPr lang="fi-FI" dirty="0" err="1" smtClean="0"/>
              <a:t>Milmob</a:t>
            </a:r>
            <a:r>
              <a:rPr lang="fi-FI" dirty="0" smtClean="0"/>
              <a:t>-hakuihin varattiin vuositasolla 330 M€.</a:t>
            </a:r>
          </a:p>
          <a:p>
            <a:r>
              <a:rPr lang="fi-FI" dirty="0" smtClean="0"/>
              <a:t>Venäjän Ukrainaan kohdistaman hyökkäyksen johdosta komissio kiirehti v. 2021 CEF-</a:t>
            </a:r>
            <a:r>
              <a:rPr lang="fi-FI" dirty="0" err="1" smtClean="0"/>
              <a:t>Milmob</a:t>
            </a:r>
            <a:r>
              <a:rPr lang="fi-FI" dirty="0" smtClean="0"/>
              <a:t>-haun tuloksia, jotta hankkeet saadaan nopeasti käyntiin.</a:t>
            </a:r>
          </a:p>
          <a:p>
            <a:r>
              <a:rPr lang="fi-FI" dirty="0" smtClean="0"/>
              <a:t>CEF-tukea myönnettiin </a:t>
            </a:r>
            <a:r>
              <a:rPr lang="en-US" dirty="0" smtClean="0"/>
              <a:t>22 </a:t>
            </a:r>
            <a:r>
              <a:rPr lang="en-US" dirty="0" err="1" smtClean="0"/>
              <a:t>hankkeelle</a:t>
            </a:r>
            <a:r>
              <a:rPr lang="en-US" dirty="0" smtClean="0"/>
              <a:t> 339 M€. </a:t>
            </a:r>
            <a:r>
              <a:rPr lang="en-US" dirty="0" err="1" smtClean="0"/>
              <a:t>Suomelle</a:t>
            </a:r>
            <a:r>
              <a:rPr lang="en-US" dirty="0" smtClean="0"/>
              <a:t> CEF-</a:t>
            </a:r>
            <a:r>
              <a:rPr lang="en-US" dirty="0" err="1" smtClean="0"/>
              <a:t>tuki</a:t>
            </a:r>
            <a:r>
              <a:rPr lang="en-US" dirty="0" smtClean="0"/>
              <a:t> </a:t>
            </a:r>
            <a:r>
              <a:rPr lang="en-US" dirty="0" err="1" smtClean="0"/>
              <a:t>kahdelle</a:t>
            </a:r>
            <a:r>
              <a:rPr lang="en-US" dirty="0" smtClean="0"/>
              <a:t> </a:t>
            </a:r>
            <a:r>
              <a:rPr lang="en-US" dirty="0" err="1" smtClean="0"/>
              <a:t>Milmob-hankkeelle</a:t>
            </a:r>
            <a:r>
              <a:rPr lang="en-US" dirty="0" smtClean="0"/>
              <a:t>, </a:t>
            </a:r>
            <a:r>
              <a:rPr lang="en-US" dirty="0" err="1" smtClean="0"/>
              <a:t>yht</a:t>
            </a:r>
            <a:r>
              <a:rPr lang="en-US" dirty="0" smtClean="0"/>
              <a:t>. 18 M€.</a:t>
            </a:r>
            <a:endParaRPr lang="fi-FI" dirty="0"/>
          </a:p>
          <a:p>
            <a:r>
              <a:rPr lang="fi-FI" dirty="0" smtClean="0"/>
              <a:t>Komissio aikaisti </a:t>
            </a:r>
            <a:r>
              <a:rPr lang="fi-FI" dirty="0"/>
              <a:t>vuoden 2022 </a:t>
            </a:r>
            <a:r>
              <a:rPr lang="fi-FI" dirty="0" smtClean="0"/>
              <a:t>CEF </a:t>
            </a:r>
            <a:r>
              <a:rPr lang="fi-FI" dirty="0" err="1" smtClean="0"/>
              <a:t>Milmob</a:t>
            </a:r>
            <a:r>
              <a:rPr lang="fi-FI" dirty="0" smtClean="0"/>
              <a:t> –haun (12.5.-29.9.2022) ja esitti että rahoitus kaksinkertaistetaan ja etupainotetaan.</a:t>
            </a:r>
          </a:p>
          <a:p>
            <a:r>
              <a:rPr lang="fi-FI" dirty="0" smtClean="0"/>
              <a:t>Vuoden 2022 hakuun tuli 63 hakemusta, joista 35 hanketta sai rahoituksen, yht. 6</a:t>
            </a:r>
            <a:r>
              <a:rPr lang="en-US" dirty="0" smtClean="0"/>
              <a:t>16 M€. Suomi </a:t>
            </a:r>
            <a:r>
              <a:rPr lang="en-US" dirty="0" err="1" smtClean="0"/>
              <a:t>sai</a:t>
            </a:r>
            <a:r>
              <a:rPr lang="en-US" dirty="0" smtClean="0"/>
              <a:t> 25 M€ </a:t>
            </a:r>
            <a:r>
              <a:rPr lang="en-US" dirty="0" err="1" smtClean="0"/>
              <a:t>rahoituksen</a:t>
            </a:r>
            <a:r>
              <a:rPr lang="en-US" dirty="0" smtClean="0"/>
              <a:t> </a:t>
            </a:r>
            <a:r>
              <a:rPr lang="en-US" dirty="0" err="1" smtClean="0"/>
              <a:t>yhdelle</a:t>
            </a:r>
            <a:r>
              <a:rPr lang="en-US" dirty="0" smtClean="0"/>
              <a:t> </a:t>
            </a:r>
            <a:r>
              <a:rPr lang="en-US" dirty="0" err="1" smtClean="0"/>
              <a:t>hankkeelle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EU-</a:t>
            </a:r>
            <a:r>
              <a:rPr lang="en-US" dirty="0" err="1" smtClean="0"/>
              <a:t>tuen</a:t>
            </a:r>
            <a:r>
              <a:rPr lang="en-US" dirty="0" smtClean="0"/>
              <a:t> </a:t>
            </a:r>
            <a:r>
              <a:rPr lang="en-US" dirty="0" err="1" smtClean="0"/>
              <a:t>osuus</a:t>
            </a:r>
            <a:r>
              <a:rPr lang="en-US" dirty="0" smtClean="0"/>
              <a:t> 50 %. </a:t>
            </a:r>
            <a:r>
              <a:rPr lang="en-US" dirty="0" err="1" smtClean="0"/>
              <a:t>Tarvitaan</a:t>
            </a:r>
            <a:r>
              <a:rPr lang="en-US" dirty="0" smtClean="0"/>
              <a:t> </a:t>
            </a:r>
            <a:r>
              <a:rPr lang="en-US" dirty="0" err="1" smtClean="0"/>
              <a:t>päätös</a:t>
            </a:r>
            <a:r>
              <a:rPr lang="en-US" dirty="0" smtClean="0"/>
              <a:t> </a:t>
            </a:r>
            <a:r>
              <a:rPr lang="en-US" dirty="0" err="1" smtClean="0"/>
              <a:t>kansallisesta</a:t>
            </a:r>
            <a:r>
              <a:rPr lang="en-US" dirty="0" smtClean="0"/>
              <a:t> / </a:t>
            </a:r>
            <a:r>
              <a:rPr lang="en-US" dirty="0" err="1" smtClean="0"/>
              <a:t>omasta</a:t>
            </a:r>
            <a:r>
              <a:rPr lang="en-US" dirty="0" smtClean="0"/>
              <a:t> </a:t>
            </a:r>
            <a:r>
              <a:rPr lang="en-US" dirty="0" err="1" smtClean="0"/>
              <a:t>rahoituksesta</a:t>
            </a:r>
            <a:r>
              <a:rPr lang="en-US" dirty="0" smtClean="0"/>
              <a:t> </a:t>
            </a:r>
            <a:r>
              <a:rPr lang="en-US" dirty="0" err="1" smtClean="0"/>
              <a:t>ennen</a:t>
            </a:r>
            <a:r>
              <a:rPr lang="en-US" dirty="0" smtClean="0"/>
              <a:t> </a:t>
            </a:r>
            <a:r>
              <a:rPr lang="en-US" dirty="0" err="1" smtClean="0"/>
              <a:t>hakemuksen</a:t>
            </a:r>
            <a:r>
              <a:rPr lang="en-US" dirty="0" smtClean="0"/>
              <a:t> </a:t>
            </a:r>
            <a:r>
              <a:rPr lang="en-US" dirty="0" err="1" smtClean="0"/>
              <a:t>jättämistä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Hyväksytään</a:t>
            </a:r>
            <a:r>
              <a:rPr lang="en-US" dirty="0" smtClean="0"/>
              <a:t> </a:t>
            </a:r>
            <a:r>
              <a:rPr lang="en-US" dirty="0" err="1" smtClean="0"/>
              <a:t>sekä</a:t>
            </a:r>
            <a:r>
              <a:rPr lang="en-US" dirty="0" smtClean="0"/>
              <a:t> </a:t>
            </a:r>
            <a:r>
              <a:rPr lang="en-US" dirty="0" err="1" smtClean="0"/>
              <a:t>ydin</a:t>
            </a:r>
            <a:r>
              <a:rPr lang="en-US" dirty="0" smtClean="0"/>
              <a:t>- </a:t>
            </a:r>
            <a:r>
              <a:rPr lang="en-US" dirty="0" err="1" smtClean="0"/>
              <a:t>että</a:t>
            </a:r>
            <a:r>
              <a:rPr lang="en-US" dirty="0" smtClean="0"/>
              <a:t> </a:t>
            </a:r>
            <a:r>
              <a:rPr lang="en-US" dirty="0" err="1" smtClean="0"/>
              <a:t>kattavan</a:t>
            </a:r>
            <a:r>
              <a:rPr lang="en-US" dirty="0" smtClean="0"/>
              <a:t> </a:t>
            </a:r>
            <a:r>
              <a:rPr lang="en-US" dirty="0" err="1" smtClean="0"/>
              <a:t>verkon</a:t>
            </a:r>
            <a:r>
              <a:rPr lang="en-US" dirty="0" smtClean="0"/>
              <a:t> </a:t>
            </a:r>
            <a:r>
              <a:rPr lang="en-US" dirty="0" err="1" smtClean="0"/>
              <a:t>hankkeet</a:t>
            </a:r>
            <a:r>
              <a:rPr lang="en-US" dirty="0" smtClean="0"/>
              <a:t>.</a:t>
            </a:r>
          </a:p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CBB4192-9318-4B3B-B74F-5996198BFC81}" type="datetime1">
              <a:rPr lang="fi-FI" smtClean="0"/>
              <a:t>6.2.2023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9122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8" r="23118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40000" y="360001"/>
            <a:ext cx="6229220" cy="544972"/>
          </a:xfrm>
        </p:spPr>
        <p:txBody>
          <a:bodyPr/>
          <a:lstStyle/>
          <a:p>
            <a:r>
              <a:rPr lang="fi-FI" dirty="0" smtClean="0"/>
              <a:t>Valmistautuminen 2023 hakuun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40000" y="1084082"/>
            <a:ext cx="6315075" cy="4842599"/>
          </a:xfrm>
        </p:spPr>
        <p:txBody>
          <a:bodyPr/>
          <a:lstStyle/>
          <a:p>
            <a:r>
              <a:rPr lang="fi-FI" dirty="0"/>
              <a:t>Rahoitettavien </a:t>
            </a:r>
            <a:r>
              <a:rPr lang="fi-FI" dirty="0" err="1"/>
              <a:t>Milmob</a:t>
            </a:r>
            <a:r>
              <a:rPr lang="fi-FI" dirty="0"/>
              <a:t>-projektien valintaparametrit pohjautuvat </a:t>
            </a:r>
            <a:r>
              <a:rPr lang="fi-FI" dirty="0" smtClean="0"/>
              <a:t>kaksoiskäyttövaatimuksiin.</a:t>
            </a:r>
          </a:p>
          <a:p>
            <a:r>
              <a:rPr lang="fi-FI" dirty="0" smtClean="0"/>
              <a:t>Hakukriteerit pääosin samat kuin aiemmissa hauissa, tarkistettava kuitenkin hakukuulutuksesta. </a:t>
            </a:r>
          </a:p>
          <a:p>
            <a:r>
              <a:rPr lang="fi-FI" dirty="0"/>
              <a:t>Hakukierros avautumassa toukokuussa 2023, päättyy syyskuun lopussa 2023.</a:t>
            </a:r>
          </a:p>
          <a:p>
            <a:r>
              <a:rPr lang="fi-FI" dirty="0" smtClean="0"/>
              <a:t>Haku todennäköisesti tasolla 660 M€, toistaiseksi viimeinen </a:t>
            </a:r>
            <a:r>
              <a:rPr lang="fi-FI" dirty="0" err="1" smtClean="0"/>
              <a:t>Milmob</a:t>
            </a:r>
            <a:r>
              <a:rPr lang="fi-FI" dirty="0" smtClean="0"/>
              <a:t>-haku. </a:t>
            </a:r>
          </a:p>
          <a:p>
            <a:r>
              <a:rPr lang="fi-FI" dirty="0" smtClean="0"/>
              <a:t>Keskustelu rahoituksesta kesällä, kun komissio tekee väliarvion MFF-kaudesta.</a:t>
            </a:r>
          </a:p>
          <a:p>
            <a:r>
              <a:rPr lang="fi-FI" dirty="0" smtClean="0"/>
              <a:t>Hakemukset toimitetaan </a:t>
            </a:r>
            <a:r>
              <a:rPr lang="fi-FI" dirty="0" err="1" smtClean="0"/>
              <a:t>Traficomille</a:t>
            </a:r>
            <a:r>
              <a:rPr lang="fi-FI" dirty="0" smtClean="0"/>
              <a:t> syyskuun alussa, LVM esittelee ne valtioneuvoston raha-asiainvaliokunnalle (RV) kansallista hyväksyntää varten syyskuun puolessa välissä.</a:t>
            </a:r>
          </a:p>
          <a:p>
            <a:r>
              <a:rPr lang="fi-FI" dirty="0" smtClean="0"/>
              <a:t>Hakija lataa hakemuksensa </a:t>
            </a:r>
            <a:r>
              <a:rPr lang="fi-FI" dirty="0" err="1" smtClean="0"/>
              <a:t>Funding</a:t>
            </a:r>
            <a:r>
              <a:rPr lang="fi-FI" dirty="0" smtClean="0"/>
              <a:t> &amp; </a:t>
            </a:r>
            <a:r>
              <a:rPr lang="fi-FI" dirty="0" err="1"/>
              <a:t>T</a:t>
            </a:r>
            <a:r>
              <a:rPr lang="fi-FI" dirty="0" err="1" smtClean="0"/>
              <a:t>enders</a:t>
            </a:r>
            <a:r>
              <a:rPr lang="fi-FI" dirty="0" smtClean="0"/>
              <a:t> –portaaliin 28.9. klo 17 Brysselin aikaa.</a:t>
            </a:r>
          </a:p>
          <a:p>
            <a:r>
              <a:rPr lang="fi-FI" dirty="0" smtClean="0"/>
              <a:t>Arvioinnit ja tulokset joulukuussa 2023.</a:t>
            </a:r>
            <a:endParaRPr lang="fi-FI" dirty="0"/>
          </a:p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CBB4192-9318-4B3B-B74F-5996198BFC81}" type="datetime1">
              <a:rPr lang="fi-FI" smtClean="0"/>
              <a:t>6.2.2023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4755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9000000" cy="655139"/>
          </a:xfrm>
        </p:spPr>
        <p:txBody>
          <a:bodyPr/>
          <a:lstStyle/>
          <a:p>
            <a:r>
              <a:rPr lang="fi-FI" dirty="0"/>
              <a:t>Mitä hankkeilta odotetaan, kuka voi hakea?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383059" y="1384970"/>
            <a:ext cx="8001524" cy="4596185"/>
          </a:xfrm>
        </p:spPr>
        <p:txBody>
          <a:bodyPr/>
          <a:lstStyle/>
          <a:p>
            <a:r>
              <a:rPr lang="fi-FI" dirty="0" smtClean="0"/>
              <a:t>Valtion väyläverkon hankkeiden osalta Liikenne12-ohjelman  Investointiohjelma toimii </a:t>
            </a:r>
            <a:r>
              <a:rPr lang="fi-FI" dirty="0"/>
              <a:t>tulevan haun ohjaavana tekijänä. </a:t>
            </a:r>
            <a:endParaRPr lang="fi-FI" dirty="0" smtClean="0"/>
          </a:p>
          <a:p>
            <a:r>
              <a:rPr lang="fi-FI" dirty="0" smtClean="0"/>
              <a:t>Tarkastellaan laajasti hankkeita</a:t>
            </a:r>
            <a:r>
              <a:rPr lang="fi-FI" dirty="0"/>
              <a:t>, jotka sopivat </a:t>
            </a:r>
            <a:r>
              <a:rPr lang="fi-FI" dirty="0" smtClean="0"/>
              <a:t>kaksoiskäyttökohteiksi.  Täytettävä haun kriteerit ja mahduttava hankkeen aikarajoihin. </a:t>
            </a:r>
          </a:p>
          <a:p>
            <a:r>
              <a:rPr lang="fi-FI" dirty="0" smtClean="0"/>
              <a:t>Hankkeella oltava 50 % omaa rahoitusta. Ei edellytetä CBA-laskelmaa.</a:t>
            </a:r>
          </a:p>
          <a:p>
            <a:r>
              <a:rPr lang="fi-FI" dirty="0" smtClean="0"/>
              <a:t>Valtion hankkeiden osalta tiivis </a:t>
            </a:r>
            <a:r>
              <a:rPr lang="fi-FI" dirty="0"/>
              <a:t>yhteistyö </a:t>
            </a:r>
            <a:r>
              <a:rPr lang="fi-FI" dirty="0" err="1"/>
              <a:t>PLM:n</a:t>
            </a:r>
            <a:r>
              <a:rPr lang="fi-FI" dirty="0"/>
              <a:t> ja </a:t>
            </a:r>
            <a:r>
              <a:rPr lang="fi-FI" dirty="0" err="1"/>
              <a:t>LVM:n</a:t>
            </a:r>
            <a:r>
              <a:rPr lang="fi-FI" dirty="0"/>
              <a:t> hallinnonalojen </a:t>
            </a:r>
            <a:r>
              <a:rPr lang="fi-FI" dirty="0" smtClean="0"/>
              <a:t>välillä. </a:t>
            </a:r>
            <a:endParaRPr lang="fi-FI" dirty="0"/>
          </a:p>
          <a:p>
            <a:r>
              <a:rPr lang="fi-FI" dirty="0" smtClean="0"/>
              <a:t>Potentiaalisia </a:t>
            </a:r>
            <a:r>
              <a:rPr lang="fi-FI" dirty="0"/>
              <a:t>hankkeita kartoitetaan </a:t>
            </a:r>
            <a:r>
              <a:rPr lang="fi-FI" dirty="0" smtClean="0"/>
              <a:t>keväällä. Kun haku avautuu, on  valmistelun oltava jo konkreettisella </a:t>
            </a:r>
            <a:r>
              <a:rPr lang="fi-FI" dirty="0"/>
              <a:t>projektitasolla. </a:t>
            </a:r>
            <a:endParaRPr lang="fi-FI" dirty="0" smtClean="0"/>
          </a:p>
          <a:p>
            <a:r>
              <a:rPr lang="fi-FI" dirty="0" smtClean="0"/>
              <a:t>Muut kuin valtion hankkeet voivat myös hakea. Suomesta myös lentoasematoimijat, satamat ja kaupungit mukaan hakuun. </a:t>
            </a:r>
          </a:p>
          <a:p>
            <a:r>
              <a:rPr lang="fi-FI" dirty="0" smtClean="0"/>
              <a:t>Hakulomakkeessa sotilaallista tarvetta koskeva osio =&gt;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Tarvitaan sekä siviilikäyttö että maanpuolustuksellinen ulottuvuus!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F41500E-4E84-4B90-98DC-C47374230753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8" name="Kuvan paikkamerkki 28">
            <a:extLst>
              <a:ext uri="{FF2B5EF4-FFF2-40B4-BE49-F238E27FC236}">
                <a16:creationId xmlns:a16="http://schemas.microsoft.com/office/drawing/2014/main" id="{AB40E16F-0D0B-414D-B315-E7668AA4969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8" r="29388"/>
          <a:stretch>
            <a:fillRect/>
          </a:stretch>
        </p:blipFill>
        <p:spPr>
          <a:xfrm>
            <a:off x="6141537" y="-9832"/>
            <a:ext cx="6050463" cy="6867832"/>
          </a:xfrm>
        </p:spPr>
      </p:pic>
    </p:spTree>
    <p:extLst>
      <p:ext uri="{BB962C8B-B14F-4D97-AF65-F5344CB8AC3E}">
        <p14:creationId xmlns:p14="http://schemas.microsoft.com/office/powerpoint/2010/main" val="650800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n paikkamerkki 11">
            <a:extLst>
              <a:ext uri="{FF2B5EF4-FFF2-40B4-BE49-F238E27FC236}">
                <a16:creationId xmlns:a16="http://schemas.microsoft.com/office/drawing/2014/main" id="{763A1F22-45EE-4B30-AD0A-3ABF5AFDDE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" r="8188"/>
          <a:stretch>
            <a:fillRect/>
          </a:stretch>
        </p:blipFill>
        <p:spPr>
          <a:xfrm>
            <a:off x="6656388" y="328290"/>
            <a:ext cx="5535612" cy="6867832"/>
          </a:xfr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5580000" cy="654153"/>
          </a:xfrm>
        </p:spPr>
        <p:txBody>
          <a:bodyPr/>
          <a:lstStyle/>
          <a:p>
            <a:r>
              <a:rPr lang="fi-FI" dirty="0" smtClean="0"/>
              <a:t>EU-maat saaneet CEF-tukea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540000" y="1332000"/>
            <a:ext cx="6315075" cy="5014556"/>
          </a:xfrm>
        </p:spPr>
        <p:txBody>
          <a:bodyPr/>
          <a:lstStyle/>
          <a:p>
            <a:r>
              <a:rPr lang="fi-FI" dirty="0" smtClean="0"/>
              <a:t>Esimerkiksi:</a:t>
            </a:r>
            <a:endParaRPr lang="fi-FI" dirty="0"/>
          </a:p>
          <a:p>
            <a:r>
              <a:rPr lang="fi-FI" dirty="0" smtClean="0"/>
              <a:t>Satamien takamaayhteyksille, silloille</a:t>
            </a:r>
            <a:r>
              <a:rPr lang="fi-FI" dirty="0"/>
              <a:t>, </a:t>
            </a:r>
            <a:r>
              <a:rPr lang="fi-FI" dirty="0" smtClean="0"/>
              <a:t>raide- ja tieyhteyksille, </a:t>
            </a:r>
            <a:r>
              <a:rPr lang="fi-FI" dirty="0"/>
              <a:t>laiturirakenteisiin, satamien </a:t>
            </a:r>
            <a:r>
              <a:rPr lang="fi-FI" dirty="0" smtClean="0"/>
              <a:t>jäänmurtokapasiteetin parantamiseen.</a:t>
            </a:r>
            <a:endParaRPr lang="fi-FI" dirty="0"/>
          </a:p>
          <a:p>
            <a:r>
              <a:rPr lang="fi-FI" dirty="0" smtClean="0"/>
              <a:t>Tie- </a:t>
            </a:r>
            <a:r>
              <a:rPr lang="fi-FI" dirty="0"/>
              <a:t>ja </a:t>
            </a:r>
            <a:r>
              <a:rPr lang="fi-FI" dirty="0" smtClean="0"/>
              <a:t>rautatieyhteyksille, rautateiden lastauslaitureiden pidentämiseen 740 metriin. </a:t>
            </a:r>
          </a:p>
          <a:p>
            <a:r>
              <a:rPr lang="fi-FI" dirty="0" smtClean="0"/>
              <a:t>Lentokenttien rautatieyhteyksiin, lentokenttien kaksikäyttöpolttoaineiden varastointi-infrastruktuurin </a:t>
            </a:r>
            <a:r>
              <a:rPr lang="fi-FI" dirty="0"/>
              <a:t>ja </a:t>
            </a:r>
            <a:r>
              <a:rPr lang="fi-FI" dirty="0" smtClean="0"/>
              <a:t>seisontapaikkojen kehittämiseen, lennonvarmistusinfraan.</a:t>
            </a:r>
            <a:endParaRPr lang="fi-FI" dirty="0"/>
          </a:p>
          <a:p>
            <a:r>
              <a:rPr lang="fi-FI" dirty="0" smtClean="0"/>
              <a:t>Multimodaalisten terminaalien kehittämiseen.</a:t>
            </a:r>
          </a:p>
          <a:p>
            <a:r>
              <a:rPr lang="fi-FI" dirty="0" smtClean="0"/>
              <a:t>Komission </a:t>
            </a:r>
            <a:r>
              <a:rPr lang="fi-FI" dirty="0"/>
              <a:t>kysymys-vastaus </a:t>
            </a:r>
            <a:r>
              <a:rPr lang="fi-FI" dirty="0" smtClean="0"/>
              <a:t>-sivustolla </a:t>
            </a:r>
            <a:r>
              <a:rPr lang="fi-FI" dirty="0"/>
              <a:t>(FAQ) vastauksia hakua koskeviin kysymyksiin haun avauduttua. Seuraa ennen hakua ja haun aikana, lisätieto edesauttaa läpimenoa</a:t>
            </a:r>
            <a:r>
              <a:rPr lang="fi-FI" dirty="0" smtClean="0"/>
              <a:t>.</a:t>
            </a:r>
          </a:p>
          <a:p>
            <a:r>
              <a:rPr lang="fi-FI" dirty="0"/>
              <a:t>Traficom koordinoi hakua ja informoi: </a:t>
            </a:r>
            <a:r>
              <a:rPr lang="fi-FI" dirty="0" smtClean="0"/>
              <a:t>traficom.fi/</a:t>
            </a:r>
            <a:r>
              <a:rPr lang="fi-FI" dirty="0" err="1" smtClean="0"/>
              <a:t>fi</a:t>
            </a:r>
            <a:r>
              <a:rPr lang="fi-FI" dirty="0" smtClean="0"/>
              <a:t>/liikenne/</a:t>
            </a:r>
            <a:r>
              <a:rPr lang="fi-FI" dirty="0" err="1" smtClean="0"/>
              <a:t>liikennejarjestelma</a:t>
            </a:r>
            <a:r>
              <a:rPr lang="fi-FI" dirty="0" smtClean="0"/>
              <a:t>/tietoa-</a:t>
            </a:r>
            <a:r>
              <a:rPr lang="fi-FI" dirty="0" err="1" smtClean="0"/>
              <a:t>cef</a:t>
            </a:r>
            <a:r>
              <a:rPr lang="fi-FI" dirty="0" smtClean="0"/>
              <a:t>-liikennehauista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B64B3D9-C2DF-4D3B-A309-126ACDE1AB83}" type="datetime1">
              <a:rPr lang="fi-FI" smtClean="0"/>
              <a:t>6.2.2023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15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7F40C9-F4E9-437D-8C2C-90BBE4161F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9999" y="4391999"/>
            <a:ext cx="4240326" cy="1187165"/>
          </a:xfrm>
        </p:spPr>
        <p:txBody>
          <a:bodyPr>
            <a:noAutofit/>
          </a:bodyPr>
          <a:lstStyle/>
          <a:p>
            <a:r>
              <a:rPr lang="fi-FI" dirty="0"/>
              <a:t>m</a:t>
            </a:r>
            <a:r>
              <a:rPr lang="fi-FI" dirty="0" smtClean="0"/>
              <a:t>arjukka.vihavainen-pitkanen@gov.fi</a:t>
            </a:r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-1299" r="35143" b="1135"/>
          <a:stretch/>
        </p:blipFill>
        <p:spPr>
          <a:xfrm>
            <a:off x="-21021" y="-96715"/>
            <a:ext cx="6141022" cy="6954716"/>
          </a:xfrm>
        </p:spPr>
      </p:pic>
    </p:spTree>
    <p:extLst>
      <p:ext uri="{BB962C8B-B14F-4D97-AF65-F5344CB8AC3E}">
        <p14:creationId xmlns:p14="http://schemas.microsoft.com/office/powerpoint/2010/main" val="41329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kfWIaP5T50Uhmk3qbSy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PyxAM7VM4rmXZ.LoC28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YAa8KcYdlr2INhdxyms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jtCoFMMjiczv85DhpgW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0HRWI0eqR6cDj_Xzre6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_Dh5Rjz9K6FUNaZOj6vR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QNZOGmu3zvdHfAdj2Lr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9.oI9pO8oGdcDJniSu4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3LU.RGcSH9iwO_.Sls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pLj_yMiDX_Pgya6nZYL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QQPt.9sfNKd6O5AfreMw"/>
</p:tagLst>
</file>

<file path=ppt/theme/theme1.xml><?xml version="1.0" encoding="utf-8"?>
<a:theme xmlns:a="http://schemas.openxmlformats.org/drawingml/2006/main" name="Office-teema">
  <a:themeElements>
    <a:clrScheme name="LVM 100-60-vaihteleva">
      <a:dk1>
        <a:srgbClr val="000000"/>
      </a:dk1>
      <a:lt1>
        <a:srgbClr val="FFFFFF"/>
      </a:lt1>
      <a:dk2>
        <a:srgbClr val="0000FF"/>
      </a:dk2>
      <a:lt2>
        <a:srgbClr val="8E92A9"/>
      </a:lt2>
      <a:accent1>
        <a:srgbClr val="0000FF"/>
      </a:accent1>
      <a:accent2>
        <a:srgbClr val="8CAAFF"/>
      </a:accent2>
      <a:accent3>
        <a:srgbClr val="000096"/>
      </a:accent3>
      <a:accent4>
        <a:srgbClr val="66CC90"/>
      </a:accent4>
      <a:accent5>
        <a:srgbClr val="006A72"/>
      </a:accent5>
      <a:accent6>
        <a:srgbClr val="66C7DA"/>
      </a:accent6>
      <a:hlink>
        <a:srgbClr val="4072FF"/>
      </a:hlink>
      <a:folHlink>
        <a:srgbClr val="000096"/>
      </a:folHlink>
    </a:clrScheme>
    <a:fontScheme name="VN Arial theme">
      <a:majorFont>
        <a:latin typeface="Arial Bold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VM.potx" id="{566EDBE9-235D-4A99-AE1C-C078D0AB34ED}" vid="{EBB18539-B318-466E-A0BB-88F43EA920A8}"/>
    </a:ext>
  </a:extLst>
</a:theme>
</file>

<file path=ppt/theme/theme2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8ED8B927-C6B3-4294-B5B6-CF30E7C3F04B}" vid="{F20FA798-C82F-4EC0-9CFB-009B00A64C21}"/>
    </a:ext>
  </a:extLst>
</a:theme>
</file>

<file path=ppt/theme/theme3.xml><?xml version="1.0" encoding="utf-8"?>
<a:theme xmlns:a="http://schemas.openxmlformats.org/drawingml/2006/main" name="Office-teema">
  <a:themeElements>
    <a:clrScheme name="LVM">
      <a:dk1>
        <a:srgbClr val="3C3C3C"/>
      </a:dk1>
      <a:lt1>
        <a:sysClr val="window" lastClr="FFFFFF"/>
      </a:lt1>
      <a:dk2>
        <a:srgbClr val="44546A"/>
      </a:dk2>
      <a:lt2>
        <a:srgbClr val="E7E6E6"/>
      </a:lt2>
      <a:accent1>
        <a:srgbClr val="0000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V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LVM</Template>
  <TotalTime>0</TotalTime>
  <Words>517</Words>
  <Application>Microsoft Office PowerPoint</Application>
  <PresentationFormat>Widescreen</PresentationFormat>
  <Paragraphs>60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Bold</vt:lpstr>
      <vt:lpstr>Calibri</vt:lpstr>
      <vt:lpstr>Exo 2</vt:lpstr>
      <vt:lpstr>Felbridge Pro</vt:lpstr>
      <vt:lpstr>Segoe UI</vt:lpstr>
      <vt:lpstr>Tahoma</vt:lpstr>
      <vt:lpstr>Office-teema</vt:lpstr>
      <vt:lpstr>vayla</vt:lpstr>
      <vt:lpstr>think-cell Slide</vt:lpstr>
      <vt:lpstr>CEF-ohjelman sotilaallisen liikkuvuuden haku 2023</vt:lpstr>
      <vt:lpstr>TEN-T- asetus ja CEF- ohjelma</vt:lpstr>
      <vt:lpstr>CEF-ohjelman haut 2021-2022</vt:lpstr>
      <vt:lpstr>Valmistautuminen 2023 hakuun</vt:lpstr>
      <vt:lpstr>Mitä hankkeilta odotetaan, kuka voi hakea?</vt:lpstr>
      <vt:lpstr>EU-maat saaneet CEF-tukea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2021-03-17T09:13:36Z</dcterms:created>
  <dcterms:modified xsi:type="dcterms:W3CDTF">2023-02-06T08:00:48Z</dcterms:modified>
</cp:coreProperties>
</file>