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handoutMasterIdLst>
    <p:handoutMasterId r:id="rId33"/>
  </p:handoutMasterIdLst>
  <p:sldIdLst>
    <p:sldId id="269" r:id="rId6"/>
    <p:sldId id="307" r:id="rId7"/>
    <p:sldId id="257" r:id="rId8"/>
    <p:sldId id="308" r:id="rId9"/>
    <p:sldId id="310" r:id="rId10"/>
    <p:sldId id="309" r:id="rId11"/>
    <p:sldId id="311" r:id="rId12"/>
    <p:sldId id="313" r:id="rId13"/>
    <p:sldId id="314" r:id="rId14"/>
    <p:sldId id="315" r:id="rId15"/>
    <p:sldId id="326" r:id="rId16"/>
    <p:sldId id="316" r:id="rId17"/>
    <p:sldId id="322" r:id="rId18"/>
    <p:sldId id="323" r:id="rId19"/>
    <p:sldId id="324" r:id="rId20"/>
    <p:sldId id="325" r:id="rId21"/>
    <p:sldId id="327" r:id="rId22"/>
    <p:sldId id="328" r:id="rId23"/>
    <p:sldId id="330" r:id="rId24"/>
    <p:sldId id="381" r:id="rId25"/>
    <p:sldId id="331" r:id="rId26"/>
    <p:sldId id="332" r:id="rId27"/>
    <p:sldId id="317" r:id="rId28"/>
    <p:sldId id="333" r:id="rId29"/>
    <p:sldId id="372" r:id="rId30"/>
    <p:sldId id="284"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itys" id="{8800AE33-4428-4831-AC74-A1857DD8EFFE}">
          <p14:sldIdLst>
            <p14:sldId id="269"/>
            <p14:sldId id="307"/>
            <p14:sldId id="257"/>
            <p14:sldId id="308"/>
            <p14:sldId id="310"/>
            <p14:sldId id="309"/>
            <p14:sldId id="311"/>
            <p14:sldId id="313"/>
            <p14:sldId id="314"/>
            <p14:sldId id="315"/>
            <p14:sldId id="326"/>
            <p14:sldId id="316"/>
            <p14:sldId id="322"/>
            <p14:sldId id="323"/>
            <p14:sldId id="324"/>
            <p14:sldId id="325"/>
            <p14:sldId id="327"/>
            <p14:sldId id="328"/>
            <p14:sldId id="330"/>
            <p14:sldId id="381"/>
            <p14:sldId id="331"/>
            <p14:sldId id="332"/>
            <p14:sldId id="317"/>
            <p14:sldId id="333"/>
            <p14:sldId id="37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30" autoAdjust="0"/>
  </p:normalViewPr>
  <p:slideViewPr>
    <p:cSldViewPr snapToGrid="0">
      <p:cViewPr varScale="1">
        <p:scale>
          <a:sx n="123" d="100"/>
          <a:sy n="123" d="100"/>
        </p:scale>
        <p:origin x="114" y="258"/>
      </p:cViewPr>
      <p:guideLst/>
    </p:cSldViewPr>
  </p:slideViewPr>
  <p:outlineViewPr>
    <p:cViewPr>
      <p:scale>
        <a:sx n="33" d="100"/>
        <a:sy n="33" d="100"/>
      </p:scale>
      <p:origin x="0" y="-1270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Determined and actual RP3 </a:t>
            </a:r>
            <a:r>
              <a:rPr lang="en-US" u="sng"/>
              <a:t>En-route</a:t>
            </a:r>
            <a:r>
              <a:rPr lang="en-US"/>
              <a:t> unit cost (in real terms, €2017)</a:t>
            </a:r>
          </a:p>
        </c:rich>
      </c:tx>
      <c:layout>
        <c:manualLayout>
          <c:xMode val="edge"/>
          <c:yMode val="edge"/>
          <c:x val="0.11014566929133858"/>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manualLayout>
          <c:layoutTarget val="inner"/>
          <c:xMode val="edge"/>
          <c:yMode val="edge"/>
          <c:x val="3.0555555555555555E-2"/>
          <c:y val="0.27780269058295964"/>
          <c:w val="0.93888888888888888"/>
          <c:h val="0.50662158822075487"/>
        </c:manualLayout>
      </c:layout>
      <c:lineChart>
        <c:grouping val="standard"/>
        <c:varyColors val="0"/>
        <c:ser>
          <c:idx val="0"/>
          <c:order val="0"/>
          <c:tx>
            <c:strRef>
              <c:f>'RP3 Enroute'!$A$11</c:f>
              <c:strCache>
                <c:ptCount val="1"/>
                <c:pt idx="0">
                  <c:v>Determined unit cost</c:v>
                </c:pt>
              </c:strCache>
            </c:strRef>
          </c:tx>
          <c:spPr>
            <a:ln w="31750" cap="rnd">
              <a:solidFill>
                <a:schemeClr val="accent1"/>
              </a:solidFill>
              <a:round/>
            </a:ln>
            <a:effectLst/>
          </c:spPr>
          <c:marker>
            <c:symbol val="circle"/>
            <c:size val="17"/>
            <c:spPr>
              <a:solidFill>
                <a:schemeClr val="accent1"/>
              </a:solidFill>
              <a:ln>
                <a:noFill/>
              </a:ln>
              <a:effectLst/>
            </c:spPr>
          </c:marker>
          <c:dLbls>
            <c:dLbl>
              <c:idx val="2"/>
              <c:layout>
                <c:manualLayout>
                  <c:x val="-3.9784332242549361E-2"/>
                  <c:y val="-5.1520578256512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59-4553-89D8-DC7950879741}"/>
                </c:ext>
              </c:extLst>
            </c:dLbl>
            <c:dLbl>
              <c:idx val="3"/>
              <c:layout>
                <c:manualLayout>
                  <c:x val="-4.332990749491801E-2"/>
                  <c:y val="4.8658323908928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59-4553-89D8-DC7950879741}"/>
                </c:ext>
              </c:extLst>
            </c:dLbl>
            <c:dLbl>
              <c:idx val="4"/>
              <c:layout>
                <c:manualLayout>
                  <c:x val="-3.9784332242549535E-2"/>
                  <c:y val="4.29338152137607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59-4553-89D8-DC7950879741}"/>
                </c:ext>
              </c:extLst>
            </c:dLbl>
            <c:dLbl>
              <c:idx val="5"/>
              <c:layout>
                <c:manualLayout>
                  <c:x val="-3.8602473825093145E-2"/>
                  <c:y val="4.0071560866176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59-4553-89D8-DC79508797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'RP3 Enroute'!$B$10:$G$10</c:f>
              <c:numCache>
                <c:formatCode>General</c:formatCode>
                <c:ptCount val="6"/>
                <c:pt idx="0">
                  <c:v>2019</c:v>
                </c:pt>
                <c:pt idx="1">
                  <c:v>2020</c:v>
                </c:pt>
                <c:pt idx="2">
                  <c:v>2021</c:v>
                </c:pt>
                <c:pt idx="3">
                  <c:v>2022</c:v>
                </c:pt>
                <c:pt idx="4">
                  <c:v>2023</c:v>
                </c:pt>
                <c:pt idx="5">
                  <c:v>2024</c:v>
                </c:pt>
              </c:numCache>
            </c:numRef>
          </c:cat>
          <c:val>
            <c:numRef>
              <c:f>'RP3 Enroute'!$B$11:$G$11</c:f>
              <c:numCache>
                <c:formatCode>_("€"* #,##0.00_);_("€"* \(#,##0.00\);_("€"* "-"??_);_(@_)</c:formatCode>
                <c:ptCount val="6"/>
                <c:pt idx="1">
                  <c:v>80.960451737671917</c:v>
                </c:pt>
                <c:pt idx="2">
                  <c:v>81.85192795543378</c:v>
                </c:pt>
                <c:pt idx="3">
                  <c:v>48.628909570794477</c:v>
                </c:pt>
                <c:pt idx="4">
                  <c:v>41.43334857132897</c:v>
                </c:pt>
                <c:pt idx="5">
                  <c:v>40.223983684430927</c:v>
                </c:pt>
              </c:numCache>
            </c:numRef>
          </c:val>
          <c:smooth val="0"/>
          <c:extLst>
            <c:ext xmlns:c16="http://schemas.microsoft.com/office/drawing/2014/chart" uri="{C3380CC4-5D6E-409C-BE32-E72D297353CC}">
              <c16:uniqueId val="{00000000-643D-4E6A-9DC9-BA9CF3F36148}"/>
            </c:ext>
          </c:extLst>
        </c:ser>
        <c:ser>
          <c:idx val="1"/>
          <c:order val="1"/>
          <c:tx>
            <c:strRef>
              <c:f>'RP3 Enroute'!$A$12</c:f>
              <c:strCache>
                <c:ptCount val="1"/>
                <c:pt idx="0">
                  <c:v>Actual unit costs</c:v>
                </c:pt>
              </c:strCache>
            </c:strRef>
          </c:tx>
          <c:spPr>
            <a:ln w="31750" cap="rnd">
              <a:solidFill>
                <a:schemeClr val="accent2"/>
              </a:solidFill>
              <a:round/>
            </a:ln>
            <a:effectLst/>
          </c:spPr>
          <c:marker>
            <c:symbol val="circle"/>
            <c:size val="17"/>
            <c:spPr>
              <a:solidFill>
                <a:schemeClr val="accent2"/>
              </a:solidFill>
              <a:ln>
                <a:noFill/>
              </a:ln>
              <a:effectLst/>
            </c:spPr>
          </c:marker>
          <c:dLbls>
            <c:dLbl>
              <c:idx val="0"/>
              <c:layout>
                <c:manualLayout>
                  <c:x val="-4.2148049077461801E-2"/>
                  <c:y val="-6.5831849994433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59-4553-89D8-DC7950879741}"/>
                </c:ext>
              </c:extLst>
            </c:dLbl>
            <c:dLbl>
              <c:idx val="1"/>
              <c:layout>
                <c:manualLayout>
                  <c:x val="-3.8602473825093145E-2"/>
                  <c:y val="-7.4418613037185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59-4553-89D8-DC7950879741}"/>
                </c:ext>
              </c:extLst>
            </c:dLbl>
            <c:dLbl>
              <c:idx val="2"/>
              <c:layout>
                <c:manualLayout>
                  <c:x val="-4.0966190660005578E-2"/>
                  <c:y val="6.01073412992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59-4553-89D8-DC7950879741}"/>
                </c:ext>
              </c:extLst>
            </c:dLbl>
            <c:dLbl>
              <c:idx val="3"/>
              <c:layout>
                <c:manualLayout>
                  <c:x val="-3.8602473825093145E-2"/>
                  <c:y val="-6.2969595646849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59-4553-89D8-DC7950879741}"/>
                </c:ext>
              </c:extLst>
            </c:dLbl>
            <c:dLbl>
              <c:idx val="4"/>
              <c:layout>
                <c:manualLayout>
                  <c:x val="-3.6238756990180712E-2"/>
                  <c:y val="-5.1520578256512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9-4553-89D8-DC79508797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'RP3 Enroute'!$B$10:$G$10</c:f>
              <c:numCache>
                <c:formatCode>General</c:formatCode>
                <c:ptCount val="6"/>
                <c:pt idx="0">
                  <c:v>2019</c:v>
                </c:pt>
                <c:pt idx="1">
                  <c:v>2020</c:v>
                </c:pt>
                <c:pt idx="2">
                  <c:v>2021</c:v>
                </c:pt>
                <c:pt idx="3">
                  <c:v>2022</c:v>
                </c:pt>
                <c:pt idx="4">
                  <c:v>2023</c:v>
                </c:pt>
                <c:pt idx="5">
                  <c:v>2024</c:v>
                </c:pt>
              </c:numCache>
            </c:numRef>
          </c:cat>
          <c:val>
            <c:numRef>
              <c:f>'RP3 Enroute'!$B$12:$G$12</c:f>
              <c:numCache>
                <c:formatCode>_("€"* #,##0.00_);_("€"* \(#,##0.00\);_("€"* "-"??_);_(@_)</c:formatCode>
                <c:ptCount val="6"/>
                <c:pt idx="0">
                  <c:v>44.031548058039583</c:v>
                </c:pt>
                <c:pt idx="1">
                  <c:v>80.960451737671917</c:v>
                </c:pt>
                <c:pt idx="2">
                  <c:v>71.978538717007112</c:v>
                </c:pt>
                <c:pt idx="3">
                  <c:v>60.787751310250712</c:v>
                </c:pt>
                <c:pt idx="4">
                  <c:v>55.840746506096778</c:v>
                </c:pt>
              </c:numCache>
            </c:numRef>
          </c:val>
          <c:smooth val="0"/>
          <c:extLst>
            <c:ext xmlns:c16="http://schemas.microsoft.com/office/drawing/2014/chart" uri="{C3380CC4-5D6E-409C-BE32-E72D297353CC}">
              <c16:uniqueId val="{00000001-643D-4E6A-9DC9-BA9CF3F36148}"/>
            </c:ext>
          </c:extLst>
        </c:ser>
        <c:dLbls>
          <c:dLblPos val="ctr"/>
          <c:showLegendKey val="0"/>
          <c:showVal val="1"/>
          <c:showCatName val="0"/>
          <c:showSerName val="0"/>
          <c:showPercent val="0"/>
          <c:showBubbleSize val="0"/>
        </c:dLbls>
        <c:marker val="1"/>
        <c:smooth val="0"/>
        <c:axId val="506856392"/>
        <c:axId val="506860328"/>
      </c:lineChart>
      <c:catAx>
        <c:axId val="506856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i-FI"/>
          </a:p>
        </c:txPr>
        <c:crossAx val="506860328"/>
        <c:crosses val="autoZero"/>
        <c:auto val="1"/>
        <c:lblAlgn val="ctr"/>
        <c:lblOffset val="100"/>
        <c:noMultiLvlLbl val="0"/>
      </c:catAx>
      <c:valAx>
        <c:axId val="5068603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00_);_(&quot;€&quot;* \(#,##0.00\);_(&quot;€&quot;* &quot;-&quot;??_);_(@_)" sourceLinked="1"/>
        <c:majorTickMark val="none"/>
        <c:minorTickMark val="none"/>
        <c:tickLblPos val="nextTo"/>
        <c:crossAx val="5068563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Fintraffic ANS 2023 En-route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'RP3 Enroute'!$C$23</c:f>
              <c:strCache>
                <c:ptCount val="1"/>
                <c:pt idx="0">
                  <c:v>DET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'RP3 Enroute'!$A$24:$A$27</c:f>
              <c:strCache>
                <c:ptCount val="4"/>
                <c:pt idx="0">
                  <c:v>Staff costs 
(in real terms, €2017)</c:v>
                </c:pt>
                <c:pt idx="1">
                  <c:v>Other operating costs 
(in real terms, €2017)</c:v>
                </c:pt>
                <c:pt idx="2">
                  <c:v>Depreciation 
(nominal)</c:v>
                </c:pt>
                <c:pt idx="3">
                  <c:v>Cost of capital 
(nominal)</c:v>
                </c:pt>
              </c:strCache>
            </c:strRef>
          </c:cat>
          <c:val>
            <c:numRef>
              <c:f>'RP3 Enroute'!$C$24:$C$27</c:f>
              <c:numCache>
                <c:formatCode>_-* #\ ##0\ "€"_-;\-* #\ ##0\ "€"_-;_-* "-"??\ "€"_-;_-@_-</c:formatCode>
                <c:ptCount val="4"/>
                <c:pt idx="0">
                  <c:v>21829726.257110633</c:v>
                </c:pt>
                <c:pt idx="1">
                  <c:v>11918113.030747449</c:v>
                </c:pt>
                <c:pt idx="2">
                  <c:v>3692987.6360718268</c:v>
                </c:pt>
                <c:pt idx="3">
                  <c:v>1251807.7197461217</c:v>
                </c:pt>
              </c:numCache>
            </c:numRef>
          </c:val>
          <c:extLst>
            <c:ext xmlns:c16="http://schemas.microsoft.com/office/drawing/2014/chart" uri="{C3380CC4-5D6E-409C-BE32-E72D297353CC}">
              <c16:uniqueId val="{00000000-F238-41CD-BDE8-9D3014E3D910}"/>
            </c:ext>
          </c:extLst>
        </c:ser>
        <c:ser>
          <c:idx val="1"/>
          <c:order val="1"/>
          <c:tx>
            <c:strRef>
              <c:f>'RP3 Enroute'!$D$23</c:f>
              <c:strCache>
                <c:ptCount val="1"/>
                <c:pt idx="0">
                  <c:v>ACT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'RP3 Enroute'!$A$24:$A$27</c:f>
              <c:strCache>
                <c:ptCount val="4"/>
                <c:pt idx="0">
                  <c:v>Staff costs 
(in real terms, €2017)</c:v>
                </c:pt>
                <c:pt idx="1">
                  <c:v>Other operating costs 
(in real terms, €2017)</c:v>
                </c:pt>
                <c:pt idx="2">
                  <c:v>Depreciation 
(nominal)</c:v>
                </c:pt>
                <c:pt idx="3">
                  <c:v>Cost of capital 
(nominal)</c:v>
                </c:pt>
              </c:strCache>
            </c:strRef>
          </c:cat>
          <c:val>
            <c:numRef>
              <c:f>'RP3 Enroute'!$D$24:$D$27</c:f>
              <c:numCache>
                <c:formatCode>_-* #\ ##0\ "€"_-;\-* #\ ##0\ "€"_-;_-* "-"??\ "€"_-;_-@_-</c:formatCode>
                <c:ptCount val="4"/>
                <c:pt idx="0" formatCode="_-* #\ ##0\ [$€-40B]_-;\-* #\ ##0\ [$€-40B]_-;_-* &quot;-&quot;??\ [$€-40B]_-;_-@_-">
                  <c:v>17184083.971599083</c:v>
                </c:pt>
                <c:pt idx="1">
                  <c:v>10532510.601618793</c:v>
                </c:pt>
                <c:pt idx="2">
                  <c:v>2305635.9983363701</c:v>
                </c:pt>
                <c:pt idx="3">
                  <c:v>738008.39987111988</c:v>
                </c:pt>
              </c:numCache>
            </c:numRef>
          </c:val>
          <c:extLst>
            <c:ext xmlns:c16="http://schemas.microsoft.com/office/drawing/2014/chart" uri="{C3380CC4-5D6E-409C-BE32-E72D297353CC}">
              <c16:uniqueId val="{00000001-F238-41CD-BDE8-9D3014E3D910}"/>
            </c:ext>
          </c:extLst>
        </c:ser>
        <c:dLbls>
          <c:dLblPos val="outEnd"/>
          <c:showLegendKey val="0"/>
          <c:showVal val="1"/>
          <c:showCatName val="0"/>
          <c:showSerName val="0"/>
          <c:showPercent val="0"/>
          <c:showBubbleSize val="0"/>
        </c:dLbls>
        <c:gapWidth val="182"/>
        <c:axId val="506884272"/>
        <c:axId val="506875088"/>
      </c:barChart>
      <c:catAx>
        <c:axId val="50688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fi-FI"/>
          </a:p>
        </c:txPr>
        <c:crossAx val="506875088"/>
        <c:crosses val="autoZero"/>
        <c:auto val="1"/>
        <c:lblAlgn val="ctr"/>
        <c:lblOffset val="100"/>
        <c:noMultiLvlLbl val="0"/>
      </c:catAx>
      <c:valAx>
        <c:axId val="506875088"/>
        <c:scaling>
          <c:orientation val="minMax"/>
        </c:scaling>
        <c:delete val="1"/>
        <c:axPos val="b"/>
        <c:majorGridlines>
          <c:spPr>
            <a:ln w="9525" cap="flat" cmpd="sng" algn="ctr">
              <a:solidFill>
                <a:schemeClr val="tx1">
                  <a:lumMod val="15000"/>
                  <a:lumOff val="85000"/>
                </a:schemeClr>
              </a:solidFill>
              <a:round/>
            </a:ln>
            <a:effectLst/>
          </c:spPr>
        </c:majorGridlines>
        <c:numFmt formatCode="_-* #\ ##0\ &quot;€&quot;_-;\-* #\ ##0\ &quot;€&quot;_-;_-* &quot;-&quot;??\ &quot;€&quot;_-;_-@_-" sourceLinked="1"/>
        <c:majorTickMark val="none"/>
        <c:minorTickMark val="none"/>
        <c:tickLblPos val="nextTo"/>
        <c:crossAx val="50688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Determined and actual RP3 </a:t>
            </a:r>
            <a:r>
              <a:rPr lang="en-US" u="sng"/>
              <a:t>Terminal</a:t>
            </a:r>
            <a:r>
              <a:rPr lang="en-US"/>
              <a:t> unit cost (in real terms, €2017)</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lineChart>
        <c:grouping val="standard"/>
        <c:varyColors val="0"/>
        <c:ser>
          <c:idx val="0"/>
          <c:order val="0"/>
          <c:tx>
            <c:strRef>
              <c:f>'RP3 Terminal'!$A$11</c:f>
              <c:strCache>
                <c:ptCount val="1"/>
                <c:pt idx="0">
                  <c:v>Determined unit cost</c:v>
                </c:pt>
              </c:strCache>
            </c:strRef>
          </c:tx>
          <c:spPr>
            <a:ln w="31750" cap="rnd">
              <a:solidFill>
                <a:schemeClr val="accent1"/>
              </a:solidFill>
              <a:round/>
            </a:ln>
            <a:effectLst/>
          </c:spPr>
          <c:marker>
            <c:symbol val="circle"/>
            <c:size val="17"/>
            <c:spPr>
              <a:solidFill>
                <a:schemeClr val="accent1"/>
              </a:solidFill>
              <a:ln>
                <a:noFill/>
              </a:ln>
              <a:effectLst/>
            </c:spPr>
          </c:marker>
          <c:dLbls>
            <c:dLbl>
              <c:idx val="2"/>
              <c:layout>
                <c:manualLayout>
                  <c:x val="-4.2384420760953036E-2"/>
                  <c:y val="-6.0107341299265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69-400B-A88E-0B9F86FF524A}"/>
                </c:ext>
              </c:extLst>
            </c:dLbl>
            <c:dLbl>
              <c:idx val="3"/>
              <c:layout>
                <c:manualLayout>
                  <c:x val="-4.8293712848234117E-2"/>
                  <c:y val="7.1556358689601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69-400B-A88E-0B9F86FF524A}"/>
                </c:ext>
              </c:extLst>
            </c:dLbl>
            <c:dLbl>
              <c:idx val="4"/>
              <c:layout>
                <c:manualLayout>
                  <c:x val="-4.7111854430777901E-2"/>
                  <c:y val="6.5831849994433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69-400B-A88E-0B9F86FF524A}"/>
                </c:ext>
              </c:extLst>
            </c:dLbl>
            <c:dLbl>
              <c:idx val="5"/>
              <c:layout>
                <c:manualLayout>
                  <c:x val="-4.3566279178409252E-2"/>
                  <c:y val="6.5831849994433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69-400B-A88E-0B9F86FF524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'RP3 Terminal'!$B$10:$G$10</c:f>
              <c:numCache>
                <c:formatCode>General</c:formatCode>
                <c:ptCount val="6"/>
                <c:pt idx="0">
                  <c:v>2019</c:v>
                </c:pt>
                <c:pt idx="1">
                  <c:v>2020</c:v>
                </c:pt>
                <c:pt idx="2">
                  <c:v>2021</c:v>
                </c:pt>
                <c:pt idx="3">
                  <c:v>2022</c:v>
                </c:pt>
                <c:pt idx="4">
                  <c:v>2023</c:v>
                </c:pt>
                <c:pt idx="5">
                  <c:v>2024</c:v>
                </c:pt>
              </c:numCache>
            </c:numRef>
          </c:cat>
          <c:val>
            <c:numRef>
              <c:f>'RP3 Terminal'!$B$11:$G$11</c:f>
              <c:numCache>
                <c:formatCode>_("€"* #,##0.00_);_("€"* \(#,##0.00\);_("€"* "-"??_);_(@_)</c:formatCode>
                <c:ptCount val="6"/>
                <c:pt idx="1">
                  <c:v>337.00537928772724</c:v>
                </c:pt>
                <c:pt idx="2">
                  <c:v>402.93416999533895</c:v>
                </c:pt>
                <c:pt idx="3">
                  <c:v>157.0383415525111</c:v>
                </c:pt>
                <c:pt idx="4">
                  <c:v>145.91822335040916</c:v>
                </c:pt>
                <c:pt idx="5">
                  <c:v>143.03133700067633</c:v>
                </c:pt>
              </c:numCache>
            </c:numRef>
          </c:val>
          <c:smooth val="0"/>
          <c:extLst>
            <c:ext xmlns:c16="http://schemas.microsoft.com/office/drawing/2014/chart" uri="{C3380CC4-5D6E-409C-BE32-E72D297353CC}">
              <c16:uniqueId val="{00000000-4155-4215-AFAF-354BF4565212}"/>
            </c:ext>
          </c:extLst>
        </c:ser>
        <c:ser>
          <c:idx val="1"/>
          <c:order val="1"/>
          <c:tx>
            <c:strRef>
              <c:f>'RP3 Terminal'!$A$12</c:f>
              <c:strCache>
                <c:ptCount val="1"/>
                <c:pt idx="0">
                  <c:v>Actual unit costs </c:v>
                </c:pt>
              </c:strCache>
            </c:strRef>
          </c:tx>
          <c:spPr>
            <a:ln w="31750" cap="rnd">
              <a:solidFill>
                <a:schemeClr val="accent2"/>
              </a:solidFill>
              <a:round/>
            </a:ln>
            <a:effectLst/>
          </c:spPr>
          <c:marker>
            <c:symbol val="circle"/>
            <c:size val="17"/>
            <c:spPr>
              <a:solidFill>
                <a:schemeClr val="accent2"/>
              </a:solidFill>
              <a:ln>
                <a:noFill/>
              </a:ln>
              <a:effectLst/>
            </c:spPr>
          </c:marker>
          <c:dLbls>
            <c:dLbl>
              <c:idx val="0"/>
              <c:layout>
                <c:manualLayout>
                  <c:x val="-4.1202562343496833E-2"/>
                  <c:y val="7.4418613037185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69-400B-A88E-0B9F86FF524A}"/>
                </c:ext>
              </c:extLst>
            </c:dLbl>
            <c:dLbl>
              <c:idx val="1"/>
              <c:layout>
                <c:manualLayout>
                  <c:x val="-4.2384420760953036E-2"/>
                  <c:y val="-5.7245086951681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69-400B-A88E-0B9F86FF524A}"/>
                </c:ext>
              </c:extLst>
            </c:dLbl>
            <c:dLbl>
              <c:idx val="2"/>
              <c:layout>
                <c:manualLayout>
                  <c:x val="-4.1202562343496819E-2"/>
                  <c:y val="5.7245086951681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69-400B-A88E-0B9F86FF524A}"/>
                </c:ext>
              </c:extLst>
            </c:dLbl>
            <c:dLbl>
              <c:idx val="3"/>
              <c:layout>
                <c:manualLayout>
                  <c:x val="-3.765698709112817E-2"/>
                  <c:y val="-9.159213912268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69-400B-A88E-0B9F86FF524A}"/>
                </c:ext>
              </c:extLst>
            </c:dLbl>
            <c:dLbl>
              <c:idx val="4"/>
              <c:layout>
                <c:manualLayout>
                  <c:x val="-3.2929553421303388E-2"/>
                  <c:y val="-6.8694104342017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69-400B-A88E-0B9F86FF524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'RP3 Terminal'!$B$10:$G$10</c:f>
              <c:numCache>
                <c:formatCode>General</c:formatCode>
                <c:ptCount val="6"/>
                <c:pt idx="0">
                  <c:v>2019</c:v>
                </c:pt>
                <c:pt idx="1">
                  <c:v>2020</c:v>
                </c:pt>
                <c:pt idx="2">
                  <c:v>2021</c:v>
                </c:pt>
                <c:pt idx="3">
                  <c:v>2022</c:v>
                </c:pt>
                <c:pt idx="4">
                  <c:v>2023</c:v>
                </c:pt>
                <c:pt idx="5">
                  <c:v>2024</c:v>
                </c:pt>
              </c:numCache>
            </c:numRef>
          </c:cat>
          <c:val>
            <c:numRef>
              <c:f>'RP3 Terminal'!$B$12:$G$12</c:f>
              <c:numCache>
                <c:formatCode>_("€"* #,##0.00_);_("€"* \(#,##0.00\);_("€"* "-"??_);_(@_)</c:formatCode>
                <c:ptCount val="6"/>
                <c:pt idx="0">
                  <c:v>139.96675109400283</c:v>
                </c:pt>
                <c:pt idx="1">
                  <c:v>337.00537928772701</c:v>
                </c:pt>
                <c:pt idx="2">
                  <c:v>338.84750734173889</c:v>
                </c:pt>
                <c:pt idx="3">
                  <c:v>182.38756669279576</c:v>
                </c:pt>
                <c:pt idx="4">
                  <c:v>164.57335877144595</c:v>
                </c:pt>
              </c:numCache>
            </c:numRef>
          </c:val>
          <c:smooth val="0"/>
          <c:extLst>
            <c:ext xmlns:c16="http://schemas.microsoft.com/office/drawing/2014/chart" uri="{C3380CC4-5D6E-409C-BE32-E72D297353CC}">
              <c16:uniqueId val="{00000001-4155-4215-AFAF-354BF4565212}"/>
            </c:ext>
          </c:extLst>
        </c:ser>
        <c:dLbls>
          <c:dLblPos val="ctr"/>
          <c:showLegendKey val="0"/>
          <c:showVal val="1"/>
          <c:showCatName val="0"/>
          <c:showSerName val="0"/>
          <c:showPercent val="0"/>
          <c:showBubbleSize val="0"/>
        </c:dLbls>
        <c:marker val="1"/>
        <c:smooth val="0"/>
        <c:axId val="506856392"/>
        <c:axId val="506860328"/>
      </c:lineChart>
      <c:catAx>
        <c:axId val="506856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i-FI"/>
          </a:p>
        </c:txPr>
        <c:crossAx val="506860328"/>
        <c:crosses val="autoZero"/>
        <c:auto val="1"/>
        <c:lblAlgn val="ctr"/>
        <c:lblOffset val="100"/>
        <c:noMultiLvlLbl val="0"/>
      </c:catAx>
      <c:valAx>
        <c:axId val="5068603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00_);_(&quot;€&quot;* \(#,##0.00\);_(&quot;€&quot;* &quot;-&quot;??_);_(@_)" sourceLinked="1"/>
        <c:majorTickMark val="none"/>
        <c:minorTickMark val="none"/>
        <c:tickLblPos val="nextTo"/>
        <c:crossAx val="5068563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Fintraffic ANS 2023 Terminal costs</a:t>
            </a:r>
          </a:p>
        </c:rich>
      </c:tx>
      <c:layout>
        <c:manualLayout>
          <c:xMode val="edge"/>
          <c:yMode val="edge"/>
          <c:x val="0.21846522309711286"/>
          <c:y val="1.82648401826484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'RP3 Terminal'!$C$22</c:f>
              <c:strCache>
                <c:ptCount val="1"/>
                <c:pt idx="0">
                  <c:v> DET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'RP3 Terminal'!$A$23:$A$26</c:f>
              <c:strCache>
                <c:ptCount val="4"/>
                <c:pt idx="0">
                  <c:v>Staff costs 
(in real terms, €2017)</c:v>
                </c:pt>
                <c:pt idx="1">
                  <c:v>Other operating costs 
(in real terms, €2017)</c:v>
                </c:pt>
                <c:pt idx="2">
                  <c:v>Depreciation 
(nominal)</c:v>
                </c:pt>
                <c:pt idx="3">
                  <c:v>Cost of capital 
(nominal)</c:v>
                </c:pt>
              </c:strCache>
            </c:strRef>
          </c:cat>
          <c:val>
            <c:numRef>
              <c:f>'RP3 Terminal'!$C$23:$C$26</c:f>
              <c:numCache>
                <c:formatCode>_-* #\ ##0\ "€"_-;\-* #\ ##0\ "€"_-;_-* "-"??\ "€"_-;_-@_-</c:formatCode>
                <c:ptCount val="4"/>
                <c:pt idx="0">
                  <c:v>9651075.943244027</c:v>
                </c:pt>
                <c:pt idx="1">
                  <c:v>6387472.4595611477</c:v>
                </c:pt>
                <c:pt idx="2">
                  <c:v>228164.54755953143</c:v>
                </c:pt>
                <c:pt idx="3">
                  <c:v>120406.6830371945</c:v>
                </c:pt>
              </c:numCache>
            </c:numRef>
          </c:val>
          <c:extLst>
            <c:ext xmlns:c16="http://schemas.microsoft.com/office/drawing/2014/chart" uri="{C3380CC4-5D6E-409C-BE32-E72D297353CC}">
              <c16:uniqueId val="{00000000-668B-46AA-9E65-5918378FA1E8}"/>
            </c:ext>
          </c:extLst>
        </c:ser>
        <c:ser>
          <c:idx val="1"/>
          <c:order val="1"/>
          <c:tx>
            <c:strRef>
              <c:f>'RP3 Terminal'!$D$22</c:f>
              <c:strCache>
                <c:ptCount val="1"/>
                <c:pt idx="0">
                  <c:v> ACT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'RP3 Terminal'!$A$23:$A$26</c:f>
              <c:strCache>
                <c:ptCount val="4"/>
                <c:pt idx="0">
                  <c:v>Staff costs 
(in real terms, €2017)</c:v>
                </c:pt>
                <c:pt idx="1">
                  <c:v>Other operating costs 
(in real terms, €2017)</c:v>
                </c:pt>
                <c:pt idx="2">
                  <c:v>Depreciation 
(nominal)</c:v>
                </c:pt>
                <c:pt idx="3">
                  <c:v>Cost of capital 
(nominal)</c:v>
                </c:pt>
              </c:strCache>
            </c:strRef>
          </c:cat>
          <c:val>
            <c:numRef>
              <c:f>'RP3 Terminal'!$D$23:$D$26</c:f>
              <c:numCache>
                <c:formatCode>General</c:formatCode>
                <c:ptCount val="4"/>
                <c:pt idx="0">
                  <c:v>7564032.7938109208</c:v>
                </c:pt>
                <c:pt idx="1">
                  <c:v>5849120.7364993365</c:v>
                </c:pt>
                <c:pt idx="2" formatCode="_-* #\ ##0\ &quot;€&quot;_-;\-* #\ ##0\ &quot;€&quot;_-;_-* &quot;-&quot;??\ &quot;€&quot;_-;_-@_-">
                  <c:v>227927.57539308202</c:v>
                </c:pt>
                <c:pt idx="3" formatCode="_-* #\ ##0\ &quot;€&quot;_-;\-* #\ ##0\ &quot;€&quot;_-;_-* &quot;-&quot;??\ &quot;€&quot;_-;_-@_-">
                  <c:v>97289.346038788528</c:v>
                </c:pt>
              </c:numCache>
            </c:numRef>
          </c:val>
          <c:extLst>
            <c:ext xmlns:c16="http://schemas.microsoft.com/office/drawing/2014/chart" uri="{C3380CC4-5D6E-409C-BE32-E72D297353CC}">
              <c16:uniqueId val="{00000001-668B-46AA-9E65-5918378FA1E8}"/>
            </c:ext>
          </c:extLst>
        </c:ser>
        <c:dLbls>
          <c:dLblPos val="outEnd"/>
          <c:showLegendKey val="0"/>
          <c:showVal val="1"/>
          <c:showCatName val="0"/>
          <c:showSerName val="0"/>
          <c:showPercent val="0"/>
          <c:showBubbleSize val="0"/>
        </c:dLbls>
        <c:gapWidth val="182"/>
        <c:axId val="637973872"/>
        <c:axId val="637978792"/>
      </c:barChart>
      <c:catAx>
        <c:axId val="63797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37978792"/>
        <c:crosses val="autoZero"/>
        <c:auto val="1"/>
        <c:lblAlgn val="ctr"/>
        <c:lblOffset val="100"/>
        <c:noMultiLvlLbl val="0"/>
      </c:catAx>
      <c:valAx>
        <c:axId val="637978792"/>
        <c:scaling>
          <c:orientation val="minMax"/>
        </c:scaling>
        <c:delete val="1"/>
        <c:axPos val="b"/>
        <c:majorGridlines>
          <c:spPr>
            <a:ln w="9525" cap="flat" cmpd="sng" algn="ctr">
              <a:solidFill>
                <a:schemeClr val="tx1">
                  <a:lumMod val="15000"/>
                  <a:lumOff val="85000"/>
                </a:schemeClr>
              </a:solidFill>
              <a:round/>
            </a:ln>
            <a:effectLst/>
          </c:spPr>
        </c:majorGridlines>
        <c:numFmt formatCode="_-* #\ ##0\ &quot;€&quot;_-;\-* #\ ##0\ &quot;€&quot;_-;_-* &quot;-&quot;??\ &quot;€&quot;_-;_-@_-" sourceLinked="1"/>
        <c:majorTickMark val="none"/>
        <c:minorTickMark val="none"/>
        <c:tickLblPos val="nextTo"/>
        <c:crossAx val="63797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Total en-route service units</a:t>
            </a:r>
          </a:p>
        </c:rich>
      </c:tx>
      <c:layout>
        <c:manualLayout>
          <c:xMode val="edge"/>
          <c:yMode val="edge"/>
          <c:x val="0.27911151601917528"/>
          <c:y val="3.58744394618834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'RP3 Enroute'!$A$38</c:f>
              <c:strCache>
                <c:ptCount val="1"/>
                <c:pt idx="0">
                  <c:v>Determined en-route service units (SU)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7.0627961015498619E-2"/>
                  <c:y val="4.8588776240245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86-4BD6-8477-10EF731F928E}"/>
                </c:ext>
              </c:extLst>
            </c:dLbl>
            <c:dLbl>
              <c:idx val="2"/>
              <c:layout>
                <c:manualLayout>
                  <c:x val="-6.0827043124810444E-2"/>
                  <c:y val="5.4305102856745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86-4BD6-8477-10EF731F928E}"/>
                </c:ext>
              </c:extLst>
            </c:dLbl>
            <c:dLbl>
              <c:idx val="3"/>
              <c:layout>
                <c:manualLayout>
                  <c:x val="-9.7580485214890919E-2"/>
                  <c:y val="-5.1446939548495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86-4BD6-8477-10EF731F928E}"/>
                </c:ext>
              </c:extLst>
            </c:dLbl>
            <c:dLbl>
              <c:idx val="4"/>
              <c:layout>
                <c:manualLayout>
                  <c:x val="-9.2336994143372764E-2"/>
                  <c:y val="-2.2865306465998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A2-4C69-8C1A-ACEE94F0426F}"/>
                </c:ext>
              </c:extLst>
            </c:dLbl>
            <c:dLbl>
              <c:idx val="5"/>
              <c:layout>
                <c:manualLayout>
                  <c:x val="-3.2644966765627823E-2"/>
                  <c:y val="-2.8581633082497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A2-4C69-8C1A-ACEE94F042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Enroute'!$B$37:$G$37</c:f>
              <c:numCache>
                <c:formatCode>General</c:formatCode>
                <c:ptCount val="6"/>
                <c:pt idx="0">
                  <c:v>2019</c:v>
                </c:pt>
                <c:pt idx="1">
                  <c:v>2020</c:v>
                </c:pt>
                <c:pt idx="2">
                  <c:v>2021</c:v>
                </c:pt>
                <c:pt idx="3">
                  <c:v>2022</c:v>
                </c:pt>
                <c:pt idx="4">
                  <c:v>2023</c:v>
                </c:pt>
                <c:pt idx="5">
                  <c:v>2024</c:v>
                </c:pt>
              </c:numCache>
            </c:numRef>
          </c:cat>
          <c:val>
            <c:numRef>
              <c:f>'RP3 Enroute'!$B$38:$G$38</c:f>
              <c:numCache>
                <c:formatCode>_-* #\ ##0_-;\-* #\ ##0_-;_-* "-"??_-;_-@_-</c:formatCode>
                <c:ptCount val="6"/>
                <c:pt idx="1">
                  <c:v>462057.63619999995</c:v>
                </c:pt>
                <c:pt idx="2">
                  <c:v>481000</c:v>
                </c:pt>
                <c:pt idx="3">
                  <c:v>894000</c:v>
                </c:pt>
                <c:pt idx="4">
                  <c:v>1087000</c:v>
                </c:pt>
                <c:pt idx="5">
                  <c:v>1167000</c:v>
                </c:pt>
              </c:numCache>
            </c:numRef>
          </c:val>
          <c:smooth val="0"/>
          <c:extLst>
            <c:ext xmlns:c16="http://schemas.microsoft.com/office/drawing/2014/chart" uri="{C3380CC4-5D6E-409C-BE32-E72D297353CC}">
              <c16:uniqueId val="{00000000-8DA2-4C69-8C1A-ACEE94F0426F}"/>
            </c:ext>
          </c:extLst>
        </c:ser>
        <c:ser>
          <c:idx val="1"/>
          <c:order val="1"/>
          <c:tx>
            <c:strRef>
              <c:f>'RP3 Enroute'!$A$39</c:f>
              <c:strCache>
                <c:ptCount val="1"/>
                <c:pt idx="0">
                  <c:v>Actual en-route service units (SU)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1-7886-4BD6-8477-10EF731F928E}"/>
                </c:ext>
              </c:extLst>
            </c:dLbl>
            <c:dLbl>
              <c:idx val="2"/>
              <c:layout>
                <c:manualLayout>
                  <c:x val="-8.5329337851530754E-2"/>
                  <c:y val="-6.8595919397994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86-4BD6-8477-10EF731F928E}"/>
                </c:ext>
              </c:extLst>
            </c:dLbl>
            <c:dLbl>
              <c:idx val="3"/>
              <c:layout>
                <c:manualLayout>
                  <c:x val="-6.5727502070154598E-2"/>
                  <c:y val="3.71561230072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86-4BD6-8477-10EF731F928E}"/>
                </c:ext>
              </c:extLst>
            </c:dLbl>
            <c:dLbl>
              <c:idx val="4"/>
              <c:layout>
                <c:manualLayout>
                  <c:x val="-6.5727502070154417E-2"/>
                  <c:y val="4.2872449623746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A2-4C69-8C1A-ACEE94F042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Enroute'!$B$37:$G$37</c:f>
              <c:numCache>
                <c:formatCode>General</c:formatCode>
                <c:ptCount val="6"/>
                <c:pt idx="0">
                  <c:v>2019</c:v>
                </c:pt>
                <c:pt idx="1">
                  <c:v>2020</c:v>
                </c:pt>
                <c:pt idx="2">
                  <c:v>2021</c:v>
                </c:pt>
                <c:pt idx="3">
                  <c:v>2022</c:v>
                </c:pt>
                <c:pt idx="4">
                  <c:v>2023</c:v>
                </c:pt>
                <c:pt idx="5">
                  <c:v>2024</c:v>
                </c:pt>
              </c:numCache>
            </c:numRef>
          </c:cat>
          <c:val>
            <c:numRef>
              <c:f>'RP3 Enroute'!$B$39:$G$39</c:f>
              <c:numCache>
                <c:formatCode>_-* #\ ##0_-;\-* #\ ##0_-;_-* "-"??_-;_-@_-</c:formatCode>
                <c:ptCount val="6"/>
                <c:pt idx="1">
                  <c:v>462057.63619999995</c:v>
                </c:pt>
                <c:pt idx="2">
                  <c:v>494854.38899999997</c:v>
                </c:pt>
                <c:pt idx="3">
                  <c:v>597862</c:v>
                </c:pt>
                <c:pt idx="4">
                  <c:v>659114</c:v>
                </c:pt>
              </c:numCache>
            </c:numRef>
          </c:val>
          <c:smooth val="0"/>
          <c:extLst>
            <c:ext xmlns:c16="http://schemas.microsoft.com/office/drawing/2014/chart" uri="{C3380CC4-5D6E-409C-BE32-E72D297353CC}">
              <c16:uniqueId val="{00000001-8DA2-4C69-8C1A-ACEE94F0426F}"/>
            </c:ext>
          </c:extLst>
        </c:ser>
        <c:ser>
          <c:idx val="2"/>
          <c:order val="2"/>
          <c:tx>
            <c:strRef>
              <c:f>'RP3 Enroute'!$A$40</c:f>
              <c:strCache>
                <c:ptCount val="1"/>
                <c:pt idx="0">
                  <c:v>STATFOR June2022 baseline forecast (SU)</c:v>
                </c:pt>
              </c:strCache>
            </c:strRef>
          </c:tx>
          <c:spPr>
            <a:ln w="28575" cap="rnd">
              <a:solidFill>
                <a:schemeClr val="accent3"/>
              </a:solidFill>
              <a:prstDash val="sysDash"/>
              <a:round/>
            </a:ln>
            <a:effectLst/>
          </c:spPr>
          <c:marker>
            <c:symbol val="circle"/>
            <c:size val="5"/>
            <c:spPr>
              <a:solidFill>
                <a:schemeClr val="accent3"/>
              </a:solidFill>
              <a:ln w="9525">
                <a:solidFill>
                  <a:schemeClr val="accent3"/>
                </a:solidFill>
                <a:prstDash val="sysDash"/>
              </a:ln>
              <a:effectLst/>
            </c:spPr>
          </c:marker>
          <c:dLbls>
            <c:dLbl>
              <c:idx val="3"/>
              <c:layout>
                <c:manualLayout>
                  <c:x val="-7.0627961015498661E-2"/>
                  <c:y val="-3.1439796390747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86-4BD6-8477-10EF731F928E}"/>
                </c:ext>
              </c:extLst>
            </c:dLbl>
            <c:dLbl>
              <c:idx val="4"/>
              <c:layout>
                <c:manualLayout>
                  <c:x val="-7.062796101549848E-2"/>
                  <c:y val="-2.2865306465998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A2-4C69-8C1A-ACEE94F0426F}"/>
                </c:ext>
              </c:extLst>
            </c:dLbl>
            <c:dLbl>
              <c:idx val="5"/>
              <c:layout>
                <c:manualLayout>
                  <c:x val="-3.5263625398114055E-2"/>
                  <c:y val="-2.8581633082497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86-4BD6-8477-10EF731F92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Enroute'!$B$37:$G$37</c:f>
              <c:numCache>
                <c:formatCode>General</c:formatCode>
                <c:ptCount val="6"/>
                <c:pt idx="0">
                  <c:v>2019</c:v>
                </c:pt>
                <c:pt idx="1">
                  <c:v>2020</c:v>
                </c:pt>
                <c:pt idx="2">
                  <c:v>2021</c:v>
                </c:pt>
                <c:pt idx="3">
                  <c:v>2022</c:v>
                </c:pt>
                <c:pt idx="4">
                  <c:v>2023</c:v>
                </c:pt>
                <c:pt idx="5">
                  <c:v>2024</c:v>
                </c:pt>
              </c:numCache>
            </c:numRef>
          </c:cat>
          <c:val>
            <c:numRef>
              <c:f>'RP3 Enroute'!$B$40:$G$40</c:f>
              <c:numCache>
                <c:formatCode>General</c:formatCode>
                <c:ptCount val="6"/>
                <c:pt idx="3" formatCode="_-* #\ ##0_-;\-* #\ ##0_-;_-* &quot;-&quot;??_-;_-@_-">
                  <c:v>622000</c:v>
                </c:pt>
                <c:pt idx="4" formatCode="_-* #\ ##0_-;\-* #\ ##0_-;_-* &quot;-&quot;??_-;_-@_-">
                  <c:v>726000</c:v>
                </c:pt>
                <c:pt idx="5" formatCode="_-* #\ ##0_-;\-* #\ ##0_-;_-* &quot;-&quot;??_-;_-@_-">
                  <c:v>769000</c:v>
                </c:pt>
              </c:numCache>
            </c:numRef>
          </c:val>
          <c:smooth val="0"/>
          <c:extLst>
            <c:ext xmlns:c16="http://schemas.microsoft.com/office/drawing/2014/chart" uri="{C3380CC4-5D6E-409C-BE32-E72D297353CC}">
              <c16:uniqueId val="{00000002-8DA2-4C69-8C1A-ACEE94F0426F}"/>
            </c:ext>
          </c:extLst>
        </c:ser>
        <c:ser>
          <c:idx val="3"/>
          <c:order val="3"/>
          <c:tx>
            <c:strRef>
              <c:f>'RP3 Enroute'!$A$41</c:f>
              <c:strCache>
                <c:ptCount val="1"/>
                <c:pt idx="0">
                  <c:v>Actual en-route service units (SU) 2019</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7.7635617307340574E-2"/>
                  <c:y val="-3.4297959698997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86-4BD6-8477-10EF731F92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Enroute'!$B$37:$G$37</c:f>
              <c:numCache>
                <c:formatCode>General</c:formatCode>
                <c:ptCount val="6"/>
                <c:pt idx="0">
                  <c:v>2019</c:v>
                </c:pt>
                <c:pt idx="1">
                  <c:v>2020</c:v>
                </c:pt>
                <c:pt idx="2">
                  <c:v>2021</c:v>
                </c:pt>
                <c:pt idx="3">
                  <c:v>2022</c:v>
                </c:pt>
                <c:pt idx="4">
                  <c:v>2023</c:v>
                </c:pt>
                <c:pt idx="5">
                  <c:v>2024</c:v>
                </c:pt>
              </c:numCache>
            </c:numRef>
          </c:cat>
          <c:val>
            <c:numRef>
              <c:f>'RP3 Enroute'!$B$41:$G$41</c:f>
              <c:numCache>
                <c:formatCode>General</c:formatCode>
                <c:ptCount val="6"/>
                <c:pt idx="0" formatCode="_-* #\ ##0_-;\-* #\ ##0_-;_-* &quot;-&quot;??_-;_-@_-">
                  <c:v>1001248.34092742</c:v>
                </c:pt>
              </c:numCache>
            </c:numRef>
          </c:val>
          <c:smooth val="0"/>
          <c:extLst>
            <c:ext xmlns:c16="http://schemas.microsoft.com/office/drawing/2014/chart" uri="{C3380CC4-5D6E-409C-BE32-E72D297353CC}">
              <c16:uniqueId val="{00000003-8DA2-4C69-8C1A-ACEE94F0426F}"/>
            </c:ext>
          </c:extLst>
        </c:ser>
        <c:dLbls>
          <c:dLblPos val="ctr"/>
          <c:showLegendKey val="0"/>
          <c:showVal val="1"/>
          <c:showCatName val="0"/>
          <c:showSerName val="0"/>
          <c:showPercent val="0"/>
          <c:showBubbleSize val="0"/>
        </c:dLbls>
        <c:marker val="1"/>
        <c:smooth val="0"/>
        <c:axId val="644083240"/>
        <c:axId val="644080944"/>
      </c:lineChart>
      <c:catAx>
        <c:axId val="64408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4080944"/>
        <c:crosses val="autoZero"/>
        <c:auto val="1"/>
        <c:lblAlgn val="ctr"/>
        <c:lblOffset val="100"/>
        <c:noMultiLvlLbl val="0"/>
      </c:catAx>
      <c:valAx>
        <c:axId val="644080944"/>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4083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Total terminal (EFHK) service units</a:t>
            </a:r>
          </a:p>
        </c:rich>
      </c:tx>
      <c:layout>
        <c:manualLayout>
          <c:xMode val="edge"/>
          <c:yMode val="edge"/>
          <c:x val="0.20080662882255995"/>
          <c:y val="2.68456375838926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3698403324584427"/>
          <c:y val="0.17171296296296298"/>
          <c:w val="0.83523818897637792"/>
          <c:h val="0.46567767570720325"/>
        </c:manualLayout>
      </c:layout>
      <c:lineChart>
        <c:grouping val="standard"/>
        <c:varyColors val="0"/>
        <c:ser>
          <c:idx val="0"/>
          <c:order val="0"/>
          <c:tx>
            <c:strRef>
              <c:f>'RP3 Terminal'!$A$37</c:f>
              <c:strCache>
                <c:ptCount val="1"/>
                <c:pt idx="0">
                  <c:v>Determined terminal service units (SU)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6.0930664916885389E-2"/>
                  <c:y val="4.8645742198891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EF-4655-9F32-51F5E5C56E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Terminal'!$B$36:$G$36</c:f>
              <c:numCache>
                <c:formatCode>General</c:formatCode>
                <c:ptCount val="6"/>
                <c:pt idx="0">
                  <c:v>2019</c:v>
                </c:pt>
                <c:pt idx="1">
                  <c:v>2020</c:v>
                </c:pt>
                <c:pt idx="2">
                  <c:v>2021</c:v>
                </c:pt>
                <c:pt idx="3">
                  <c:v>2022</c:v>
                </c:pt>
                <c:pt idx="4">
                  <c:v>2023</c:v>
                </c:pt>
                <c:pt idx="5">
                  <c:v>2024</c:v>
                </c:pt>
              </c:numCache>
            </c:numRef>
          </c:cat>
          <c:val>
            <c:numRef>
              <c:f>'RP3 Terminal'!$B$37:$G$37</c:f>
              <c:numCache>
                <c:formatCode>_-* #\ ##0_-;\-* #\ ##0_-;_-* "-"??_-;_-@_-</c:formatCode>
                <c:ptCount val="6"/>
                <c:pt idx="1">
                  <c:v>44088.166873767601</c:v>
                </c:pt>
                <c:pt idx="2">
                  <c:v>37000</c:v>
                </c:pt>
                <c:pt idx="3">
                  <c:v>108000</c:v>
                </c:pt>
                <c:pt idx="4">
                  <c:v>121000</c:v>
                </c:pt>
                <c:pt idx="5">
                  <c:v>129000</c:v>
                </c:pt>
              </c:numCache>
            </c:numRef>
          </c:val>
          <c:smooth val="0"/>
          <c:extLst>
            <c:ext xmlns:c16="http://schemas.microsoft.com/office/drawing/2014/chart" uri="{C3380CC4-5D6E-409C-BE32-E72D297353CC}">
              <c16:uniqueId val="{00000001-E2EF-4655-9F32-51F5E5C56EC3}"/>
            </c:ext>
          </c:extLst>
        </c:ser>
        <c:ser>
          <c:idx val="1"/>
          <c:order val="1"/>
          <c:tx>
            <c:strRef>
              <c:f>'RP3 Terminal'!$A$38</c:f>
              <c:strCache>
                <c:ptCount val="1"/>
                <c:pt idx="0">
                  <c:v>Actual terminal service units (SU)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8.5930664916885391E-2"/>
                  <c:y val="-5.7835739282589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EF-4655-9F32-51F5E5C56EC3}"/>
                </c:ext>
              </c:extLst>
            </c:dLbl>
            <c:dLbl>
              <c:idx val="3"/>
              <c:layout>
                <c:manualLayout>
                  <c:x val="-4.8918927887624371E-2"/>
                  <c:y val="-3.2783133145624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4D-47A0-B748-B3FB28B5A994}"/>
                </c:ext>
              </c:extLst>
            </c:dLbl>
            <c:dLbl>
              <c:idx val="4"/>
              <c:layout>
                <c:manualLayout>
                  <c:x val="-4.4018468942280307E-2"/>
                  <c:y val="4.1529112868869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EF-4655-9F32-51F5E5C56E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Terminal'!$B$36:$G$36</c:f>
              <c:numCache>
                <c:formatCode>General</c:formatCode>
                <c:ptCount val="6"/>
                <c:pt idx="0">
                  <c:v>2019</c:v>
                </c:pt>
                <c:pt idx="1">
                  <c:v>2020</c:v>
                </c:pt>
                <c:pt idx="2">
                  <c:v>2021</c:v>
                </c:pt>
                <c:pt idx="3">
                  <c:v>2022</c:v>
                </c:pt>
                <c:pt idx="4">
                  <c:v>2023</c:v>
                </c:pt>
                <c:pt idx="5">
                  <c:v>2024</c:v>
                </c:pt>
              </c:numCache>
            </c:numRef>
          </c:cat>
          <c:val>
            <c:numRef>
              <c:f>'RP3 Terminal'!$B$38:$G$38</c:f>
              <c:numCache>
                <c:formatCode>_-* #\ ##0_-;\-* #\ ##0_-;_-* "-"??_-;_-@_-</c:formatCode>
                <c:ptCount val="6"/>
                <c:pt idx="1">
                  <c:v>44088.166873767601</c:v>
                </c:pt>
                <c:pt idx="2">
                  <c:v>40830.542584394199</c:v>
                </c:pt>
                <c:pt idx="3">
                  <c:v>81305</c:v>
                </c:pt>
                <c:pt idx="4">
                  <c:v>89952.849833458997</c:v>
                </c:pt>
              </c:numCache>
            </c:numRef>
          </c:val>
          <c:smooth val="0"/>
          <c:extLst>
            <c:ext xmlns:c16="http://schemas.microsoft.com/office/drawing/2014/chart" uri="{C3380CC4-5D6E-409C-BE32-E72D297353CC}">
              <c16:uniqueId val="{00000003-E2EF-4655-9F32-51F5E5C56EC3}"/>
            </c:ext>
          </c:extLst>
        </c:ser>
        <c:ser>
          <c:idx val="2"/>
          <c:order val="2"/>
          <c:tx>
            <c:strRef>
              <c:f>'RP3 Terminal'!$A$39</c:f>
              <c:strCache>
                <c:ptCount val="1"/>
                <c:pt idx="0">
                  <c:v>STATFOR June2022 baseline forecast (SU)</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3"/>
              <c:layout>
                <c:manualLayout>
                  <c:x val="-3.7568384554062091E-2"/>
                  <c:y val="9.1518164077928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EF-4655-9F32-51F5E5C56EC3}"/>
                </c:ext>
              </c:extLst>
            </c:dLbl>
            <c:dLbl>
              <c:idx val="4"/>
              <c:layout>
                <c:manualLayout>
                  <c:x val="-5.059733158355216E-2"/>
                  <c:y val="7.6423519976669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EF-4655-9F32-51F5E5C56EC3}"/>
                </c:ext>
              </c:extLst>
            </c:dLbl>
            <c:dLbl>
              <c:idx val="5"/>
              <c:layout>
                <c:manualLayout>
                  <c:x val="-5.6537839020122688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EF-4655-9F32-51F5E5C56E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Terminal'!$B$36:$G$36</c:f>
              <c:numCache>
                <c:formatCode>General</c:formatCode>
                <c:ptCount val="6"/>
                <c:pt idx="0">
                  <c:v>2019</c:v>
                </c:pt>
                <c:pt idx="1">
                  <c:v>2020</c:v>
                </c:pt>
                <c:pt idx="2">
                  <c:v>2021</c:v>
                </c:pt>
                <c:pt idx="3">
                  <c:v>2022</c:v>
                </c:pt>
                <c:pt idx="4">
                  <c:v>2023</c:v>
                </c:pt>
                <c:pt idx="5">
                  <c:v>2024</c:v>
                </c:pt>
              </c:numCache>
            </c:numRef>
          </c:cat>
          <c:val>
            <c:numRef>
              <c:f>'RP3 Terminal'!$B$39:$G$39</c:f>
              <c:numCache>
                <c:formatCode>General</c:formatCode>
                <c:ptCount val="6"/>
                <c:pt idx="3" formatCode="_-* #\ ##0_-;\-* #\ ##0_-;_-* &quot;-&quot;??_-;_-@_-">
                  <c:v>91000</c:v>
                </c:pt>
                <c:pt idx="4" formatCode="_-* #\ ##0_-;\-* #\ ##0_-;_-* &quot;-&quot;??_-;_-@_-">
                  <c:v>117000</c:v>
                </c:pt>
                <c:pt idx="5" formatCode="_-* #\ ##0_-;\-* #\ ##0_-;_-* &quot;-&quot;??_-;_-@_-">
                  <c:v>122000</c:v>
                </c:pt>
              </c:numCache>
            </c:numRef>
          </c:val>
          <c:smooth val="0"/>
          <c:extLst>
            <c:ext xmlns:c16="http://schemas.microsoft.com/office/drawing/2014/chart" uri="{C3380CC4-5D6E-409C-BE32-E72D297353CC}">
              <c16:uniqueId val="{00000007-E2EF-4655-9F32-51F5E5C56EC3}"/>
            </c:ext>
          </c:extLst>
        </c:ser>
        <c:ser>
          <c:idx val="3"/>
          <c:order val="3"/>
          <c:tx>
            <c:strRef>
              <c:f>'RP3 Terminal'!$A$40</c:f>
              <c:strCache>
                <c:ptCount val="1"/>
                <c:pt idx="0">
                  <c:v>Actual terminal service units (SU) 2019</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'RP3 Terminal'!$B$36:$G$36</c:f>
              <c:numCache>
                <c:formatCode>General</c:formatCode>
                <c:ptCount val="6"/>
                <c:pt idx="0">
                  <c:v>2019</c:v>
                </c:pt>
                <c:pt idx="1">
                  <c:v>2020</c:v>
                </c:pt>
                <c:pt idx="2">
                  <c:v>2021</c:v>
                </c:pt>
                <c:pt idx="3">
                  <c:v>2022</c:v>
                </c:pt>
                <c:pt idx="4">
                  <c:v>2023</c:v>
                </c:pt>
                <c:pt idx="5">
                  <c:v>2024</c:v>
                </c:pt>
              </c:numCache>
            </c:numRef>
          </c:cat>
          <c:val>
            <c:numRef>
              <c:f>'RP3 Terminal'!$B$40:$G$40</c:f>
              <c:numCache>
                <c:formatCode>General</c:formatCode>
                <c:ptCount val="6"/>
                <c:pt idx="0" formatCode="_-* #\ ##0_-;\-* #\ ##0_-;_-* &quot;-&quot;??_-;_-@_-">
                  <c:v>127477.62793</c:v>
                </c:pt>
              </c:numCache>
            </c:numRef>
          </c:val>
          <c:smooth val="0"/>
          <c:extLst>
            <c:ext xmlns:c16="http://schemas.microsoft.com/office/drawing/2014/chart" uri="{C3380CC4-5D6E-409C-BE32-E72D297353CC}">
              <c16:uniqueId val="{00000008-E2EF-4655-9F32-51F5E5C56EC3}"/>
            </c:ext>
          </c:extLst>
        </c:ser>
        <c:dLbls>
          <c:dLblPos val="t"/>
          <c:showLegendKey val="0"/>
          <c:showVal val="1"/>
          <c:showCatName val="0"/>
          <c:showSerName val="0"/>
          <c:showPercent val="0"/>
          <c:showBubbleSize val="0"/>
        </c:dLbls>
        <c:marker val="1"/>
        <c:smooth val="0"/>
        <c:axId val="674950016"/>
        <c:axId val="674950672"/>
      </c:lineChart>
      <c:catAx>
        <c:axId val="6749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4950672"/>
        <c:crosses val="autoZero"/>
        <c:auto val="1"/>
        <c:lblAlgn val="ctr"/>
        <c:lblOffset val="100"/>
        <c:noMultiLvlLbl val="0"/>
      </c:catAx>
      <c:valAx>
        <c:axId val="674950672"/>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49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4C555-B0A1-4C9A-80A5-1462EC58591A}"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fi-FI"/>
        </a:p>
      </dgm:t>
    </dgm:pt>
    <dgm:pt modelId="{9376545B-F8EC-4C55-8B5F-A2F81F2CEC82}">
      <dgm:prSet phldrT="[Teksti]" custT="1"/>
      <dgm:spPr/>
      <dgm:t>
        <a:bodyPr/>
        <a:lstStyle/>
        <a:p>
          <a:pPr algn="ctr"/>
          <a:r>
            <a:rPr lang="fi-FI" sz="1000" dirty="0"/>
            <a:t> 52 656 505 €</a:t>
          </a:r>
        </a:p>
      </dgm:t>
    </dgm:pt>
    <dgm:pt modelId="{4A11E5FE-0BC6-4044-B69B-57E2A7CBEC95}" type="parTrans" cxnId="{79C010EE-FFE6-4B64-8474-8F3071C36C93}">
      <dgm:prSet/>
      <dgm:spPr/>
      <dgm:t>
        <a:bodyPr/>
        <a:lstStyle/>
        <a:p>
          <a:pPr algn="l"/>
          <a:endParaRPr lang="fi-FI"/>
        </a:p>
      </dgm:t>
    </dgm:pt>
    <dgm:pt modelId="{CCBAF649-8164-4FDF-B5AB-B7E5A964A6DF}" type="sibTrans" cxnId="{79C010EE-FFE6-4B64-8474-8F3071C36C93}">
      <dgm:prSet/>
      <dgm:spPr/>
      <dgm:t>
        <a:bodyPr/>
        <a:lstStyle/>
        <a:p>
          <a:pPr algn="l"/>
          <a:endParaRPr lang="fi-FI"/>
        </a:p>
      </dgm:t>
    </dgm:pt>
    <dgm:pt modelId="{5CCC441C-6112-46B3-8DA7-41670C1DE344}">
      <dgm:prSet phldrT="[Teksti]" custT="1"/>
      <dgm:spPr/>
      <dgm:t>
        <a:bodyPr/>
        <a:lstStyle/>
        <a:p>
          <a:pPr algn="l"/>
          <a:r>
            <a:rPr lang="fi-FI" sz="800" b="1" dirty="0" err="1"/>
            <a:t>Determined</a:t>
          </a:r>
          <a:r>
            <a:rPr lang="fi-FI" sz="800" b="1" dirty="0"/>
            <a:t> </a:t>
          </a:r>
          <a:r>
            <a:rPr lang="fi-FI" sz="800" b="1" dirty="0" err="1"/>
            <a:t>cost</a:t>
          </a:r>
          <a:r>
            <a:rPr lang="fi-FI" sz="800" dirty="0"/>
            <a:t> in </a:t>
          </a:r>
          <a:r>
            <a:rPr lang="fi-FI" sz="800" dirty="0" err="1"/>
            <a:t>nominal</a:t>
          </a:r>
          <a:r>
            <a:rPr lang="fi-FI" sz="800" dirty="0"/>
            <a:t> </a:t>
          </a:r>
          <a:r>
            <a:rPr lang="fi-FI" sz="800" dirty="0" err="1"/>
            <a:t>terms</a:t>
          </a:r>
          <a:endParaRPr lang="fi-FI" sz="800" dirty="0"/>
        </a:p>
      </dgm:t>
    </dgm:pt>
    <dgm:pt modelId="{689D8F46-F2D1-4CA0-A570-1C275987A437}" type="parTrans" cxnId="{2A1EAC85-DFA2-45D0-8D03-378C76875D6E}">
      <dgm:prSet/>
      <dgm:spPr/>
      <dgm:t>
        <a:bodyPr/>
        <a:lstStyle/>
        <a:p>
          <a:pPr algn="l"/>
          <a:endParaRPr lang="fi-FI"/>
        </a:p>
      </dgm:t>
    </dgm:pt>
    <dgm:pt modelId="{9B788BB1-108A-4490-9959-E6FD8B2D47C6}" type="sibTrans" cxnId="{2A1EAC85-DFA2-45D0-8D03-378C76875D6E}">
      <dgm:prSet/>
      <dgm:spPr/>
      <dgm:t>
        <a:bodyPr/>
        <a:lstStyle/>
        <a:p>
          <a:pPr algn="l"/>
          <a:endParaRPr lang="fi-FI"/>
        </a:p>
      </dgm:t>
    </dgm:pt>
    <dgm:pt modelId="{D045B9FD-1AA7-4C75-BA4A-E23BB92B8BBF}">
      <dgm:prSet phldrT="[Teksti]" custT="1"/>
      <dgm:spPr/>
      <dgm:t>
        <a:bodyPr/>
        <a:lstStyle/>
        <a:p>
          <a:pPr algn="ctr"/>
          <a:r>
            <a:rPr lang="fi-FI" sz="1000" dirty="0"/>
            <a:t>+3 552 466 €</a:t>
          </a:r>
        </a:p>
      </dgm:t>
    </dgm:pt>
    <dgm:pt modelId="{5B57015D-2793-4582-9930-7964822B58EE}" type="parTrans" cxnId="{9D743F95-9418-4408-9532-48B7AC1EF1F3}">
      <dgm:prSet/>
      <dgm:spPr/>
      <dgm:t>
        <a:bodyPr/>
        <a:lstStyle/>
        <a:p>
          <a:pPr algn="l"/>
          <a:endParaRPr lang="fi-FI"/>
        </a:p>
      </dgm:t>
    </dgm:pt>
    <dgm:pt modelId="{413A54E6-15C5-4A24-871F-129690F18768}" type="sibTrans" cxnId="{9D743F95-9418-4408-9532-48B7AC1EF1F3}">
      <dgm:prSet/>
      <dgm:spPr/>
      <dgm:t>
        <a:bodyPr/>
        <a:lstStyle/>
        <a:p>
          <a:pPr algn="l"/>
          <a:endParaRPr lang="fi-FI"/>
        </a:p>
      </dgm:t>
    </dgm:pt>
    <dgm:pt modelId="{F0D76A87-0313-4F29-8A80-7F7BED558775}">
      <dgm:prSet phldrT="[Teksti]" custT="1"/>
      <dgm:spPr/>
      <dgm:t>
        <a:bodyPr/>
        <a:lstStyle/>
        <a:p>
          <a:pPr algn="l"/>
          <a:r>
            <a:rPr lang="fi-FI" sz="800" dirty="0" err="1"/>
            <a:t>Inflation</a:t>
          </a:r>
          <a:r>
            <a:rPr lang="fi-FI" sz="800" dirty="0"/>
            <a:t> </a:t>
          </a:r>
          <a:r>
            <a:rPr lang="fi-FI" sz="800" dirty="0" err="1"/>
            <a:t>adjustment</a:t>
          </a:r>
          <a:r>
            <a:rPr lang="fi-FI" sz="800" dirty="0"/>
            <a:t> </a:t>
          </a:r>
          <a:r>
            <a:rPr lang="fi-FI" sz="800" dirty="0" err="1"/>
            <a:t>from</a:t>
          </a:r>
          <a:r>
            <a:rPr lang="fi-FI" sz="800" dirty="0"/>
            <a:t> </a:t>
          </a:r>
          <a:r>
            <a:rPr lang="fi-FI" sz="800" dirty="0" err="1"/>
            <a:t>year</a:t>
          </a:r>
          <a:r>
            <a:rPr lang="fi-FI" sz="800" dirty="0"/>
            <a:t> 2023</a:t>
          </a:r>
        </a:p>
      </dgm:t>
    </dgm:pt>
    <dgm:pt modelId="{63930D30-ED9C-4D25-B9A9-A9B42F49AADC}" type="parTrans" cxnId="{82220530-75BE-4E24-9AF1-60C1EF4D5257}">
      <dgm:prSet/>
      <dgm:spPr/>
      <dgm:t>
        <a:bodyPr/>
        <a:lstStyle/>
        <a:p>
          <a:pPr algn="l"/>
          <a:endParaRPr lang="fi-FI"/>
        </a:p>
      </dgm:t>
    </dgm:pt>
    <dgm:pt modelId="{22942416-DB70-4BC3-BB9C-F03E402B8B0D}" type="sibTrans" cxnId="{82220530-75BE-4E24-9AF1-60C1EF4D5257}">
      <dgm:prSet/>
      <dgm:spPr/>
      <dgm:t>
        <a:bodyPr/>
        <a:lstStyle/>
        <a:p>
          <a:pPr algn="l"/>
          <a:endParaRPr lang="fi-FI"/>
        </a:p>
      </dgm:t>
    </dgm:pt>
    <dgm:pt modelId="{96359011-E546-4743-BB4F-970485A184EE}">
      <dgm:prSet phldrT="[Teksti]" custT="1"/>
      <dgm:spPr/>
      <dgm:t>
        <a:bodyPr/>
        <a:lstStyle/>
        <a:p>
          <a:pPr algn="ctr"/>
          <a:r>
            <a:rPr lang="fi-FI" sz="1000" dirty="0"/>
            <a:t>+14 405 154 €</a:t>
          </a:r>
        </a:p>
      </dgm:t>
    </dgm:pt>
    <dgm:pt modelId="{CEE054CD-209E-4949-A179-2244F65E5A25}" type="parTrans" cxnId="{976447C7-E91B-42B2-9DC8-A8D4E3C4B097}">
      <dgm:prSet/>
      <dgm:spPr/>
      <dgm:t>
        <a:bodyPr/>
        <a:lstStyle/>
        <a:p>
          <a:pPr algn="l"/>
          <a:endParaRPr lang="fi-FI"/>
        </a:p>
      </dgm:t>
    </dgm:pt>
    <dgm:pt modelId="{D6EA02DD-56C8-47F1-9500-38DBE0B3D06E}" type="sibTrans" cxnId="{976447C7-E91B-42B2-9DC8-A8D4E3C4B097}">
      <dgm:prSet/>
      <dgm:spPr/>
      <dgm:t>
        <a:bodyPr/>
        <a:lstStyle/>
        <a:p>
          <a:pPr algn="l"/>
          <a:endParaRPr lang="fi-FI"/>
        </a:p>
      </dgm:t>
    </dgm:pt>
    <dgm:pt modelId="{394AB245-F59E-4185-83C9-39F7AB79929A}">
      <dgm:prSet phldrT="[Teksti]" custT="1"/>
      <dgm:spPr/>
      <dgm:t>
        <a:bodyPr/>
        <a:lstStyle/>
        <a:p>
          <a:pPr algn="l"/>
          <a:r>
            <a:rPr lang="fi-FI" sz="800" dirty="0" err="1"/>
            <a:t>Traffic</a:t>
          </a:r>
          <a:r>
            <a:rPr lang="fi-FI" sz="800" dirty="0"/>
            <a:t> </a:t>
          </a:r>
          <a:r>
            <a:rPr lang="fi-FI" sz="800" dirty="0" err="1"/>
            <a:t>risk</a:t>
          </a:r>
          <a:r>
            <a:rPr lang="fi-FI" sz="800" dirty="0"/>
            <a:t> </a:t>
          </a:r>
          <a:r>
            <a:rPr lang="fi-FI" sz="800" dirty="0" err="1"/>
            <a:t>sharing</a:t>
          </a:r>
          <a:r>
            <a:rPr lang="fi-FI" sz="800" dirty="0"/>
            <a:t> </a:t>
          </a:r>
          <a:r>
            <a:rPr lang="fi-FI" sz="800" dirty="0" err="1"/>
            <a:t>adjustment</a:t>
          </a:r>
          <a:r>
            <a:rPr lang="fi-FI" sz="800" dirty="0"/>
            <a:t> </a:t>
          </a:r>
          <a:r>
            <a:rPr lang="fi-FI" sz="800" dirty="0" err="1"/>
            <a:t>from</a:t>
          </a:r>
          <a:r>
            <a:rPr lang="fi-FI" sz="800" dirty="0"/>
            <a:t> </a:t>
          </a:r>
          <a:r>
            <a:rPr lang="fi-FI" sz="800" dirty="0" err="1"/>
            <a:t>year</a:t>
          </a:r>
          <a:r>
            <a:rPr lang="fi-FI" sz="800" dirty="0"/>
            <a:t> 2023</a:t>
          </a:r>
        </a:p>
      </dgm:t>
    </dgm:pt>
    <dgm:pt modelId="{CDA5A6B1-7A75-4501-AB8F-EF4AB51FA010}" type="parTrans" cxnId="{7CCD2047-9F1D-46D4-87CA-D4E81C7A8716}">
      <dgm:prSet/>
      <dgm:spPr/>
      <dgm:t>
        <a:bodyPr/>
        <a:lstStyle/>
        <a:p>
          <a:pPr algn="l"/>
          <a:endParaRPr lang="fi-FI"/>
        </a:p>
      </dgm:t>
    </dgm:pt>
    <dgm:pt modelId="{97A2CFCA-9DF5-4F3C-A333-DFABF760477D}" type="sibTrans" cxnId="{7CCD2047-9F1D-46D4-87CA-D4E81C7A8716}">
      <dgm:prSet/>
      <dgm:spPr/>
      <dgm:t>
        <a:bodyPr/>
        <a:lstStyle/>
        <a:p>
          <a:pPr algn="l"/>
          <a:endParaRPr lang="fi-FI"/>
        </a:p>
      </dgm:t>
    </dgm:pt>
    <dgm:pt modelId="{7BD231A9-FFBD-45EB-B9A0-05C7312EAF42}">
      <dgm:prSet custT="1"/>
      <dgm:spPr/>
      <dgm:t>
        <a:bodyPr/>
        <a:lstStyle/>
        <a:p>
          <a:pPr algn="ctr"/>
          <a:r>
            <a:rPr lang="fi-FI" sz="1000" dirty="0"/>
            <a:t>+2 536 028 €</a:t>
          </a:r>
        </a:p>
      </dgm:t>
    </dgm:pt>
    <dgm:pt modelId="{FF03C7EF-0B99-4DE7-92C0-2298FE8BA2C7}" type="parTrans" cxnId="{64555790-3296-431F-90F9-D046BC28972F}">
      <dgm:prSet/>
      <dgm:spPr/>
      <dgm:t>
        <a:bodyPr/>
        <a:lstStyle/>
        <a:p>
          <a:pPr algn="l"/>
          <a:endParaRPr lang="fi-FI"/>
        </a:p>
      </dgm:t>
    </dgm:pt>
    <dgm:pt modelId="{6689BC99-8E80-4D35-8EA1-38CF0B4588F3}" type="sibTrans" cxnId="{64555790-3296-431F-90F9-D046BC28972F}">
      <dgm:prSet/>
      <dgm:spPr/>
      <dgm:t>
        <a:bodyPr/>
        <a:lstStyle/>
        <a:p>
          <a:pPr algn="l"/>
          <a:endParaRPr lang="fi-FI"/>
        </a:p>
      </dgm:t>
    </dgm:pt>
    <dgm:pt modelId="{6B522B68-0C2C-4D60-BCF1-ECEA768CCD5D}">
      <dgm:prSet custT="1"/>
      <dgm:spPr/>
      <dgm:t>
        <a:bodyPr/>
        <a:lstStyle/>
        <a:p>
          <a:pPr algn="l"/>
          <a:r>
            <a:rPr lang="fi-FI" sz="800" dirty="0" err="1"/>
            <a:t>Traffic</a:t>
          </a:r>
          <a:r>
            <a:rPr lang="fi-FI" sz="800" dirty="0"/>
            <a:t> </a:t>
          </a:r>
          <a:r>
            <a:rPr lang="fi-FI" sz="800" dirty="0" err="1"/>
            <a:t>adjustment</a:t>
          </a:r>
          <a:r>
            <a:rPr lang="fi-FI" sz="800" dirty="0"/>
            <a:t> </a:t>
          </a:r>
          <a:r>
            <a:rPr lang="fi-FI" sz="800" dirty="0" err="1"/>
            <a:t>from</a:t>
          </a:r>
          <a:r>
            <a:rPr lang="fi-FI" sz="800" dirty="0"/>
            <a:t> </a:t>
          </a:r>
          <a:r>
            <a:rPr lang="fi-FI" sz="800" dirty="0" err="1"/>
            <a:t>previous</a:t>
          </a:r>
          <a:r>
            <a:rPr lang="fi-FI" sz="800" dirty="0"/>
            <a:t> </a:t>
          </a:r>
          <a:r>
            <a:rPr lang="fi-FI" sz="800" dirty="0" err="1"/>
            <a:t>years</a:t>
          </a:r>
          <a:endParaRPr lang="fi-FI" sz="800" dirty="0"/>
        </a:p>
      </dgm:t>
    </dgm:pt>
    <dgm:pt modelId="{5E87C18B-6201-4926-B26E-6B3D6D810331}" type="parTrans" cxnId="{3C936ADD-433A-4C0D-8DC6-9E1DD1BE5ED6}">
      <dgm:prSet/>
      <dgm:spPr/>
      <dgm:t>
        <a:bodyPr/>
        <a:lstStyle/>
        <a:p>
          <a:pPr algn="l"/>
          <a:endParaRPr lang="fi-FI"/>
        </a:p>
      </dgm:t>
    </dgm:pt>
    <dgm:pt modelId="{AB931A8C-0553-4FB5-9C5D-2FE2549F8797}" type="sibTrans" cxnId="{3C936ADD-433A-4C0D-8DC6-9E1DD1BE5ED6}">
      <dgm:prSet/>
      <dgm:spPr/>
      <dgm:t>
        <a:bodyPr/>
        <a:lstStyle/>
        <a:p>
          <a:pPr algn="l"/>
          <a:endParaRPr lang="fi-FI"/>
        </a:p>
      </dgm:t>
    </dgm:pt>
    <dgm:pt modelId="{25BF062E-FDCC-4ED1-BA04-2B5232FBF331}">
      <dgm:prSet custT="1"/>
      <dgm:spPr/>
      <dgm:t>
        <a:bodyPr/>
        <a:lstStyle/>
        <a:p>
          <a:pPr algn="ctr"/>
          <a:r>
            <a:rPr lang="fi-FI" sz="1000" dirty="0"/>
            <a:t>0 €</a:t>
          </a:r>
        </a:p>
      </dgm:t>
    </dgm:pt>
    <dgm:pt modelId="{7B3545F0-752E-4004-94A6-E57A9D73495D}" type="parTrans" cxnId="{7C02F454-D276-48CD-AE50-CEC12E6079CC}">
      <dgm:prSet/>
      <dgm:spPr/>
      <dgm:t>
        <a:bodyPr/>
        <a:lstStyle/>
        <a:p>
          <a:pPr algn="l"/>
          <a:endParaRPr lang="fi-FI"/>
        </a:p>
      </dgm:t>
    </dgm:pt>
    <dgm:pt modelId="{C73EAFEC-45CF-4723-9613-0771203CA9C8}" type="sibTrans" cxnId="{7C02F454-D276-48CD-AE50-CEC12E6079CC}">
      <dgm:prSet/>
      <dgm:spPr/>
      <dgm:t>
        <a:bodyPr/>
        <a:lstStyle/>
        <a:p>
          <a:pPr algn="l"/>
          <a:endParaRPr lang="fi-FI"/>
        </a:p>
      </dgm:t>
    </dgm:pt>
    <dgm:pt modelId="{E05007CE-998D-453D-9E17-057F04A969F9}">
      <dgm:prSet custT="1"/>
      <dgm:spPr/>
      <dgm:t>
        <a:bodyPr/>
        <a:lstStyle/>
        <a:p>
          <a:pPr algn="l"/>
          <a:r>
            <a:rPr lang="fi-FI" sz="800" dirty="0"/>
            <a:t>Financial </a:t>
          </a:r>
          <a:r>
            <a:rPr lang="fi-FI" sz="800" dirty="0" err="1"/>
            <a:t>incentives</a:t>
          </a:r>
          <a:r>
            <a:rPr lang="fi-FI" sz="800" dirty="0"/>
            <a:t> </a:t>
          </a:r>
          <a:r>
            <a:rPr lang="fi-FI" sz="800" dirty="0" err="1"/>
            <a:t>from</a:t>
          </a:r>
          <a:r>
            <a:rPr lang="fi-FI" sz="800" dirty="0"/>
            <a:t> </a:t>
          </a:r>
          <a:r>
            <a:rPr lang="fi-FI" sz="800" dirty="0" err="1"/>
            <a:t>years</a:t>
          </a:r>
          <a:r>
            <a:rPr lang="fi-FI" sz="800" dirty="0"/>
            <a:t> 2023</a:t>
          </a:r>
        </a:p>
      </dgm:t>
    </dgm:pt>
    <dgm:pt modelId="{8CA1FDC0-9D7C-478B-AFE6-4AD79F91FB38}" type="parTrans" cxnId="{62AF0D26-1DD7-4968-B826-DC2FA55849D6}">
      <dgm:prSet/>
      <dgm:spPr/>
      <dgm:t>
        <a:bodyPr/>
        <a:lstStyle/>
        <a:p>
          <a:pPr algn="l"/>
          <a:endParaRPr lang="fi-FI"/>
        </a:p>
      </dgm:t>
    </dgm:pt>
    <dgm:pt modelId="{5E8474F2-336C-43EC-86EC-186FD99C1E3A}" type="sibTrans" cxnId="{62AF0D26-1DD7-4968-B826-DC2FA55849D6}">
      <dgm:prSet/>
      <dgm:spPr/>
      <dgm:t>
        <a:bodyPr/>
        <a:lstStyle/>
        <a:p>
          <a:pPr algn="l"/>
          <a:endParaRPr lang="fi-FI"/>
        </a:p>
      </dgm:t>
    </dgm:pt>
    <dgm:pt modelId="{15806B89-89A0-47C2-B12A-9E56341D1FDD}">
      <dgm:prSet custT="1"/>
      <dgm:spPr/>
      <dgm:t>
        <a:bodyPr/>
        <a:lstStyle/>
        <a:p>
          <a:pPr algn="ctr"/>
          <a:r>
            <a:rPr lang="fi-FI" sz="1000" dirty="0"/>
            <a:t>-2 191 659 €</a:t>
          </a:r>
        </a:p>
      </dgm:t>
    </dgm:pt>
    <dgm:pt modelId="{A20AC0B4-9FDF-45CE-8496-D795C75F9E89}" type="parTrans" cxnId="{C3AA8A63-C370-4130-89B7-B7C1FFAB3697}">
      <dgm:prSet/>
      <dgm:spPr/>
      <dgm:t>
        <a:bodyPr/>
        <a:lstStyle/>
        <a:p>
          <a:pPr algn="l"/>
          <a:endParaRPr lang="fi-FI"/>
        </a:p>
      </dgm:t>
    </dgm:pt>
    <dgm:pt modelId="{3621C85F-4151-43AB-9B74-B6B53E36B736}" type="sibTrans" cxnId="{C3AA8A63-C370-4130-89B7-B7C1FFAB3697}">
      <dgm:prSet/>
      <dgm:spPr/>
      <dgm:t>
        <a:bodyPr/>
        <a:lstStyle/>
        <a:p>
          <a:pPr algn="l"/>
          <a:endParaRPr lang="fi-FI"/>
        </a:p>
      </dgm:t>
    </dgm:pt>
    <dgm:pt modelId="{532832A1-85C1-44AF-992A-4A79C87E7633}">
      <dgm:prSet custT="1"/>
      <dgm:spPr/>
      <dgm:t>
        <a:bodyPr/>
        <a:lstStyle/>
        <a:p>
          <a:pPr algn="l"/>
          <a:r>
            <a:rPr lang="fi-FI" sz="800" dirty="0" err="1"/>
            <a:t>Other</a:t>
          </a:r>
          <a:r>
            <a:rPr lang="fi-FI" sz="800" dirty="0"/>
            <a:t> </a:t>
          </a:r>
          <a:r>
            <a:rPr lang="fi-FI" sz="800" dirty="0" err="1"/>
            <a:t>revenues</a:t>
          </a:r>
          <a:endParaRPr lang="fi-FI" sz="800" dirty="0"/>
        </a:p>
      </dgm:t>
    </dgm:pt>
    <dgm:pt modelId="{FC12724B-8A02-4520-A36B-DAC188A6E17C}" type="parTrans" cxnId="{357EC3A0-C2D8-458E-8899-19086C108567}">
      <dgm:prSet/>
      <dgm:spPr/>
      <dgm:t>
        <a:bodyPr/>
        <a:lstStyle/>
        <a:p>
          <a:pPr algn="l"/>
          <a:endParaRPr lang="fi-FI"/>
        </a:p>
      </dgm:t>
    </dgm:pt>
    <dgm:pt modelId="{B53B2DDA-939A-407C-BF95-F702B1ECDA34}" type="sibTrans" cxnId="{357EC3A0-C2D8-458E-8899-19086C108567}">
      <dgm:prSet/>
      <dgm:spPr/>
      <dgm:t>
        <a:bodyPr/>
        <a:lstStyle/>
        <a:p>
          <a:pPr algn="l"/>
          <a:endParaRPr lang="fi-FI"/>
        </a:p>
      </dgm:t>
    </dgm:pt>
    <dgm:pt modelId="{2135F253-F8B7-4188-BE55-F2E9C5BF572E}">
      <dgm:prSet custT="1"/>
      <dgm:spPr/>
      <dgm:t>
        <a:bodyPr/>
        <a:lstStyle/>
        <a:p>
          <a:pPr algn="ctr"/>
          <a:r>
            <a:rPr lang="fi-FI" sz="1000" dirty="0"/>
            <a:t>+106 600 €</a:t>
          </a:r>
        </a:p>
      </dgm:t>
    </dgm:pt>
    <dgm:pt modelId="{37F91EB1-511F-4E2F-B227-E8DFD4FCB082}" type="parTrans" cxnId="{D07FAF1D-4CDA-42F8-9751-81AC82F60A69}">
      <dgm:prSet/>
      <dgm:spPr/>
      <dgm:t>
        <a:bodyPr/>
        <a:lstStyle/>
        <a:p>
          <a:pPr algn="l"/>
          <a:endParaRPr lang="fi-FI"/>
        </a:p>
      </dgm:t>
    </dgm:pt>
    <dgm:pt modelId="{A2D00A7D-5E63-4467-9B35-31E82F07E1A1}" type="sibTrans" cxnId="{D07FAF1D-4CDA-42F8-9751-81AC82F60A69}">
      <dgm:prSet/>
      <dgm:spPr/>
      <dgm:t>
        <a:bodyPr/>
        <a:lstStyle/>
        <a:p>
          <a:pPr algn="l"/>
          <a:endParaRPr lang="fi-FI"/>
        </a:p>
      </dgm:t>
    </dgm:pt>
    <dgm:pt modelId="{032F96C6-35EA-4BD3-B4FA-3CA94897F64B}">
      <dgm:prSet custT="1"/>
      <dgm:spPr/>
      <dgm:t>
        <a:bodyPr/>
        <a:lstStyle/>
        <a:p>
          <a:pPr algn="l"/>
          <a:r>
            <a:rPr lang="fi-FI" sz="800" dirty="0" err="1"/>
            <a:t>Costs</a:t>
          </a:r>
          <a:r>
            <a:rPr lang="fi-FI" sz="800" dirty="0"/>
            <a:t> </a:t>
          </a:r>
          <a:r>
            <a:rPr lang="fi-FI" sz="800" dirty="0" err="1"/>
            <a:t>exempt</a:t>
          </a:r>
          <a:r>
            <a:rPr lang="fi-FI" sz="800" dirty="0"/>
            <a:t> </a:t>
          </a:r>
          <a:r>
            <a:rPr lang="fi-FI" sz="800" dirty="0" err="1"/>
            <a:t>from</a:t>
          </a:r>
          <a:r>
            <a:rPr lang="fi-FI" sz="800" dirty="0"/>
            <a:t> </a:t>
          </a:r>
          <a:r>
            <a:rPr lang="fi-FI" sz="800" dirty="0" err="1"/>
            <a:t>cost</a:t>
          </a:r>
          <a:r>
            <a:rPr lang="fi-FI" sz="800" dirty="0"/>
            <a:t> </a:t>
          </a:r>
          <a:r>
            <a:rPr lang="fi-FI" sz="800" dirty="0" err="1"/>
            <a:t>sharing</a:t>
          </a:r>
          <a:endParaRPr lang="fi-FI" sz="800" dirty="0"/>
        </a:p>
      </dgm:t>
    </dgm:pt>
    <dgm:pt modelId="{7BDAD76A-9AE8-42E7-874F-001888E09BB7}" type="parTrans" cxnId="{60BEF975-F312-4139-8F33-41A8B7E207D3}">
      <dgm:prSet/>
      <dgm:spPr/>
      <dgm:t>
        <a:bodyPr/>
        <a:lstStyle/>
        <a:p>
          <a:pPr algn="l"/>
          <a:endParaRPr lang="fi-FI"/>
        </a:p>
      </dgm:t>
    </dgm:pt>
    <dgm:pt modelId="{14A8F9AE-AD0D-4AE6-AE3C-BAB10FB4DEBF}" type="sibTrans" cxnId="{60BEF975-F312-4139-8F33-41A8B7E207D3}">
      <dgm:prSet/>
      <dgm:spPr/>
      <dgm:t>
        <a:bodyPr/>
        <a:lstStyle/>
        <a:p>
          <a:pPr algn="l"/>
          <a:endParaRPr lang="fi-FI"/>
        </a:p>
      </dgm:t>
    </dgm:pt>
    <dgm:pt modelId="{ADCB129D-B3F4-4489-96D6-41D0F7DA1161}">
      <dgm:prSet custT="1"/>
      <dgm:spPr/>
      <dgm:t>
        <a:bodyPr/>
        <a:lstStyle/>
        <a:p>
          <a:pPr algn="ctr"/>
          <a:r>
            <a:rPr lang="fi-FI" sz="1000" dirty="0"/>
            <a:t> € / 778 795 </a:t>
          </a:r>
        </a:p>
        <a:p>
          <a:pPr algn="ctr"/>
          <a:r>
            <a:rPr lang="fi-FI" sz="1000" dirty="0"/>
            <a:t>(SU) = 91,25</a:t>
          </a:r>
          <a:r>
            <a:rPr lang="fi-FI" sz="1000" b="1" dirty="0"/>
            <a:t> €</a:t>
          </a:r>
        </a:p>
      </dgm:t>
    </dgm:pt>
    <dgm:pt modelId="{0DF7D29C-8672-46A9-9D53-6634F6A87EB6}" type="parTrans" cxnId="{20A7A1F5-F71F-484D-9D9F-84F209337D20}">
      <dgm:prSet/>
      <dgm:spPr/>
      <dgm:t>
        <a:bodyPr/>
        <a:lstStyle/>
        <a:p>
          <a:pPr algn="l"/>
          <a:endParaRPr lang="fi-FI"/>
        </a:p>
      </dgm:t>
    </dgm:pt>
    <dgm:pt modelId="{9DE0F640-72F3-4E75-AA7C-5046216F8C1C}" type="sibTrans" cxnId="{20A7A1F5-F71F-484D-9D9F-84F209337D20}">
      <dgm:prSet/>
      <dgm:spPr/>
      <dgm:t>
        <a:bodyPr/>
        <a:lstStyle/>
        <a:p>
          <a:pPr algn="l"/>
          <a:endParaRPr lang="fi-FI"/>
        </a:p>
      </dgm:t>
    </dgm:pt>
    <dgm:pt modelId="{84E9F58F-3EAF-451D-8068-91B92701F892}">
      <dgm:prSet custT="1"/>
      <dgm:spPr/>
      <dgm:t>
        <a:bodyPr/>
        <a:lstStyle/>
        <a:p>
          <a:pPr algn="ctr"/>
          <a:r>
            <a:rPr lang="fi-FI" sz="1000" dirty="0"/>
            <a:t>0 €</a:t>
          </a:r>
        </a:p>
      </dgm:t>
    </dgm:pt>
    <dgm:pt modelId="{9967F818-257B-48D6-AE61-7D8778788B39}" type="parTrans" cxnId="{3AC817B9-4557-4E09-9A3C-091562684DA8}">
      <dgm:prSet/>
      <dgm:spPr/>
      <dgm:t>
        <a:bodyPr/>
        <a:lstStyle/>
        <a:p>
          <a:pPr algn="l"/>
          <a:endParaRPr lang="fi-FI"/>
        </a:p>
      </dgm:t>
    </dgm:pt>
    <dgm:pt modelId="{ED02B91A-A28B-4DF1-A3F9-146F7B81C93E}" type="sibTrans" cxnId="{3AC817B9-4557-4E09-9A3C-091562684DA8}">
      <dgm:prSet/>
      <dgm:spPr/>
      <dgm:t>
        <a:bodyPr/>
        <a:lstStyle/>
        <a:p>
          <a:pPr algn="l"/>
          <a:endParaRPr lang="fi-FI"/>
        </a:p>
      </dgm:t>
    </dgm:pt>
    <dgm:pt modelId="{DA49FF48-EE7B-4328-A397-24654C867924}">
      <dgm:prSet custT="1"/>
      <dgm:spPr/>
      <dgm:t>
        <a:bodyPr/>
        <a:lstStyle/>
        <a:p>
          <a:pPr algn="l"/>
          <a:r>
            <a:rPr lang="fi-FI" sz="800" dirty="0"/>
            <a:t>Total for the </a:t>
          </a:r>
          <a:r>
            <a:rPr lang="fi-FI" sz="800" dirty="0" err="1"/>
            <a:t>calculation</a:t>
          </a:r>
          <a:r>
            <a:rPr lang="fi-FI" sz="800" dirty="0"/>
            <a:t> of </a:t>
          </a:r>
          <a:r>
            <a:rPr lang="fi-FI" sz="800" dirty="0" err="1"/>
            <a:t>unit</a:t>
          </a:r>
          <a:r>
            <a:rPr lang="fi-FI" sz="800" dirty="0"/>
            <a:t> </a:t>
          </a:r>
          <a:r>
            <a:rPr lang="fi-FI" sz="800" dirty="0" err="1"/>
            <a:t>rate</a:t>
          </a:r>
          <a:endParaRPr lang="fi-FI" sz="800" dirty="0"/>
        </a:p>
      </dgm:t>
    </dgm:pt>
    <dgm:pt modelId="{5A470036-DC95-4AA1-88AD-288B9253C20F}" type="parTrans" cxnId="{DE6E1AED-FD18-4320-8AC8-49E8D9BAAC1F}">
      <dgm:prSet/>
      <dgm:spPr/>
      <dgm:t>
        <a:bodyPr/>
        <a:lstStyle/>
        <a:p>
          <a:pPr algn="l"/>
          <a:endParaRPr lang="fi-FI"/>
        </a:p>
      </dgm:t>
    </dgm:pt>
    <dgm:pt modelId="{E87708E9-C86D-4943-B9EB-D3EEAC1CF4A0}" type="sibTrans" cxnId="{DE6E1AED-FD18-4320-8AC8-49E8D9BAAC1F}">
      <dgm:prSet/>
      <dgm:spPr/>
      <dgm:t>
        <a:bodyPr/>
        <a:lstStyle/>
        <a:p>
          <a:pPr algn="l"/>
          <a:endParaRPr lang="fi-FI"/>
        </a:p>
      </dgm:t>
    </dgm:pt>
    <dgm:pt modelId="{BE4EECBF-5692-4D41-8E36-6E3D0674DF2A}">
      <dgm:prSet/>
      <dgm:spPr/>
      <dgm:t>
        <a:bodyPr/>
        <a:lstStyle/>
        <a:p>
          <a:pPr algn="l"/>
          <a:r>
            <a:rPr lang="fi-FI" dirty="0"/>
            <a:t>= 71 065 094 €</a:t>
          </a:r>
        </a:p>
      </dgm:t>
    </dgm:pt>
    <dgm:pt modelId="{F87AAA40-ABA7-438F-BC3F-B47235C2683E}" type="parTrans" cxnId="{61C755FD-48D3-45A1-90F7-863E26D4D354}">
      <dgm:prSet/>
      <dgm:spPr/>
      <dgm:t>
        <a:bodyPr/>
        <a:lstStyle/>
        <a:p>
          <a:pPr algn="l"/>
          <a:endParaRPr lang="fi-FI"/>
        </a:p>
      </dgm:t>
    </dgm:pt>
    <dgm:pt modelId="{AB46BFC1-3175-4A03-90B9-E15A277F3972}" type="sibTrans" cxnId="{61C755FD-48D3-45A1-90F7-863E26D4D354}">
      <dgm:prSet/>
      <dgm:spPr/>
      <dgm:t>
        <a:bodyPr/>
        <a:lstStyle/>
        <a:p>
          <a:pPr algn="l"/>
          <a:endParaRPr lang="fi-FI"/>
        </a:p>
      </dgm:t>
    </dgm:pt>
    <dgm:pt modelId="{6B51F7B2-1D8A-468B-A15B-F1638084E3AA}">
      <dgm:prSet custT="1"/>
      <dgm:spPr/>
      <dgm:t>
        <a:bodyPr/>
        <a:lstStyle/>
        <a:p>
          <a:pPr algn="l"/>
          <a:r>
            <a:rPr lang="fi-FI" sz="800" dirty="0"/>
            <a:t>2020-2021 </a:t>
          </a:r>
          <a:r>
            <a:rPr lang="fi-FI" sz="800" dirty="0" err="1"/>
            <a:t>difference</a:t>
          </a:r>
          <a:r>
            <a:rPr lang="fi-FI" sz="800" dirty="0"/>
            <a:t> in </a:t>
          </a:r>
          <a:r>
            <a:rPr lang="fi-FI" sz="800" dirty="0" err="1"/>
            <a:t>revenue</a:t>
          </a:r>
          <a:r>
            <a:rPr lang="fi-FI" sz="800" dirty="0"/>
            <a:t> </a:t>
          </a:r>
          <a:r>
            <a:rPr lang="en-US" sz="800" dirty="0"/>
            <a:t>from temporary application of unit rate</a:t>
          </a:r>
          <a:endParaRPr lang="fi-FI" sz="800" dirty="0"/>
        </a:p>
      </dgm:t>
    </dgm:pt>
    <dgm:pt modelId="{32B12FAA-6682-463C-83E2-03DC23FF3C07}" type="parTrans" cxnId="{D16FC302-2D2F-4615-B9B3-503A077B82B6}">
      <dgm:prSet/>
      <dgm:spPr/>
      <dgm:t>
        <a:bodyPr/>
        <a:lstStyle/>
        <a:p>
          <a:pPr algn="l"/>
          <a:endParaRPr lang="fi-FI"/>
        </a:p>
      </dgm:t>
    </dgm:pt>
    <dgm:pt modelId="{4B6B73DD-1F11-4A0F-877A-C588A17D21DC}" type="sibTrans" cxnId="{D16FC302-2D2F-4615-B9B3-503A077B82B6}">
      <dgm:prSet/>
      <dgm:spPr/>
      <dgm:t>
        <a:bodyPr/>
        <a:lstStyle/>
        <a:p>
          <a:pPr algn="l"/>
          <a:endParaRPr lang="fi-FI"/>
        </a:p>
      </dgm:t>
    </dgm:pt>
    <dgm:pt modelId="{5535F83C-4A64-4B78-BE46-A8751868CD08}" type="pres">
      <dgm:prSet presAssocID="{D4E4C555-B0A1-4C9A-80A5-1462EC58591A}" presName="rootnode" presStyleCnt="0">
        <dgm:presLayoutVars>
          <dgm:chMax/>
          <dgm:chPref/>
          <dgm:dir/>
          <dgm:animLvl val="lvl"/>
        </dgm:presLayoutVars>
      </dgm:prSet>
      <dgm:spPr/>
    </dgm:pt>
    <dgm:pt modelId="{7915A204-5DAA-42BE-970A-9E7811272DB3}" type="pres">
      <dgm:prSet presAssocID="{9376545B-F8EC-4C55-8B5F-A2F81F2CEC82}" presName="composite" presStyleCnt="0"/>
      <dgm:spPr/>
    </dgm:pt>
    <dgm:pt modelId="{79A51A7D-EF19-473E-A026-4FF0D025C0F9}" type="pres">
      <dgm:prSet presAssocID="{9376545B-F8EC-4C55-8B5F-A2F81F2CEC82}" presName="bentUpArrow1" presStyleLbl="alignImgPlace1" presStyleIdx="0" presStyleCnt="9" custScaleX="140073" custLinFactNeighborX="-48397" custLinFactNeighborY="769"/>
      <dgm:spPr/>
    </dgm:pt>
    <dgm:pt modelId="{0F7D5779-5C2D-4DA8-A501-510EE269CF48}" type="pres">
      <dgm:prSet presAssocID="{9376545B-F8EC-4C55-8B5F-A2F81F2CEC82}" presName="ParentText" presStyleLbl="node1" presStyleIdx="0" presStyleCnt="10" custScaleX="194872" custLinFactNeighborX="-30958" custLinFactNeighborY="-11918">
        <dgm:presLayoutVars>
          <dgm:chMax val="1"/>
          <dgm:chPref val="1"/>
          <dgm:bulletEnabled val="1"/>
        </dgm:presLayoutVars>
      </dgm:prSet>
      <dgm:spPr/>
    </dgm:pt>
    <dgm:pt modelId="{EDC1A6C0-823A-4204-B2E5-D448D87CDF8E}" type="pres">
      <dgm:prSet presAssocID="{9376545B-F8EC-4C55-8B5F-A2F81F2CEC82}" presName="ChildText" presStyleLbl="revTx" presStyleIdx="0" presStyleCnt="10" custScaleX="393764" custLinFactX="84079" custLinFactNeighborX="100000" custLinFactNeighborY="-20133">
        <dgm:presLayoutVars>
          <dgm:chMax val="0"/>
          <dgm:chPref val="0"/>
          <dgm:bulletEnabled val="1"/>
        </dgm:presLayoutVars>
      </dgm:prSet>
      <dgm:spPr/>
    </dgm:pt>
    <dgm:pt modelId="{6FAE5BD3-5822-417D-9094-5C225E6F3408}" type="pres">
      <dgm:prSet presAssocID="{CCBAF649-8164-4FDF-B5AB-B7E5A964A6DF}" presName="sibTrans" presStyleCnt="0"/>
      <dgm:spPr/>
    </dgm:pt>
    <dgm:pt modelId="{0A3A9F9A-A5AB-44FD-8961-7E0D3A45EE47}" type="pres">
      <dgm:prSet presAssocID="{D045B9FD-1AA7-4C75-BA4A-E23BB92B8BBF}" presName="composite" presStyleCnt="0"/>
      <dgm:spPr/>
    </dgm:pt>
    <dgm:pt modelId="{5C72E613-58D2-4D24-AB64-9123D5CEF089}" type="pres">
      <dgm:prSet presAssocID="{D045B9FD-1AA7-4C75-BA4A-E23BB92B8BBF}" presName="bentUpArrow1" presStyleLbl="alignImgPlace1" presStyleIdx="1" presStyleCnt="9" custScaleX="140073" custLinFactNeighborX="-68921" custLinFactNeighborY="-21440"/>
      <dgm:spPr/>
    </dgm:pt>
    <dgm:pt modelId="{5E9271EC-C895-43A8-AFCE-0280FC60AB5D}" type="pres">
      <dgm:prSet presAssocID="{D045B9FD-1AA7-4C75-BA4A-E23BB92B8BBF}" presName="ParentText" presStyleLbl="node1" presStyleIdx="1" presStyleCnt="10" custScaleX="192199" custLinFactNeighborX="-30783" custLinFactNeighborY="-8144">
        <dgm:presLayoutVars>
          <dgm:chMax val="1"/>
          <dgm:chPref val="1"/>
          <dgm:bulletEnabled val="1"/>
        </dgm:presLayoutVars>
      </dgm:prSet>
      <dgm:spPr/>
    </dgm:pt>
    <dgm:pt modelId="{EC27F276-FE6E-4512-9B18-4C60E85C3A62}" type="pres">
      <dgm:prSet presAssocID="{D045B9FD-1AA7-4C75-BA4A-E23BB92B8BBF}" presName="ChildText" presStyleLbl="revTx" presStyleIdx="1" presStyleCnt="10" custScaleX="417421" custLinFactX="70982" custLinFactNeighborX="100000" custLinFactNeighborY="-29437">
        <dgm:presLayoutVars>
          <dgm:chMax val="0"/>
          <dgm:chPref val="0"/>
          <dgm:bulletEnabled val="1"/>
        </dgm:presLayoutVars>
      </dgm:prSet>
      <dgm:spPr/>
    </dgm:pt>
    <dgm:pt modelId="{ECA8A695-4D93-4C70-9C82-C1DEC7C8AAB0}" type="pres">
      <dgm:prSet presAssocID="{413A54E6-15C5-4A24-871F-129690F18768}" presName="sibTrans" presStyleCnt="0"/>
      <dgm:spPr/>
    </dgm:pt>
    <dgm:pt modelId="{6B80933D-F434-49AE-9114-13E8AC5198D3}" type="pres">
      <dgm:prSet presAssocID="{96359011-E546-4743-BB4F-970485A184EE}" presName="composite" presStyleCnt="0"/>
      <dgm:spPr/>
    </dgm:pt>
    <dgm:pt modelId="{2AFB21FF-A315-47BE-A5AB-CA298359F082}" type="pres">
      <dgm:prSet presAssocID="{96359011-E546-4743-BB4F-970485A184EE}" presName="bentUpArrow1" presStyleLbl="alignImgPlace1" presStyleIdx="2" presStyleCnt="9" custScaleX="140073" custLinFactNeighborX="-49874" custLinFactNeighborY="6352"/>
      <dgm:spPr/>
    </dgm:pt>
    <dgm:pt modelId="{67701BE8-98F7-4D32-9FB6-82E096D09A1E}" type="pres">
      <dgm:prSet presAssocID="{96359011-E546-4743-BB4F-970485A184EE}" presName="ParentText" presStyleLbl="node1" presStyleIdx="2" presStyleCnt="10" custScaleX="192700" custLinFactNeighborX="-44550" custLinFactNeighborY="-11012">
        <dgm:presLayoutVars>
          <dgm:chMax val="1"/>
          <dgm:chPref val="1"/>
          <dgm:bulletEnabled val="1"/>
        </dgm:presLayoutVars>
      </dgm:prSet>
      <dgm:spPr/>
    </dgm:pt>
    <dgm:pt modelId="{CD0FCAAA-4D65-49AC-B861-650289F967E9}" type="pres">
      <dgm:prSet presAssocID="{96359011-E546-4743-BB4F-970485A184EE}" presName="ChildText" presStyleLbl="revTx" presStyleIdx="2" presStyleCnt="10" custScaleX="306185" custLinFactX="26066" custLinFactNeighborX="100000" custLinFactNeighborY="-6223">
        <dgm:presLayoutVars>
          <dgm:chMax val="0"/>
          <dgm:chPref val="0"/>
          <dgm:bulletEnabled val="1"/>
        </dgm:presLayoutVars>
      </dgm:prSet>
      <dgm:spPr/>
    </dgm:pt>
    <dgm:pt modelId="{B24DDFD9-4D5C-489B-BBF4-928826021FA1}" type="pres">
      <dgm:prSet presAssocID="{D6EA02DD-56C8-47F1-9500-38DBE0B3D06E}" presName="sibTrans" presStyleCnt="0"/>
      <dgm:spPr/>
    </dgm:pt>
    <dgm:pt modelId="{79A5BFE8-DFCE-4839-9C9A-5D2BDBFADA2A}" type="pres">
      <dgm:prSet presAssocID="{7BD231A9-FFBD-45EB-B9A0-05C7312EAF42}" presName="composite" presStyleCnt="0"/>
      <dgm:spPr/>
    </dgm:pt>
    <dgm:pt modelId="{53A8B06F-6BA2-414F-9C11-682C709EF7D6}" type="pres">
      <dgm:prSet presAssocID="{7BD231A9-FFBD-45EB-B9A0-05C7312EAF42}" presName="bentUpArrow1" presStyleLbl="alignImgPlace1" presStyleIdx="3" presStyleCnt="9" custScaleX="140073" custLinFactNeighborX="-50678" custLinFactNeighborY="548"/>
      <dgm:spPr/>
    </dgm:pt>
    <dgm:pt modelId="{A7CBBBD4-4E61-4301-806C-B0C4771CA6E9}" type="pres">
      <dgm:prSet presAssocID="{7BD231A9-FFBD-45EB-B9A0-05C7312EAF42}" presName="ParentText" presStyleLbl="node1" presStyleIdx="3" presStyleCnt="10" custScaleX="163355" custLinFactNeighborX="-37016" custLinFactNeighborY="-15403">
        <dgm:presLayoutVars>
          <dgm:chMax val="1"/>
          <dgm:chPref val="1"/>
          <dgm:bulletEnabled val="1"/>
        </dgm:presLayoutVars>
      </dgm:prSet>
      <dgm:spPr/>
    </dgm:pt>
    <dgm:pt modelId="{17218F44-2977-4ED6-82F5-40792D12ABE8}" type="pres">
      <dgm:prSet presAssocID="{7BD231A9-FFBD-45EB-B9A0-05C7312EAF42}" presName="ChildText" presStyleLbl="revTx" presStyleIdx="3" presStyleCnt="10" custScaleX="308136" custLinFactNeighborX="97429" custLinFactNeighborY="-33009">
        <dgm:presLayoutVars>
          <dgm:chMax val="0"/>
          <dgm:chPref val="0"/>
          <dgm:bulletEnabled val="1"/>
        </dgm:presLayoutVars>
      </dgm:prSet>
      <dgm:spPr/>
    </dgm:pt>
    <dgm:pt modelId="{F3785B64-D0CA-4219-ACFD-52E1A6C25175}" type="pres">
      <dgm:prSet presAssocID="{6689BC99-8E80-4D35-8EA1-38CF0B4588F3}" presName="sibTrans" presStyleCnt="0"/>
      <dgm:spPr/>
    </dgm:pt>
    <dgm:pt modelId="{B65BBCEB-285E-40BA-9B66-D90FC85AED9D}" type="pres">
      <dgm:prSet presAssocID="{25BF062E-FDCC-4ED1-BA04-2B5232FBF331}" presName="composite" presStyleCnt="0"/>
      <dgm:spPr/>
    </dgm:pt>
    <dgm:pt modelId="{47FB3737-FE86-4BF7-8D88-A79F10D88957}" type="pres">
      <dgm:prSet presAssocID="{25BF062E-FDCC-4ED1-BA04-2B5232FBF331}" presName="bentUpArrow1" presStyleLbl="alignImgPlace1" presStyleIdx="4" presStyleCnt="9" custScaleX="140073" custLinFactNeighborX="-93379" custLinFactNeighborY="-36375"/>
      <dgm:spPr/>
    </dgm:pt>
    <dgm:pt modelId="{8416A7A3-E070-47C7-8E5D-5D5D2B978F40}" type="pres">
      <dgm:prSet presAssocID="{25BF062E-FDCC-4ED1-BA04-2B5232FBF331}" presName="ParentText" presStyleLbl="node1" presStyleIdx="4" presStyleCnt="10" custScaleX="190678" custLinFactNeighborX="-54667" custLinFactNeighborY="-36836">
        <dgm:presLayoutVars>
          <dgm:chMax val="1"/>
          <dgm:chPref val="1"/>
          <dgm:bulletEnabled val="1"/>
        </dgm:presLayoutVars>
      </dgm:prSet>
      <dgm:spPr/>
    </dgm:pt>
    <dgm:pt modelId="{EBCFD5B1-05D5-4E43-BF61-0A8C2834A9F0}" type="pres">
      <dgm:prSet presAssocID="{25BF062E-FDCC-4ED1-BA04-2B5232FBF331}" presName="ChildText" presStyleLbl="revTx" presStyleIdx="4" presStyleCnt="10" custScaleX="370344" custLinFactX="43818" custLinFactNeighborX="100000" custLinFactNeighborY="-43086">
        <dgm:presLayoutVars>
          <dgm:chMax val="0"/>
          <dgm:chPref val="0"/>
          <dgm:bulletEnabled val="1"/>
        </dgm:presLayoutVars>
      </dgm:prSet>
      <dgm:spPr/>
    </dgm:pt>
    <dgm:pt modelId="{FFAB6F29-AA12-44E2-B923-41DCB1B10B39}" type="pres">
      <dgm:prSet presAssocID="{C73EAFEC-45CF-4723-9613-0771203CA9C8}" presName="sibTrans" presStyleCnt="0"/>
      <dgm:spPr/>
    </dgm:pt>
    <dgm:pt modelId="{5D59357C-8393-4166-BEF3-E924F4DB3EEF}" type="pres">
      <dgm:prSet presAssocID="{15806B89-89A0-47C2-B12A-9E56341D1FDD}" presName="composite" presStyleCnt="0"/>
      <dgm:spPr/>
    </dgm:pt>
    <dgm:pt modelId="{E2DEC1D3-ECAB-4685-A469-B2E5EDC4B3D8}" type="pres">
      <dgm:prSet presAssocID="{15806B89-89A0-47C2-B12A-9E56341D1FDD}" presName="bentUpArrow1" presStyleLbl="alignImgPlace1" presStyleIdx="5" presStyleCnt="9" custScaleX="140073" custLinFactX="-3774" custLinFactNeighborX="-100000" custLinFactNeighborY="-73297"/>
      <dgm:spPr/>
    </dgm:pt>
    <dgm:pt modelId="{A2DB4D9F-14CC-4274-B362-4E2372749843}" type="pres">
      <dgm:prSet presAssocID="{15806B89-89A0-47C2-B12A-9E56341D1FDD}" presName="ParentText" presStyleLbl="node1" presStyleIdx="5" presStyleCnt="10" custScaleX="174305" custLinFactNeighborX="-61177" custLinFactNeighborY="-52004">
        <dgm:presLayoutVars>
          <dgm:chMax val="1"/>
          <dgm:chPref val="1"/>
          <dgm:bulletEnabled val="1"/>
        </dgm:presLayoutVars>
      </dgm:prSet>
      <dgm:spPr/>
    </dgm:pt>
    <dgm:pt modelId="{5C140135-249C-4740-8491-BB46A875454F}" type="pres">
      <dgm:prSet presAssocID="{15806B89-89A0-47C2-B12A-9E56341D1FDD}" presName="ChildText" presStyleLbl="revTx" presStyleIdx="5" presStyleCnt="10" custScaleX="209649" custLinFactNeighborX="47964" custLinFactNeighborY="-84858">
        <dgm:presLayoutVars>
          <dgm:chMax val="0"/>
          <dgm:chPref val="0"/>
          <dgm:bulletEnabled val="1"/>
        </dgm:presLayoutVars>
      </dgm:prSet>
      <dgm:spPr/>
    </dgm:pt>
    <dgm:pt modelId="{21EED03D-78D1-4647-AC27-D708988372E1}" type="pres">
      <dgm:prSet presAssocID="{3621C85F-4151-43AB-9B74-B6B53E36B736}" presName="sibTrans" presStyleCnt="0"/>
      <dgm:spPr/>
    </dgm:pt>
    <dgm:pt modelId="{5E97122E-BF1D-4026-945F-C69377D808D9}" type="pres">
      <dgm:prSet presAssocID="{2135F253-F8B7-4188-BE55-F2E9C5BF572E}" presName="composite" presStyleCnt="0"/>
      <dgm:spPr/>
    </dgm:pt>
    <dgm:pt modelId="{834611BF-58CA-4013-8707-3EDDE0409A40}" type="pres">
      <dgm:prSet presAssocID="{2135F253-F8B7-4188-BE55-F2E9C5BF572E}" presName="bentUpArrow1" presStyleLbl="alignImgPlace1" presStyleIdx="6" presStyleCnt="9" custScaleX="140073" custLinFactX="-24192" custLinFactNeighborX="-100000" custLinFactNeighborY="-62498"/>
      <dgm:spPr/>
    </dgm:pt>
    <dgm:pt modelId="{F59AC46B-BD8F-41A5-B8D0-4154FF730306}" type="pres">
      <dgm:prSet presAssocID="{2135F253-F8B7-4188-BE55-F2E9C5BF572E}" presName="ParentText" presStyleLbl="node1" presStyleIdx="6" presStyleCnt="10" custScaleX="171489" custLinFactNeighborX="-80315" custLinFactNeighborY="-67484">
        <dgm:presLayoutVars>
          <dgm:chMax val="1"/>
          <dgm:chPref val="1"/>
          <dgm:bulletEnabled val="1"/>
        </dgm:presLayoutVars>
      </dgm:prSet>
      <dgm:spPr/>
    </dgm:pt>
    <dgm:pt modelId="{1CB5284E-795A-4616-AF0D-8BDF2C30F891}" type="pres">
      <dgm:prSet presAssocID="{2135F253-F8B7-4188-BE55-F2E9C5BF572E}" presName="ChildText" presStyleLbl="revTx" presStyleIdx="6" presStyleCnt="10" custScaleX="324221" custLinFactNeighborX="80777" custLinFactNeighborY="-78024">
        <dgm:presLayoutVars>
          <dgm:chMax val="0"/>
          <dgm:chPref val="0"/>
          <dgm:bulletEnabled val="1"/>
        </dgm:presLayoutVars>
      </dgm:prSet>
      <dgm:spPr/>
    </dgm:pt>
    <dgm:pt modelId="{3F2F90D1-486B-4B41-906F-F319F4C5D95E}" type="pres">
      <dgm:prSet presAssocID="{A2D00A7D-5E63-4467-9B35-31E82F07E1A1}" presName="sibTrans" presStyleCnt="0"/>
      <dgm:spPr/>
    </dgm:pt>
    <dgm:pt modelId="{4BBFC514-D5DC-46C0-9EE7-FAA4AAD89AA5}" type="pres">
      <dgm:prSet presAssocID="{84E9F58F-3EAF-451D-8068-91B92701F892}" presName="composite" presStyleCnt="0"/>
      <dgm:spPr/>
    </dgm:pt>
    <dgm:pt modelId="{22B7BE57-AB86-4097-A7AD-A28E82F2C153}" type="pres">
      <dgm:prSet presAssocID="{84E9F58F-3EAF-451D-8068-91B92701F892}" presName="bentUpArrow1" presStyleLbl="alignImgPlace1" presStyleIdx="7" presStyleCnt="9" custScaleX="140073" custLinFactX="-40535" custLinFactNeighborX="-100000" custLinFactNeighborY="-71830"/>
      <dgm:spPr/>
    </dgm:pt>
    <dgm:pt modelId="{228CCDBD-2910-409B-9DA5-4A0556FC9820}" type="pres">
      <dgm:prSet presAssocID="{84E9F58F-3EAF-451D-8068-91B92701F892}" presName="ParentText" presStyleLbl="node1" presStyleIdx="7" presStyleCnt="10" custScaleX="213375" custLinFactX="-7621" custLinFactNeighborX="-100000" custLinFactNeighborY="-68949">
        <dgm:presLayoutVars>
          <dgm:chMax val="1"/>
          <dgm:chPref val="1"/>
          <dgm:bulletEnabled val="1"/>
        </dgm:presLayoutVars>
      </dgm:prSet>
      <dgm:spPr/>
    </dgm:pt>
    <dgm:pt modelId="{1E20C3A2-F0B4-4B53-977C-5B9D1CE6B03D}" type="pres">
      <dgm:prSet presAssocID="{84E9F58F-3EAF-451D-8068-91B92701F892}" presName="ChildText" presStyleLbl="revTx" presStyleIdx="7" presStyleCnt="10" custScaleX="193322" custLinFactX="100000" custLinFactNeighborX="142854" custLinFactNeighborY="66636">
        <dgm:presLayoutVars>
          <dgm:chMax val="0"/>
          <dgm:chPref val="0"/>
          <dgm:bulletEnabled val="1"/>
        </dgm:presLayoutVars>
      </dgm:prSet>
      <dgm:spPr/>
    </dgm:pt>
    <dgm:pt modelId="{C4CEC36D-0D6C-4981-9B97-4A8A18A3DAAE}" type="pres">
      <dgm:prSet presAssocID="{ED02B91A-A28B-4DF1-A3F9-146F7B81C93E}" presName="sibTrans" presStyleCnt="0"/>
      <dgm:spPr/>
    </dgm:pt>
    <dgm:pt modelId="{EF0ECE83-7F1C-4E5D-9C11-BE73FFC7686D}" type="pres">
      <dgm:prSet presAssocID="{ADCB129D-B3F4-4489-96D6-41D0F7DA1161}" presName="composite" presStyleCnt="0"/>
      <dgm:spPr/>
    </dgm:pt>
    <dgm:pt modelId="{E0740E17-8958-43D3-A25E-3CCCF25E5DA2}" type="pres">
      <dgm:prSet presAssocID="{ADCB129D-B3F4-4489-96D6-41D0F7DA1161}" presName="bentUpArrow1" presStyleLbl="alignImgPlace1" presStyleIdx="8" presStyleCnt="9" custScaleX="144238" custScaleY="100925" custLinFactX="-100000" custLinFactNeighborX="-169013" custLinFactNeighborY="-74785"/>
      <dgm:spPr/>
    </dgm:pt>
    <dgm:pt modelId="{8475D1B1-A692-49C3-8427-3D20FF589A88}" type="pres">
      <dgm:prSet presAssocID="{ADCB129D-B3F4-4489-96D6-41D0F7DA1161}" presName="ParentText" presStyleLbl="node1" presStyleIdx="8" presStyleCnt="10" custScaleX="385750" custLinFactNeighborX="83072" custLinFactNeighborY="59682">
        <dgm:presLayoutVars>
          <dgm:chMax val="1"/>
          <dgm:chPref val="1"/>
          <dgm:bulletEnabled val="1"/>
        </dgm:presLayoutVars>
      </dgm:prSet>
      <dgm:spPr/>
    </dgm:pt>
    <dgm:pt modelId="{E463B365-0CC6-4116-8C95-24450A1E2EA0}" type="pres">
      <dgm:prSet presAssocID="{ADCB129D-B3F4-4489-96D6-41D0F7DA1161}" presName="ChildText" presStyleLbl="revTx" presStyleIdx="8" presStyleCnt="10">
        <dgm:presLayoutVars>
          <dgm:chMax val="0"/>
          <dgm:chPref val="0"/>
          <dgm:bulletEnabled val="1"/>
        </dgm:presLayoutVars>
      </dgm:prSet>
      <dgm:spPr/>
    </dgm:pt>
    <dgm:pt modelId="{568A70F7-C750-449A-8BDD-85187D48215F}" type="pres">
      <dgm:prSet presAssocID="{9DE0F640-72F3-4E75-AA7C-5046216F8C1C}" presName="sibTrans" presStyleCnt="0"/>
      <dgm:spPr/>
    </dgm:pt>
    <dgm:pt modelId="{57003186-7A31-45F4-A303-1CE5F40A9E0B}" type="pres">
      <dgm:prSet presAssocID="{BE4EECBF-5692-4D41-8E36-6E3D0674DF2A}" presName="composite" presStyleCnt="0"/>
      <dgm:spPr/>
    </dgm:pt>
    <dgm:pt modelId="{A17464ED-D757-461E-B300-E9FC704431F7}" type="pres">
      <dgm:prSet presAssocID="{BE4EECBF-5692-4D41-8E36-6E3D0674DF2A}" presName="ParentText" presStyleLbl="node1" presStyleIdx="9" presStyleCnt="10" custScaleX="213375" custLinFactX="-100000" custLinFactY="-88133" custLinFactNeighborX="-147596" custLinFactNeighborY="-100000">
        <dgm:presLayoutVars>
          <dgm:chMax val="1"/>
          <dgm:chPref val="1"/>
          <dgm:bulletEnabled val="1"/>
        </dgm:presLayoutVars>
      </dgm:prSet>
      <dgm:spPr/>
    </dgm:pt>
    <dgm:pt modelId="{D48A3623-9088-4AE6-9A33-ED82A9461CDA}" type="pres">
      <dgm:prSet presAssocID="{BE4EECBF-5692-4D41-8E36-6E3D0674DF2A}" presName="FinalChildText" presStyleLbl="revTx" presStyleIdx="9" presStyleCnt="10" custScaleX="359774" custLinFactX="-152251" custLinFactY="-149644" custLinFactNeighborX="-200000" custLinFactNeighborY="-200000">
        <dgm:presLayoutVars>
          <dgm:chMax val="0"/>
          <dgm:chPref val="0"/>
          <dgm:bulletEnabled val="1"/>
        </dgm:presLayoutVars>
      </dgm:prSet>
      <dgm:spPr/>
    </dgm:pt>
  </dgm:ptLst>
  <dgm:cxnLst>
    <dgm:cxn modelId="{D16FC302-2D2F-4615-B9B3-503A077B82B6}" srcId="{BE4EECBF-5692-4D41-8E36-6E3D0674DF2A}" destId="{6B51F7B2-1D8A-468B-A15B-F1638084E3AA}" srcOrd="0" destOrd="0" parTransId="{32B12FAA-6682-463C-83E2-03DC23FF3C07}" sibTransId="{4B6B73DD-1F11-4A0F-877A-C588A17D21DC}"/>
    <dgm:cxn modelId="{A4744B15-F8A6-49D0-B209-D9C8BC275714}" type="presOf" srcId="{9376545B-F8EC-4C55-8B5F-A2F81F2CEC82}" destId="{0F7D5779-5C2D-4DA8-A501-510EE269CF48}" srcOrd="0" destOrd="0" presId="urn:microsoft.com/office/officeart/2005/8/layout/StepDownProcess"/>
    <dgm:cxn modelId="{85EA1A17-B60E-41E0-AE77-C783E42199F4}" type="presOf" srcId="{15806B89-89A0-47C2-B12A-9E56341D1FDD}" destId="{A2DB4D9F-14CC-4274-B362-4E2372749843}" srcOrd="0" destOrd="0" presId="urn:microsoft.com/office/officeart/2005/8/layout/StepDownProcess"/>
    <dgm:cxn modelId="{D07FAF1D-4CDA-42F8-9751-81AC82F60A69}" srcId="{D4E4C555-B0A1-4C9A-80A5-1462EC58591A}" destId="{2135F253-F8B7-4188-BE55-F2E9C5BF572E}" srcOrd="6" destOrd="0" parTransId="{37F91EB1-511F-4E2F-B227-E8DFD4FCB082}" sibTransId="{A2D00A7D-5E63-4467-9B35-31E82F07E1A1}"/>
    <dgm:cxn modelId="{D6E95124-AE4D-4A9A-A498-716E8BE4565D}" type="presOf" srcId="{BE4EECBF-5692-4D41-8E36-6E3D0674DF2A}" destId="{A17464ED-D757-461E-B300-E9FC704431F7}" srcOrd="0" destOrd="0" presId="urn:microsoft.com/office/officeart/2005/8/layout/StepDownProcess"/>
    <dgm:cxn modelId="{62AF0D26-1DD7-4968-B826-DC2FA55849D6}" srcId="{25BF062E-FDCC-4ED1-BA04-2B5232FBF331}" destId="{E05007CE-998D-453D-9E17-057F04A969F9}" srcOrd="0" destOrd="0" parTransId="{8CA1FDC0-9D7C-478B-AFE6-4AD79F91FB38}" sibTransId="{5E8474F2-336C-43EC-86EC-186FD99C1E3A}"/>
    <dgm:cxn modelId="{82220530-75BE-4E24-9AF1-60C1EF4D5257}" srcId="{D045B9FD-1AA7-4C75-BA4A-E23BB92B8BBF}" destId="{F0D76A87-0313-4F29-8A80-7F7BED558775}" srcOrd="0" destOrd="0" parTransId="{63930D30-ED9C-4D25-B9A9-A9B42F49AADC}" sibTransId="{22942416-DB70-4BC3-BB9C-F03E402B8B0D}"/>
    <dgm:cxn modelId="{317B673B-E3FC-428E-B48C-ED57FE531D02}" type="presOf" srcId="{532832A1-85C1-44AF-992A-4A79C87E7633}" destId="{5C140135-249C-4740-8491-BB46A875454F}" srcOrd="0" destOrd="0" presId="urn:microsoft.com/office/officeart/2005/8/layout/StepDownProcess"/>
    <dgm:cxn modelId="{C31CAB5C-8B10-48A6-B966-79BA9B23BD6E}" type="presOf" srcId="{25BF062E-FDCC-4ED1-BA04-2B5232FBF331}" destId="{8416A7A3-E070-47C7-8E5D-5D5D2B978F40}" srcOrd="0" destOrd="0" presId="urn:microsoft.com/office/officeart/2005/8/layout/StepDownProcess"/>
    <dgm:cxn modelId="{2DAEA161-12CD-42B6-8E1E-38BA4E78748D}" type="presOf" srcId="{5CCC441C-6112-46B3-8DA7-41670C1DE344}" destId="{EDC1A6C0-823A-4204-B2E5-D448D87CDF8E}" srcOrd="0" destOrd="0" presId="urn:microsoft.com/office/officeart/2005/8/layout/StepDownProcess"/>
    <dgm:cxn modelId="{C3AA8A63-C370-4130-89B7-B7C1FFAB3697}" srcId="{D4E4C555-B0A1-4C9A-80A5-1462EC58591A}" destId="{15806B89-89A0-47C2-B12A-9E56341D1FDD}" srcOrd="5" destOrd="0" parTransId="{A20AC0B4-9FDF-45CE-8496-D795C75F9E89}" sibTransId="{3621C85F-4151-43AB-9B74-B6B53E36B736}"/>
    <dgm:cxn modelId="{CF3C5D65-C84E-4D80-8820-C12B5ADAF624}" type="presOf" srcId="{DA49FF48-EE7B-4328-A397-24654C867924}" destId="{1E20C3A2-F0B4-4B53-977C-5B9D1CE6B03D}" srcOrd="0" destOrd="0" presId="urn:microsoft.com/office/officeart/2005/8/layout/StepDownProcess"/>
    <dgm:cxn modelId="{7CCD2047-9F1D-46D4-87CA-D4E81C7A8716}" srcId="{96359011-E546-4743-BB4F-970485A184EE}" destId="{394AB245-F59E-4185-83C9-39F7AB79929A}" srcOrd="0" destOrd="0" parTransId="{CDA5A6B1-7A75-4501-AB8F-EF4AB51FA010}" sibTransId="{97A2CFCA-9DF5-4F3C-A333-DFABF760477D}"/>
    <dgm:cxn modelId="{B036E46D-EFBB-4380-81A9-2FAD510EC269}" type="presOf" srcId="{ADCB129D-B3F4-4489-96D6-41D0F7DA1161}" destId="{8475D1B1-A692-49C3-8427-3D20FF589A88}" srcOrd="0" destOrd="0" presId="urn:microsoft.com/office/officeart/2005/8/layout/StepDownProcess"/>
    <dgm:cxn modelId="{625EAF6E-595D-4A6F-A631-3ED9369B730C}" type="presOf" srcId="{7BD231A9-FFBD-45EB-B9A0-05C7312EAF42}" destId="{A7CBBBD4-4E61-4301-806C-B0C4771CA6E9}" srcOrd="0" destOrd="0" presId="urn:microsoft.com/office/officeart/2005/8/layout/StepDownProcess"/>
    <dgm:cxn modelId="{634F5A4F-74F8-444F-AC18-96AAA286FC43}" type="presOf" srcId="{6B51F7B2-1D8A-468B-A15B-F1638084E3AA}" destId="{D48A3623-9088-4AE6-9A33-ED82A9461CDA}" srcOrd="0" destOrd="0" presId="urn:microsoft.com/office/officeart/2005/8/layout/StepDownProcess"/>
    <dgm:cxn modelId="{A5D34452-A4F6-4049-99DA-CF45E42E7ADA}" type="presOf" srcId="{D4E4C555-B0A1-4C9A-80A5-1462EC58591A}" destId="{5535F83C-4A64-4B78-BE46-A8751868CD08}" srcOrd="0" destOrd="0" presId="urn:microsoft.com/office/officeart/2005/8/layout/StepDownProcess"/>
    <dgm:cxn modelId="{7C02F454-D276-48CD-AE50-CEC12E6079CC}" srcId="{D4E4C555-B0A1-4C9A-80A5-1462EC58591A}" destId="{25BF062E-FDCC-4ED1-BA04-2B5232FBF331}" srcOrd="4" destOrd="0" parTransId="{7B3545F0-752E-4004-94A6-E57A9D73495D}" sibTransId="{C73EAFEC-45CF-4723-9613-0771203CA9C8}"/>
    <dgm:cxn modelId="{338D2D55-98E6-40F4-8C6F-82796FE88434}" type="presOf" srcId="{96359011-E546-4743-BB4F-970485A184EE}" destId="{67701BE8-98F7-4D32-9FB6-82E096D09A1E}" srcOrd="0" destOrd="0" presId="urn:microsoft.com/office/officeart/2005/8/layout/StepDownProcess"/>
    <dgm:cxn modelId="{60BEF975-F312-4139-8F33-41A8B7E207D3}" srcId="{2135F253-F8B7-4188-BE55-F2E9C5BF572E}" destId="{032F96C6-35EA-4BD3-B4FA-3CA94897F64B}" srcOrd="0" destOrd="0" parTransId="{7BDAD76A-9AE8-42E7-874F-001888E09BB7}" sibTransId="{14A8F9AE-AD0D-4AE6-AE3C-BAB10FB4DEBF}"/>
    <dgm:cxn modelId="{2A1EAC85-DFA2-45D0-8D03-378C76875D6E}" srcId="{9376545B-F8EC-4C55-8B5F-A2F81F2CEC82}" destId="{5CCC441C-6112-46B3-8DA7-41670C1DE344}" srcOrd="0" destOrd="0" parTransId="{689D8F46-F2D1-4CA0-A570-1C275987A437}" sibTransId="{9B788BB1-108A-4490-9959-E6FD8B2D47C6}"/>
    <dgm:cxn modelId="{64555790-3296-431F-90F9-D046BC28972F}" srcId="{D4E4C555-B0A1-4C9A-80A5-1462EC58591A}" destId="{7BD231A9-FFBD-45EB-B9A0-05C7312EAF42}" srcOrd="3" destOrd="0" parTransId="{FF03C7EF-0B99-4DE7-92C0-2298FE8BA2C7}" sibTransId="{6689BC99-8E80-4D35-8EA1-38CF0B4588F3}"/>
    <dgm:cxn modelId="{89E9FA90-83C2-43A5-8089-23675798DA79}" type="presOf" srcId="{E05007CE-998D-453D-9E17-057F04A969F9}" destId="{EBCFD5B1-05D5-4E43-BF61-0A8C2834A9F0}" srcOrd="0" destOrd="0" presId="urn:microsoft.com/office/officeart/2005/8/layout/StepDownProcess"/>
    <dgm:cxn modelId="{9D743F95-9418-4408-9532-48B7AC1EF1F3}" srcId="{D4E4C555-B0A1-4C9A-80A5-1462EC58591A}" destId="{D045B9FD-1AA7-4C75-BA4A-E23BB92B8BBF}" srcOrd="1" destOrd="0" parTransId="{5B57015D-2793-4582-9930-7964822B58EE}" sibTransId="{413A54E6-15C5-4A24-871F-129690F18768}"/>
    <dgm:cxn modelId="{58122A96-7D34-450A-9ABD-65C63137DDAF}" type="presOf" srcId="{D045B9FD-1AA7-4C75-BA4A-E23BB92B8BBF}" destId="{5E9271EC-C895-43A8-AFCE-0280FC60AB5D}" srcOrd="0" destOrd="0" presId="urn:microsoft.com/office/officeart/2005/8/layout/StepDownProcess"/>
    <dgm:cxn modelId="{1C69CB9A-2E3F-4399-836F-05C37EDACF7F}" type="presOf" srcId="{394AB245-F59E-4185-83C9-39F7AB79929A}" destId="{CD0FCAAA-4D65-49AC-B861-650289F967E9}" srcOrd="0" destOrd="0" presId="urn:microsoft.com/office/officeart/2005/8/layout/StepDownProcess"/>
    <dgm:cxn modelId="{BAF25C9D-FDCD-453D-B100-70CCD31ABABB}" type="presOf" srcId="{032F96C6-35EA-4BD3-B4FA-3CA94897F64B}" destId="{1CB5284E-795A-4616-AF0D-8BDF2C30F891}" srcOrd="0" destOrd="0" presId="urn:microsoft.com/office/officeart/2005/8/layout/StepDownProcess"/>
    <dgm:cxn modelId="{DD80F89E-F69A-4BB1-807D-2E6A38A0BF88}" type="presOf" srcId="{2135F253-F8B7-4188-BE55-F2E9C5BF572E}" destId="{F59AC46B-BD8F-41A5-B8D0-4154FF730306}" srcOrd="0" destOrd="0" presId="urn:microsoft.com/office/officeart/2005/8/layout/StepDownProcess"/>
    <dgm:cxn modelId="{357EC3A0-C2D8-458E-8899-19086C108567}" srcId="{15806B89-89A0-47C2-B12A-9E56341D1FDD}" destId="{532832A1-85C1-44AF-992A-4A79C87E7633}" srcOrd="0" destOrd="0" parTransId="{FC12724B-8A02-4520-A36B-DAC188A6E17C}" sibTransId="{B53B2DDA-939A-407C-BF95-F702B1ECDA34}"/>
    <dgm:cxn modelId="{57F14DAE-3E7F-4F40-96F4-6EC3E46E356D}" type="presOf" srcId="{F0D76A87-0313-4F29-8A80-7F7BED558775}" destId="{EC27F276-FE6E-4512-9B18-4C60E85C3A62}" srcOrd="0" destOrd="0" presId="urn:microsoft.com/office/officeart/2005/8/layout/StepDownProcess"/>
    <dgm:cxn modelId="{3AC817B9-4557-4E09-9A3C-091562684DA8}" srcId="{D4E4C555-B0A1-4C9A-80A5-1462EC58591A}" destId="{84E9F58F-3EAF-451D-8068-91B92701F892}" srcOrd="7" destOrd="0" parTransId="{9967F818-257B-48D6-AE61-7D8778788B39}" sibTransId="{ED02B91A-A28B-4DF1-A3F9-146F7B81C93E}"/>
    <dgm:cxn modelId="{FA7E94C4-36EE-4AF5-8410-8E39EBCB7040}" type="presOf" srcId="{6B522B68-0C2C-4D60-BCF1-ECEA768CCD5D}" destId="{17218F44-2977-4ED6-82F5-40792D12ABE8}" srcOrd="0" destOrd="0" presId="urn:microsoft.com/office/officeart/2005/8/layout/StepDownProcess"/>
    <dgm:cxn modelId="{976447C7-E91B-42B2-9DC8-A8D4E3C4B097}" srcId="{D4E4C555-B0A1-4C9A-80A5-1462EC58591A}" destId="{96359011-E546-4743-BB4F-970485A184EE}" srcOrd="2" destOrd="0" parTransId="{CEE054CD-209E-4949-A179-2244F65E5A25}" sibTransId="{D6EA02DD-56C8-47F1-9500-38DBE0B3D06E}"/>
    <dgm:cxn modelId="{3C936ADD-433A-4C0D-8DC6-9E1DD1BE5ED6}" srcId="{7BD231A9-FFBD-45EB-B9A0-05C7312EAF42}" destId="{6B522B68-0C2C-4D60-BCF1-ECEA768CCD5D}" srcOrd="0" destOrd="0" parTransId="{5E87C18B-6201-4926-B26E-6B3D6D810331}" sibTransId="{AB931A8C-0553-4FB5-9C5D-2FE2549F8797}"/>
    <dgm:cxn modelId="{DE6E1AED-FD18-4320-8AC8-49E8D9BAAC1F}" srcId="{84E9F58F-3EAF-451D-8068-91B92701F892}" destId="{DA49FF48-EE7B-4328-A397-24654C867924}" srcOrd="0" destOrd="0" parTransId="{5A470036-DC95-4AA1-88AD-288B9253C20F}" sibTransId="{E87708E9-C86D-4943-B9EB-D3EEAC1CF4A0}"/>
    <dgm:cxn modelId="{79C010EE-FFE6-4B64-8474-8F3071C36C93}" srcId="{D4E4C555-B0A1-4C9A-80A5-1462EC58591A}" destId="{9376545B-F8EC-4C55-8B5F-A2F81F2CEC82}" srcOrd="0" destOrd="0" parTransId="{4A11E5FE-0BC6-4044-B69B-57E2A7CBEC95}" sibTransId="{CCBAF649-8164-4FDF-B5AB-B7E5A964A6DF}"/>
    <dgm:cxn modelId="{8AF7A2F1-4A49-44C6-8A80-BF6CCDEE2AFC}" type="presOf" srcId="{84E9F58F-3EAF-451D-8068-91B92701F892}" destId="{228CCDBD-2910-409B-9DA5-4A0556FC9820}" srcOrd="0" destOrd="0" presId="urn:microsoft.com/office/officeart/2005/8/layout/StepDownProcess"/>
    <dgm:cxn modelId="{20A7A1F5-F71F-484D-9D9F-84F209337D20}" srcId="{D4E4C555-B0A1-4C9A-80A5-1462EC58591A}" destId="{ADCB129D-B3F4-4489-96D6-41D0F7DA1161}" srcOrd="8" destOrd="0" parTransId="{0DF7D29C-8672-46A9-9D53-6634F6A87EB6}" sibTransId="{9DE0F640-72F3-4E75-AA7C-5046216F8C1C}"/>
    <dgm:cxn modelId="{61C755FD-48D3-45A1-90F7-863E26D4D354}" srcId="{D4E4C555-B0A1-4C9A-80A5-1462EC58591A}" destId="{BE4EECBF-5692-4D41-8E36-6E3D0674DF2A}" srcOrd="9" destOrd="0" parTransId="{F87AAA40-ABA7-438F-BC3F-B47235C2683E}" sibTransId="{AB46BFC1-3175-4A03-90B9-E15A277F3972}"/>
    <dgm:cxn modelId="{A5406AAB-AA85-4036-A371-9B81C9397299}" type="presParOf" srcId="{5535F83C-4A64-4B78-BE46-A8751868CD08}" destId="{7915A204-5DAA-42BE-970A-9E7811272DB3}" srcOrd="0" destOrd="0" presId="urn:microsoft.com/office/officeart/2005/8/layout/StepDownProcess"/>
    <dgm:cxn modelId="{3C6A786C-5F6C-44B5-8030-841F1CC7DEE5}" type="presParOf" srcId="{7915A204-5DAA-42BE-970A-9E7811272DB3}" destId="{79A51A7D-EF19-473E-A026-4FF0D025C0F9}" srcOrd="0" destOrd="0" presId="urn:microsoft.com/office/officeart/2005/8/layout/StepDownProcess"/>
    <dgm:cxn modelId="{BD5D6AF5-55AC-42C3-A10F-3822969F5362}" type="presParOf" srcId="{7915A204-5DAA-42BE-970A-9E7811272DB3}" destId="{0F7D5779-5C2D-4DA8-A501-510EE269CF48}" srcOrd="1" destOrd="0" presId="urn:microsoft.com/office/officeart/2005/8/layout/StepDownProcess"/>
    <dgm:cxn modelId="{7F76FF35-D3E5-43B7-A2EF-4F934F567A2D}" type="presParOf" srcId="{7915A204-5DAA-42BE-970A-9E7811272DB3}" destId="{EDC1A6C0-823A-4204-B2E5-D448D87CDF8E}" srcOrd="2" destOrd="0" presId="urn:microsoft.com/office/officeart/2005/8/layout/StepDownProcess"/>
    <dgm:cxn modelId="{4FDDE95D-8691-40A5-AE03-9189C6F183EE}" type="presParOf" srcId="{5535F83C-4A64-4B78-BE46-A8751868CD08}" destId="{6FAE5BD3-5822-417D-9094-5C225E6F3408}" srcOrd="1" destOrd="0" presId="urn:microsoft.com/office/officeart/2005/8/layout/StepDownProcess"/>
    <dgm:cxn modelId="{0B009E60-9313-426C-9393-1C16A90F0EE9}" type="presParOf" srcId="{5535F83C-4A64-4B78-BE46-A8751868CD08}" destId="{0A3A9F9A-A5AB-44FD-8961-7E0D3A45EE47}" srcOrd="2" destOrd="0" presId="urn:microsoft.com/office/officeart/2005/8/layout/StepDownProcess"/>
    <dgm:cxn modelId="{E5EC13E9-DEB4-45C4-954A-829AF6BB9187}" type="presParOf" srcId="{0A3A9F9A-A5AB-44FD-8961-7E0D3A45EE47}" destId="{5C72E613-58D2-4D24-AB64-9123D5CEF089}" srcOrd="0" destOrd="0" presId="urn:microsoft.com/office/officeart/2005/8/layout/StepDownProcess"/>
    <dgm:cxn modelId="{787079DD-51FF-4BDC-9482-30BF4077095A}" type="presParOf" srcId="{0A3A9F9A-A5AB-44FD-8961-7E0D3A45EE47}" destId="{5E9271EC-C895-43A8-AFCE-0280FC60AB5D}" srcOrd="1" destOrd="0" presId="urn:microsoft.com/office/officeart/2005/8/layout/StepDownProcess"/>
    <dgm:cxn modelId="{C0B949C9-007E-4319-A7E1-81CFA2D2C7F0}" type="presParOf" srcId="{0A3A9F9A-A5AB-44FD-8961-7E0D3A45EE47}" destId="{EC27F276-FE6E-4512-9B18-4C60E85C3A62}" srcOrd="2" destOrd="0" presId="urn:microsoft.com/office/officeart/2005/8/layout/StepDownProcess"/>
    <dgm:cxn modelId="{E947FB3C-3C42-4FED-8AC5-442FE1CF4FC4}" type="presParOf" srcId="{5535F83C-4A64-4B78-BE46-A8751868CD08}" destId="{ECA8A695-4D93-4C70-9C82-C1DEC7C8AAB0}" srcOrd="3" destOrd="0" presId="urn:microsoft.com/office/officeart/2005/8/layout/StepDownProcess"/>
    <dgm:cxn modelId="{2B2EC362-72FA-467C-ABC6-4BCB4F7ECD5A}" type="presParOf" srcId="{5535F83C-4A64-4B78-BE46-A8751868CD08}" destId="{6B80933D-F434-49AE-9114-13E8AC5198D3}" srcOrd="4" destOrd="0" presId="urn:microsoft.com/office/officeart/2005/8/layout/StepDownProcess"/>
    <dgm:cxn modelId="{8391BDA6-9F98-4398-8579-5B6294A7640A}" type="presParOf" srcId="{6B80933D-F434-49AE-9114-13E8AC5198D3}" destId="{2AFB21FF-A315-47BE-A5AB-CA298359F082}" srcOrd="0" destOrd="0" presId="urn:microsoft.com/office/officeart/2005/8/layout/StepDownProcess"/>
    <dgm:cxn modelId="{F6AEE61A-99BA-48DE-9C31-ABA0AD3B96D1}" type="presParOf" srcId="{6B80933D-F434-49AE-9114-13E8AC5198D3}" destId="{67701BE8-98F7-4D32-9FB6-82E096D09A1E}" srcOrd="1" destOrd="0" presId="urn:microsoft.com/office/officeart/2005/8/layout/StepDownProcess"/>
    <dgm:cxn modelId="{BBF53981-8271-4DC1-A010-4583373A69FA}" type="presParOf" srcId="{6B80933D-F434-49AE-9114-13E8AC5198D3}" destId="{CD0FCAAA-4D65-49AC-B861-650289F967E9}" srcOrd="2" destOrd="0" presId="urn:microsoft.com/office/officeart/2005/8/layout/StepDownProcess"/>
    <dgm:cxn modelId="{DE921853-D4FD-4E59-B452-4FEB63E9A4EA}" type="presParOf" srcId="{5535F83C-4A64-4B78-BE46-A8751868CD08}" destId="{B24DDFD9-4D5C-489B-BBF4-928826021FA1}" srcOrd="5" destOrd="0" presId="urn:microsoft.com/office/officeart/2005/8/layout/StepDownProcess"/>
    <dgm:cxn modelId="{3E9C4B11-D40F-4D94-957E-99503722B21A}" type="presParOf" srcId="{5535F83C-4A64-4B78-BE46-A8751868CD08}" destId="{79A5BFE8-DFCE-4839-9C9A-5D2BDBFADA2A}" srcOrd="6" destOrd="0" presId="urn:microsoft.com/office/officeart/2005/8/layout/StepDownProcess"/>
    <dgm:cxn modelId="{39130A36-96B0-435F-ABE7-EA76F64981F0}" type="presParOf" srcId="{79A5BFE8-DFCE-4839-9C9A-5D2BDBFADA2A}" destId="{53A8B06F-6BA2-414F-9C11-682C709EF7D6}" srcOrd="0" destOrd="0" presId="urn:microsoft.com/office/officeart/2005/8/layout/StepDownProcess"/>
    <dgm:cxn modelId="{39AC76CA-2680-4999-B3E8-20F0045179DB}" type="presParOf" srcId="{79A5BFE8-DFCE-4839-9C9A-5D2BDBFADA2A}" destId="{A7CBBBD4-4E61-4301-806C-B0C4771CA6E9}" srcOrd="1" destOrd="0" presId="urn:microsoft.com/office/officeart/2005/8/layout/StepDownProcess"/>
    <dgm:cxn modelId="{12F0D39E-43A4-4B70-86B8-86B65B3F252E}" type="presParOf" srcId="{79A5BFE8-DFCE-4839-9C9A-5D2BDBFADA2A}" destId="{17218F44-2977-4ED6-82F5-40792D12ABE8}" srcOrd="2" destOrd="0" presId="urn:microsoft.com/office/officeart/2005/8/layout/StepDownProcess"/>
    <dgm:cxn modelId="{4CC862D4-F7E0-4027-B525-93C27AB4A230}" type="presParOf" srcId="{5535F83C-4A64-4B78-BE46-A8751868CD08}" destId="{F3785B64-D0CA-4219-ACFD-52E1A6C25175}" srcOrd="7" destOrd="0" presId="urn:microsoft.com/office/officeart/2005/8/layout/StepDownProcess"/>
    <dgm:cxn modelId="{5D8CE0DE-7A0D-4D0A-94F1-952A7AA58E8A}" type="presParOf" srcId="{5535F83C-4A64-4B78-BE46-A8751868CD08}" destId="{B65BBCEB-285E-40BA-9B66-D90FC85AED9D}" srcOrd="8" destOrd="0" presId="urn:microsoft.com/office/officeart/2005/8/layout/StepDownProcess"/>
    <dgm:cxn modelId="{DBC1927B-8E64-4EA5-AEB3-4A1BFFE634AC}" type="presParOf" srcId="{B65BBCEB-285E-40BA-9B66-D90FC85AED9D}" destId="{47FB3737-FE86-4BF7-8D88-A79F10D88957}" srcOrd="0" destOrd="0" presId="urn:microsoft.com/office/officeart/2005/8/layout/StepDownProcess"/>
    <dgm:cxn modelId="{28DC6775-13C9-48AB-B7C2-ACE357F83BAC}" type="presParOf" srcId="{B65BBCEB-285E-40BA-9B66-D90FC85AED9D}" destId="{8416A7A3-E070-47C7-8E5D-5D5D2B978F40}" srcOrd="1" destOrd="0" presId="urn:microsoft.com/office/officeart/2005/8/layout/StepDownProcess"/>
    <dgm:cxn modelId="{2FD666D2-E808-4DCA-BE39-9B2BBA6EA7AC}" type="presParOf" srcId="{B65BBCEB-285E-40BA-9B66-D90FC85AED9D}" destId="{EBCFD5B1-05D5-4E43-BF61-0A8C2834A9F0}" srcOrd="2" destOrd="0" presId="urn:microsoft.com/office/officeart/2005/8/layout/StepDownProcess"/>
    <dgm:cxn modelId="{46535D57-1CBF-4CB9-AE73-5B74F9E9259F}" type="presParOf" srcId="{5535F83C-4A64-4B78-BE46-A8751868CD08}" destId="{FFAB6F29-AA12-44E2-B923-41DCB1B10B39}" srcOrd="9" destOrd="0" presId="urn:microsoft.com/office/officeart/2005/8/layout/StepDownProcess"/>
    <dgm:cxn modelId="{6CEC9406-39D5-421F-8762-912D02ADB5CE}" type="presParOf" srcId="{5535F83C-4A64-4B78-BE46-A8751868CD08}" destId="{5D59357C-8393-4166-BEF3-E924F4DB3EEF}" srcOrd="10" destOrd="0" presId="urn:microsoft.com/office/officeart/2005/8/layout/StepDownProcess"/>
    <dgm:cxn modelId="{02608E59-69A0-43FC-AEE1-4F1CA4D4BFC9}" type="presParOf" srcId="{5D59357C-8393-4166-BEF3-E924F4DB3EEF}" destId="{E2DEC1D3-ECAB-4685-A469-B2E5EDC4B3D8}" srcOrd="0" destOrd="0" presId="urn:microsoft.com/office/officeart/2005/8/layout/StepDownProcess"/>
    <dgm:cxn modelId="{D03C1D4A-17C2-404B-AF54-E65B25C37737}" type="presParOf" srcId="{5D59357C-8393-4166-BEF3-E924F4DB3EEF}" destId="{A2DB4D9F-14CC-4274-B362-4E2372749843}" srcOrd="1" destOrd="0" presId="urn:microsoft.com/office/officeart/2005/8/layout/StepDownProcess"/>
    <dgm:cxn modelId="{08743C80-EAA7-4E1D-AA3F-E3DE1E2BE044}" type="presParOf" srcId="{5D59357C-8393-4166-BEF3-E924F4DB3EEF}" destId="{5C140135-249C-4740-8491-BB46A875454F}" srcOrd="2" destOrd="0" presId="urn:microsoft.com/office/officeart/2005/8/layout/StepDownProcess"/>
    <dgm:cxn modelId="{E5798A4A-0939-4F33-B60D-D93D3D5DD84B}" type="presParOf" srcId="{5535F83C-4A64-4B78-BE46-A8751868CD08}" destId="{21EED03D-78D1-4647-AC27-D708988372E1}" srcOrd="11" destOrd="0" presId="urn:microsoft.com/office/officeart/2005/8/layout/StepDownProcess"/>
    <dgm:cxn modelId="{CBCDA624-768C-4F7F-8050-11D338279331}" type="presParOf" srcId="{5535F83C-4A64-4B78-BE46-A8751868CD08}" destId="{5E97122E-BF1D-4026-945F-C69377D808D9}" srcOrd="12" destOrd="0" presId="urn:microsoft.com/office/officeart/2005/8/layout/StepDownProcess"/>
    <dgm:cxn modelId="{0B4BF01D-1E9F-4963-B26F-DA10DFE4A1FC}" type="presParOf" srcId="{5E97122E-BF1D-4026-945F-C69377D808D9}" destId="{834611BF-58CA-4013-8707-3EDDE0409A40}" srcOrd="0" destOrd="0" presId="urn:microsoft.com/office/officeart/2005/8/layout/StepDownProcess"/>
    <dgm:cxn modelId="{B24A7175-AF13-4098-9103-93C762946BDB}" type="presParOf" srcId="{5E97122E-BF1D-4026-945F-C69377D808D9}" destId="{F59AC46B-BD8F-41A5-B8D0-4154FF730306}" srcOrd="1" destOrd="0" presId="urn:microsoft.com/office/officeart/2005/8/layout/StepDownProcess"/>
    <dgm:cxn modelId="{3B01E1C0-8071-4071-9D88-F3403E2E2EF4}" type="presParOf" srcId="{5E97122E-BF1D-4026-945F-C69377D808D9}" destId="{1CB5284E-795A-4616-AF0D-8BDF2C30F891}" srcOrd="2" destOrd="0" presId="urn:microsoft.com/office/officeart/2005/8/layout/StepDownProcess"/>
    <dgm:cxn modelId="{8E378643-7AAC-4368-A44D-B2D92A96FD9F}" type="presParOf" srcId="{5535F83C-4A64-4B78-BE46-A8751868CD08}" destId="{3F2F90D1-486B-4B41-906F-F319F4C5D95E}" srcOrd="13" destOrd="0" presId="urn:microsoft.com/office/officeart/2005/8/layout/StepDownProcess"/>
    <dgm:cxn modelId="{C42CCD83-A4D1-4346-94B8-2F0F5F5F82D3}" type="presParOf" srcId="{5535F83C-4A64-4B78-BE46-A8751868CD08}" destId="{4BBFC514-D5DC-46C0-9EE7-FAA4AAD89AA5}" srcOrd="14" destOrd="0" presId="urn:microsoft.com/office/officeart/2005/8/layout/StepDownProcess"/>
    <dgm:cxn modelId="{761D3674-EF81-479F-848E-AA10C8547A19}" type="presParOf" srcId="{4BBFC514-D5DC-46C0-9EE7-FAA4AAD89AA5}" destId="{22B7BE57-AB86-4097-A7AD-A28E82F2C153}" srcOrd="0" destOrd="0" presId="urn:microsoft.com/office/officeart/2005/8/layout/StepDownProcess"/>
    <dgm:cxn modelId="{7FC49F39-2137-4AA3-8CDC-5BC5A5A5B251}" type="presParOf" srcId="{4BBFC514-D5DC-46C0-9EE7-FAA4AAD89AA5}" destId="{228CCDBD-2910-409B-9DA5-4A0556FC9820}" srcOrd="1" destOrd="0" presId="urn:microsoft.com/office/officeart/2005/8/layout/StepDownProcess"/>
    <dgm:cxn modelId="{58AC3608-CD00-4E45-8674-DB8593E1EAFD}" type="presParOf" srcId="{4BBFC514-D5DC-46C0-9EE7-FAA4AAD89AA5}" destId="{1E20C3A2-F0B4-4B53-977C-5B9D1CE6B03D}" srcOrd="2" destOrd="0" presId="urn:microsoft.com/office/officeart/2005/8/layout/StepDownProcess"/>
    <dgm:cxn modelId="{C852FF0E-0B31-4604-9050-B76F0D492425}" type="presParOf" srcId="{5535F83C-4A64-4B78-BE46-A8751868CD08}" destId="{C4CEC36D-0D6C-4981-9B97-4A8A18A3DAAE}" srcOrd="15" destOrd="0" presId="urn:microsoft.com/office/officeart/2005/8/layout/StepDownProcess"/>
    <dgm:cxn modelId="{90DC5B63-66B6-40E5-8CB9-8475AA35548F}" type="presParOf" srcId="{5535F83C-4A64-4B78-BE46-A8751868CD08}" destId="{EF0ECE83-7F1C-4E5D-9C11-BE73FFC7686D}" srcOrd="16" destOrd="0" presId="urn:microsoft.com/office/officeart/2005/8/layout/StepDownProcess"/>
    <dgm:cxn modelId="{0C055378-5D16-43B3-91A4-CB21289B78AD}" type="presParOf" srcId="{EF0ECE83-7F1C-4E5D-9C11-BE73FFC7686D}" destId="{E0740E17-8958-43D3-A25E-3CCCF25E5DA2}" srcOrd="0" destOrd="0" presId="urn:microsoft.com/office/officeart/2005/8/layout/StepDownProcess"/>
    <dgm:cxn modelId="{6200BD0F-2C3F-4191-AF0D-6AA23A756106}" type="presParOf" srcId="{EF0ECE83-7F1C-4E5D-9C11-BE73FFC7686D}" destId="{8475D1B1-A692-49C3-8427-3D20FF589A88}" srcOrd="1" destOrd="0" presId="urn:microsoft.com/office/officeart/2005/8/layout/StepDownProcess"/>
    <dgm:cxn modelId="{AA4A31CB-4E93-4D4E-96E5-252EA5C8B734}" type="presParOf" srcId="{EF0ECE83-7F1C-4E5D-9C11-BE73FFC7686D}" destId="{E463B365-0CC6-4116-8C95-24450A1E2EA0}" srcOrd="2" destOrd="0" presId="urn:microsoft.com/office/officeart/2005/8/layout/StepDownProcess"/>
    <dgm:cxn modelId="{E65C1AC2-44BA-4A51-911E-AABDA86CEBDB}" type="presParOf" srcId="{5535F83C-4A64-4B78-BE46-A8751868CD08}" destId="{568A70F7-C750-449A-8BDD-85187D48215F}" srcOrd="17" destOrd="0" presId="urn:microsoft.com/office/officeart/2005/8/layout/StepDownProcess"/>
    <dgm:cxn modelId="{D8055E6F-7A06-4255-93CC-014EC6280BC0}" type="presParOf" srcId="{5535F83C-4A64-4B78-BE46-A8751868CD08}" destId="{57003186-7A31-45F4-A303-1CE5F40A9E0B}" srcOrd="18" destOrd="0" presId="urn:microsoft.com/office/officeart/2005/8/layout/StepDownProcess"/>
    <dgm:cxn modelId="{B7B704A8-3D9A-402E-9D15-EA5BA1818E30}" type="presParOf" srcId="{57003186-7A31-45F4-A303-1CE5F40A9E0B}" destId="{A17464ED-D757-461E-B300-E9FC704431F7}" srcOrd="0" destOrd="0" presId="urn:microsoft.com/office/officeart/2005/8/layout/StepDownProcess"/>
    <dgm:cxn modelId="{2BB79567-8C52-4BF5-A47A-67C37F39B80F}" type="presParOf" srcId="{57003186-7A31-45F4-A303-1CE5F40A9E0B}" destId="{D48A3623-9088-4AE6-9A33-ED82A9461CD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4C555-B0A1-4C9A-80A5-1462EC58591A}"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fi-FI"/>
        </a:p>
      </dgm:t>
    </dgm:pt>
    <dgm:pt modelId="{9376545B-F8EC-4C55-8B5F-A2F81F2CEC82}">
      <dgm:prSet phldrT="[Teksti]" custT="1"/>
      <dgm:spPr/>
      <dgm:t>
        <a:bodyPr/>
        <a:lstStyle/>
        <a:p>
          <a:pPr algn="ctr"/>
          <a:r>
            <a:rPr lang="fi-FI" sz="1000" dirty="0"/>
            <a:t>20 069 782  €</a:t>
          </a:r>
        </a:p>
      </dgm:t>
    </dgm:pt>
    <dgm:pt modelId="{4A11E5FE-0BC6-4044-B69B-57E2A7CBEC95}" type="parTrans" cxnId="{79C010EE-FFE6-4B64-8474-8F3071C36C93}">
      <dgm:prSet/>
      <dgm:spPr/>
      <dgm:t>
        <a:bodyPr/>
        <a:lstStyle/>
        <a:p>
          <a:pPr algn="l"/>
          <a:endParaRPr lang="fi-FI"/>
        </a:p>
      </dgm:t>
    </dgm:pt>
    <dgm:pt modelId="{CCBAF649-8164-4FDF-B5AB-B7E5A964A6DF}" type="sibTrans" cxnId="{79C010EE-FFE6-4B64-8474-8F3071C36C93}">
      <dgm:prSet/>
      <dgm:spPr/>
      <dgm:t>
        <a:bodyPr/>
        <a:lstStyle/>
        <a:p>
          <a:pPr algn="l"/>
          <a:endParaRPr lang="fi-FI"/>
        </a:p>
      </dgm:t>
    </dgm:pt>
    <dgm:pt modelId="{5CCC441C-6112-46B3-8DA7-41670C1DE344}">
      <dgm:prSet phldrT="[Teksti]" custT="1"/>
      <dgm:spPr/>
      <dgm:t>
        <a:bodyPr/>
        <a:lstStyle/>
        <a:p>
          <a:pPr algn="l"/>
          <a:r>
            <a:rPr lang="fi-FI" sz="800" b="1" dirty="0" err="1"/>
            <a:t>Determined</a:t>
          </a:r>
          <a:r>
            <a:rPr lang="fi-FI" sz="800" b="1" dirty="0"/>
            <a:t> </a:t>
          </a:r>
          <a:r>
            <a:rPr lang="fi-FI" sz="800" b="1" dirty="0" err="1"/>
            <a:t>cost</a:t>
          </a:r>
          <a:r>
            <a:rPr lang="fi-FI" sz="800" dirty="0"/>
            <a:t> in </a:t>
          </a:r>
          <a:r>
            <a:rPr lang="fi-FI" sz="800" dirty="0" err="1"/>
            <a:t>nominal</a:t>
          </a:r>
          <a:r>
            <a:rPr lang="fi-FI" sz="800" dirty="0"/>
            <a:t> </a:t>
          </a:r>
          <a:r>
            <a:rPr lang="fi-FI" sz="800" dirty="0" err="1"/>
            <a:t>terms</a:t>
          </a:r>
          <a:endParaRPr lang="fi-FI" sz="800" dirty="0"/>
        </a:p>
      </dgm:t>
    </dgm:pt>
    <dgm:pt modelId="{689D8F46-F2D1-4CA0-A570-1C275987A437}" type="parTrans" cxnId="{2A1EAC85-DFA2-45D0-8D03-378C76875D6E}">
      <dgm:prSet/>
      <dgm:spPr/>
      <dgm:t>
        <a:bodyPr/>
        <a:lstStyle/>
        <a:p>
          <a:pPr algn="l"/>
          <a:endParaRPr lang="fi-FI"/>
        </a:p>
      </dgm:t>
    </dgm:pt>
    <dgm:pt modelId="{9B788BB1-108A-4490-9959-E6FD8B2D47C6}" type="sibTrans" cxnId="{2A1EAC85-DFA2-45D0-8D03-378C76875D6E}">
      <dgm:prSet/>
      <dgm:spPr/>
      <dgm:t>
        <a:bodyPr/>
        <a:lstStyle/>
        <a:p>
          <a:pPr algn="l"/>
          <a:endParaRPr lang="fi-FI"/>
        </a:p>
      </dgm:t>
    </dgm:pt>
    <dgm:pt modelId="{D045B9FD-1AA7-4C75-BA4A-E23BB92B8BBF}">
      <dgm:prSet phldrT="[Teksti]" custT="1"/>
      <dgm:spPr/>
      <dgm:t>
        <a:bodyPr/>
        <a:lstStyle/>
        <a:p>
          <a:pPr algn="ctr"/>
          <a:r>
            <a:rPr lang="fi-FI" sz="1000" dirty="0"/>
            <a:t>+1 694 211 €</a:t>
          </a:r>
        </a:p>
      </dgm:t>
    </dgm:pt>
    <dgm:pt modelId="{5B57015D-2793-4582-9930-7964822B58EE}" type="parTrans" cxnId="{9D743F95-9418-4408-9532-48B7AC1EF1F3}">
      <dgm:prSet/>
      <dgm:spPr/>
      <dgm:t>
        <a:bodyPr/>
        <a:lstStyle/>
        <a:p>
          <a:pPr algn="l"/>
          <a:endParaRPr lang="fi-FI"/>
        </a:p>
      </dgm:t>
    </dgm:pt>
    <dgm:pt modelId="{413A54E6-15C5-4A24-871F-129690F18768}" type="sibTrans" cxnId="{9D743F95-9418-4408-9532-48B7AC1EF1F3}">
      <dgm:prSet/>
      <dgm:spPr/>
      <dgm:t>
        <a:bodyPr/>
        <a:lstStyle/>
        <a:p>
          <a:pPr algn="l"/>
          <a:endParaRPr lang="fi-FI"/>
        </a:p>
      </dgm:t>
    </dgm:pt>
    <dgm:pt modelId="{F0D76A87-0313-4F29-8A80-7F7BED558775}">
      <dgm:prSet phldrT="[Teksti]" custT="1"/>
      <dgm:spPr/>
      <dgm:t>
        <a:bodyPr/>
        <a:lstStyle/>
        <a:p>
          <a:pPr algn="l"/>
          <a:r>
            <a:rPr lang="fi-FI" sz="800" dirty="0" err="1"/>
            <a:t>Inflation</a:t>
          </a:r>
          <a:r>
            <a:rPr lang="fi-FI" sz="800" dirty="0"/>
            <a:t> </a:t>
          </a:r>
          <a:r>
            <a:rPr lang="fi-FI" sz="800" dirty="0" err="1"/>
            <a:t>adjustment</a:t>
          </a:r>
          <a:r>
            <a:rPr lang="fi-FI" sz="800" dirty="0"/>
            <a:t> </a:t>
          </a:r>
          <a:r>
            <a:rPr lang="fi-FI" sz="800" dirty="0" err="1"/>
            <a:t>from</a:t>
          </a:r>
          <a:r>
            <a:rPr lang="fi-FI" sz="800" dirty="0"/>
            <a:t> </a:t>
          </a:r>
          <a:r>
            <a:rPr lang="fi-FI" sz="800" dirty="0" err="1"/>
            <a:t>year</a:t>
          </a:r>
          <a:r>
            <a:rPr lang="fi-FI" sz="800" dirty="0"/>
            <a:t> 2023</a:t>
          </a:r>
        </a:p>
      </dgm:t>
    </dgm:pt>
    <dgm:pt modelId="{63930D30-ED9C-4D25-B9A9-A9B42F49AADC}" type="parTrans" cxnId="{82220530-75BE-4E24-9AF1-60C1EF4D5257}">
      <dgm:prSet/>
      <dgm:spPr/>
      <dgm:t>
        <a:bodyPr/>
        <a:lstStyle/>
        <a:p>
          <a:pPr algn="l"/>
          <a:endParaRPr lang="fi-FI"/>
        </a:p>
      </dgm:t>
    </dgm:pt>
    <dgm:pt modelId="{22942416-DB70-4BC3-BB9C-F03E402B8B0D}" type="sibTrans" cxnId="{82220530-75BE-4E24-9AF1-60C1EF4D5257}">
      <dgm:prSet/>
      <dgm:spPr/>
      <dgm:t>
        <a:bodyPr/>
        <a:lstStyle/>
        <a:p>
          <a:pPr algn="l"/>
          <a:endParaRPr lang="fi-FI"/>
        </a:p>
      </dgm:t>
    </dgm:pt>
    <dgm:pt modelId="{96359011-E546-4743-BB4F-970485A184EE}">
      <dgm:prSet phldrT="[Teksti]" custT="1"/>
      <dgm:spPr/>
      <dgm:t>
        <a:bodyPr/>
        <a:lstStyle/>
        <a:p>
          <a:pPr algn="ctr"/>
          <a:r>
            <a:rPr lang="fi-FI" sz="1000" dirty="0"/>
            <a:t>+3 737 234 €</a:t>
          </a:r>
        </a:p>
      </dgm:t>
    </dgm:pt>
    <dgm:pt modelId="{CEE054CD-209E-4949-A179-2244F65E5A25}" type="parTrans" cxnId="{976447C7-E91B-42B2-9DC8-A8D4E3C4B097}">
      <dgm:prSet/>
      <dgm:spPr/>
      <dgm:t>
        <a:bodyPr/>
        <a:lstStyle/>
        <a:p>
          <a:pPr algn="l"/>
          <a:endParaRPr lang="fi-FI"/>
        </a:p>
      </dgm:t>
    </dgm:pt>
    <dgm:pt modelId="{D6EA02DD-56C8-47F1-9500-38DBE0B3D06E}" type="sibTrans" cxnId="{976447C7-E91B-42B2-9DC8-A8D4E3C4B097}">
      <dgm:prSet/>
      <dgm:spPr/>
      <dgm:t>
        <a:bodyPr/>
        <a:lstStyle/>
        <a:p>
          <a:pPr algn="l"/>
          <a:endParaRPr lang="fi-FI"/>
        </a:p>
      </dgm:t>
    </dgm:pt>
    <dgm:pt modelId="{394AB245-F59E-4185-83C9-39F7AB79929A}">
      <dgm:prSet phldrT="[Teksti]" custT="1"/>
      <dgm:spPr/>
      <dgm:t>
        <a:bodyPr/>
        <a:lstStyle/>
        <a:p>
          <a:pPr algn="l"/>
          <a:r>
            <a:rPr lang="fi-FI" sz="800" dirty="0" err="1"/>
            <a:t>Traffic</a:t>
          </a:r>
          <a:r>
            <a:rPr lang="fi-FI" sz="800" dirty="0"/>
            <a:t> </a:t>
          </a:r>
          <a:r>
            <a:rPr lang="fi-FI" sz="800" dirty="0" err="1"/>
            <a:t>risk</a:t>
          </a:r>
          <a:r>
            <a:rPr lang="fi-FI" sz="800" dirty="0"/>
            <a:t> </a:t>
          </a:r>
          <a:r>
            <a:rPr lang="fi-FI" sz="800" dirty="0" err="1"/>
            <a:t>sharing</a:t>
          </a:r>
          <a:r>
            <a:rPr lang="fi-FI" sz="800" dirty="0"/>
            <a:t> </a:t>
          </a:r>
          <a:r>
            <a:rPr lang="fi-FI" sz="800" dirty="0" err="1"/>
            <a:t>adjustment</a:t>
          </a:r>
          <a:r>
            <a:rPr lang="fi-FI" sz="800" dirty="0"/>
            <a:t> </a:t>
          </a:r>
          <a:r>
            <a:rPr lang="fi-FI" sz="800" dirty="0" err="1"/>
            <a:t>from</a:t>
          </a:r>
          <a:r>
            <a:rPr lang="fi-FI" sz="800" dirty="0"/>
            <a:t> </a:t>
          </a:r>
          <a:r>
            <a:rPr lang="fi-FI" sz="800" dirty="0" err="1"/>
            <a:t>year</a:t>
          </a:r>
          <a:r>
            <a:rPr lang="fi-FI" sz="800" dirty="0"/>
            <a:t> 2023</a:t>
          </a:r>
        </a:p>
      </dgm:t>
    </dgm:pt>
    <dgm:pt modelId="{CDA5A6B1-7A75-4501-AB8F-EF4AB51FA010}" type="parTrans" cxnId="{7CCD2047-9F1D-46D4-87CA-D4E81C7A8716}">
      <dgm:prSet/>
      <dgm:spPr/>
      <dgm:t>
        <a:bodyPr/>
        <a:lstStyle/>
        <a:p>
          <a:pPr algn="l"/>
          <a:endParaRPr lang="fi-FI"/>
        </a:p>
      </dgm:t>
    </dgm:pt>
    <dgm:pt modelId="{97A2CFCA-9DF5-4F3C-A333-DFABF760477D}" type="sibTrans" cxnId="{7CCD2047-9F1D-46D4-87CA-D4E81C7A8716}">
      <dgm:prSet/>
      <dgm:spPr/>
      <dgm:t>
        <a:bodyPr/>
        <a:lstStyle/>
        <a:p>
          <a:pPr algn="l"/>
          <a:endParaRPr lang="fi-FI"/>
        </a:p>
      </dgm:t>
    </dgm:pt>
    <dgm:pt modelId="{7BD231A9-FFBD-45EB-B9A0-05C7312EAF42}">
      <dgm:prSet custT="1"/>
      <dgm:spPr/>
      <dgm:t>
        <a:bodyPr/>
        <a:lstStyle/>
        <a:p>
          <a:pPr algn="ctr"/>
          <a:r>
            <a:rPr lang="fi-FI" sz="1000"/>
            <a:t>729 760 </a:t>
          </a:r>
          <a:r>
            <a:rPr lang="fi-FI" sz="1000" dirty="0"/>
            <a:t>€</a:t>
          </a:r>
        </a:p>
      </dgm:t>
    </dgm:pt>
    <dgm:pt modelId="{FF03C7EF-0B99-4DE7-92C0-2298FE8BA2C7}" type="parTrans" cxnId="{64555790-3296-431F-90F9-D046BC28972F}">
      <dgm:prSet/>
      <dgm:spPr/>
      <dgm:t>
        <a:bodyPr/>
        <a:lstStyle/>
        <a:p>
          <a:pPr algn="l"/>
          <a:endParaRPr lang="fi-FI"/>
        </a:p>
      </dgm:t>
    </dgm:pt>
    <dgm:pt modelId="{6689BC99-8E80-4D35-8EA1-38CF0B4588F3}" type="sibTrans" cxnId="{64555790-3296-431F-90F9-D046BC28972F}">
      <dgm:prSet/>
      <dgm:spPr/>
      <dgm:t>
        <a:bodyPr/>
        <a:lstStyle/>
        <a:p>
          <a:pPr algn="l"/>
          <a:endParaRPr lang="fi-FI"/>
        </a:p>
      </dgm:t>
    </dgm:pt>
    <dgm:pt modelId="{6B522B68-0C2C-4D60-BCF1-ECEA768CCD5D}">
      <dgm:prSet custT="1"/>
      <dgm:spPr/>
      <dgm:t>
        <a:bodyPr/>
        <a:lstStyle/>
        <a:p>
          <a:pPr algn="l"/>
          <a:r>
            <a:rPr lang="fi-FI" sz="800" dirty="0" err="1"/>
            <a:t>Traffic</a:t>
          </a:r>
          <a:r>
            <a:rPr lang="fi-FI" sz="800" dirty="0"/>
            <a:t> </a:t>
          </a:r>
          <a:r>
            <a:rPr lang="fi-FI" sz="800" dirty="0" err="1"/>
            <a:t>adjustment</a:t>
          </a:r>
          <a:r>
            <a:rPr lang="fi-FI" sz="800" dirty="0"/>
            <a:t> </a:t>
          </a:r>
          <a:r>
            <a:rPr lang="fi-FI" sz="800" dirty="0" err="1"/>
            <a:t>from</a:t>
          </a:r>
          <a:r>
            <a:rPr lang="fi-FI" sz="800" dirty="0"/>
            <a:t> </a:t>
          </a:r>
          <a:r>
            <a:rPr lang="fi-FI" sz="800" dirty="0" err="1"/>
            <a:t>previous</a:t>
          </a:r>
          <a:r>
            <a:rPr lang="fi-FI" sz="800" dirty="0"/>
            <a:t> </a:t>
          </a:r>
          <a:r>
            <a:rPr lang="fi-FI" sz="800" dirty="0" err="1"/>
            <a:t>years</a:t>
          </a:r>
          <a:endParaRPr lang="fi-FI" sz="800" dirty="0"/>
        </a:p>
      </dgm:t>
    </dgm:pt>
    <dgm:pt modelId="{5E87C18B-6201-4926-B26E-6B3D6D810331}" type="parTrans" cxnId="{3C936ADD-433A-4C0D-8DC6-9E1DD1BE5ED6}">
      <dgm:prSet/>
      <dgm:spPr/>
      <dgm:t>
        <a:bodyPr/>
        <a:lstStyle/>
        <a:p>
          <a:pPr algn="l"/>
          <a:endParaRPr lang="fi-FI"/>
        </a:p>
      </dgm:t>
    </dgm:pt>
    <dgm:pt modelId="{AB931A8C-0553-4FB5-9C5D-2FE2549F8797}" type="sibTrans" cxnId="{3C936ADD-433A-4C0D-8DC6-9E1DD1BE5ED6}">
      <dgm:prSet/>
      <dgm:spPr/>
      <dgm:t>
        <a:bodyPr/>
        <a:lstStyle/>
        <a:p>
          <a:pPr algn="l"/>
          <a:endParaRPr lang="fi-FI"/>
        </a:p>
      </dgm:t>
    </dgm:pt>
    <dgm:pt modelId="{25BF062E-FDCC-4ED1-BA04-2B5232FBF331}">
      <dgm:prSet custT="1"/>
      <dgm:spPr/>
      <dgm:t>
        <a:bodyPr/>
        <a:lstStyle/>
        <a:p>
          <a:pPr algn="ctr"/>
          <a:r>
            <a:rPr lang="fi-FI" sz="1000" dirty="0"/>
            <a:t>0 €</a:t>
          </a:r>
        </a:p>
      </dgm:t>
    </dgm:pt>
    <dgm:pt modelId="{7B3545F0-752E-4004-94A6-E57A9D73495D}" type="parTrans" cxnId="{7C02F454-D276-48CD-AE50-CEC12E6079CC}">
      <dgm:prSet/>
      <dgm:spPr/>
      <dgm:t>
        <a:bodyPr/>
        <a:lstStyle/>
        <a:p>
          <a:pPr algn="l"/>
          <a:endParaRPr lang="fi-FI"/>
        </a:p>
      </dgm:t>
    </dgm:pt>
    <dgm:pt modelId="{C73EAFEC-45CF-4723-9613-0771203CA9C8}" type="sibTrans" cxnId="{7C02F454-D276-48CD-AE50-CEC12E6079CC}">
      <dgm:prSet/>
      <dgm:spPr/>
      <dgm:t>
        <a:bodyPr/>
        <a:lstStyle/>
        <a:p>
          <a:pPr algn="l"/>
          <a:endParaRPr lang="fi-FI"/>
        </a:p>
      </dgm:t>
    </dgm:pt>
    <dgm:pt modelId="{E05007CE-998D-453D-9E17-057F04A969F9}">
      <dgm:prSet custT="1"/>
      <dgm:spPr/>
      <dgm:t>
        <a:bodyPr/>
        <a:lstStyle/>
        <a:p>
          <a:pPr algn="l"/>
          <a:r>
            <a:rPr lang="fi-FI" sz="800" dirty="0"/>
            <a:t>Financial </a:t>
          </a:r>
          <a:r>
            <a:rPr lang="fi-FI" sz="800" dirty="0" err="1"/>
            <a:t>incentives</a:t>
          </a:r>
          <a:r>
            <a:rPr lang="fi-FI" sz="800" dirty="0"/>
            <a:t> </a:t>
          </a:r>
          <a:r>
            <a:rPr lang="fi-FI" sz="800" dirty="0" err="1"/>
            <a:t>from</a:t>
          </a:r>
          <a:r>
            <a:rPr lang="fi-FI" sz="800" dirty="0"/>
            <a:t> </a:t>
          </a:r>
          <a:r>
            <a:rPr lang="fi-FI" sz="800" dirty="0" err="1"/>
            <a:t>years</a:t>
          </a:r>
          <a:r>
            <a:rPr lang="fi-FI" sz="800" dirty="0"/>
            <a:t> 2022</a:t>
          </a:r>
        </a:p>
      </dgm:t>
    </dgm:pt>
    <dgm:pt modelId="{8CA1FDC0-9D7C-478B-AFE6-4AD79F91FB38}" type="parTrans" cxnId="{62AF0D26-1DD7-4968-B826-DC2FA55849D6}">
      <dgm:prSet/>
      <dgm:spPr/>
      <dgm:t>
        <a:bodyPr/>
        <a:lstStyle/>
        <a:p>
          <a:pPr algn="l"/>
          <a:endParaRPr lang="fi-FI"/>
        </a:p>
      </dgm:t>
    </dgm:pt>
    <dgm:pt modelId="{5E8474F2-336C-43EC-86EC-186FD99C1E3A}" type="sibTrans" cxnId="{62AF0D26-1DD7-4968-B826-DC2FA55849D6}">
      <dgm:prSet/>
      <dgm:spPr/>
      <dgm:t>
        <a:bodyPr/>
        <a:lstStyle/>
        <a:p>
          <a:pPr algn="l"/>
          <a:endParaRPr lang="fi-FI"/>
        </a:p>
      </dgm:t>
    </dgm:pt>
    <dgm:pt modelId="{15806B89-89A0-47C2-B12A-9E56341D1FDD}">
      <dgm:prSet custT="1"/>
      <dgm:spPr/>
      <dgm:t>
        <a:bodyPr/>
        <a:lstStyle/>
        <a:p>
          <a:pPr algn="ctr"/>
          <a:r>
            <a:rPr lang="fi-FI" sz="1000" dirty="0"/>
            <a:t>0 €</a:t>
          </a:r>
        </a:p>
      </dgm:t>
    </dgm:pt>
    <dgm:pt modelId="{A20AC0B4-9FDF-45CE-8496-D795C75F9E89}" type="parTrans" cxnId="{C3AA8A63-C370-4130-89B7-B7C1FFAB3697}">
      <dgm:prSet/>
      <dgm:spPr/>
      <dgm:t>
        <a:bodyPr/>
        <a:lstStyle/>
        <a:p>
          <a:pPr algn="l"/>
          <a:endParaRPr lang="fi-FI"/>
        </a:p>
      </dgm:t>
    </dgm:pt>
    <dgm:pt modelId="{3621C85F-4151-43AB-9B74-B6B53E36B736}" type="sibTrans" cxnId="{C3AA8A63-C370-4130-89B7-B7C1FFAB3697}">
      <dgm:prSet/>
      <dgm:spPr/>
      <dgm:t>
        <a:bodyPr/>
        <a:lstStyle/>
        <a:p>
          <a:pPr algn="l"/>
          <a:endParaRPr lang="fi-FI"/>
        </a:p>
      </dgm:t>
    </dgm:pt>
    <dgm:pt modelId="{532832A1-85C1-44AF-992A-4A79C87E7633}">
      <dgm:prSet custT="1"/>
      <dgm:spPr/>
      <dgm:t>
        <a:bodyPr/>
        <a:lstStyle/>
        <a:p>
          <a:pPr algn="l"/>
          <a:r>
            <a:rPr lang="fi-FI" sz="800" dirty="0" err="1"/>
            <a:t>Other</a:t>
          </a:r>
          <a:r>
            <a:rPr lang="fi-FI" sz="800" dirty="0"/>
            <a:t> </a:t>
          </a:r>
          <a:r>
            <a:rPr lang="fi-FI" sz="800" dirty="0" err="1"/>
            <a:t>revenues</a:t>
          </a:r>
          <a:endParaRPr lang="fi-FI" sz="800" dirty="0"/>
        </a:p>
      </dgm:t>
    </dgm:pt>
    <dgm:pt modelId="{FC12724B-8A02-4520-A36B-DAC188A6E17C}" type="parTrans" cxnId="{357EC3A0-C2D8-458E-8899-19086C108567}">
      <dgm:prSet/>
      <dgm:spPr/>
      <dgm:t>
        <a:bodyPr/>
        <a:lstStyle/>
        <a:p>
          <a:pPr algn="l"/>
          <a:endParaRPr lang="fi-FI"/>
        </a:p>
      </dgm:t>
    </dgm:pt>
    <dgm:pt modelId="{B53B2DDA-939A-407C-BF95-F702B1ECDA34}" type="sibTrans" cxnId="{357EC3A0-C2D8-458E-8899-19086C108567}">
      <dgm:prSet/>
      <dgm:spPr/>
      <dgm:t>
        <a:bodyPr/>
        <a:lstStyle/>
        <a:p>
          <a:pPr algn="l"/>
          <a:endParaRPr lang="fi-FI"/>
        </a:p>
      </dgm:t>
    </dgm:pt>
    <dgm:pt modelId="{2135F253-F8B7-4188-BE55-F2E9C5BF572E}">
      <dgm:prSet custT="1"/>
      <dgm:spPr/>
      <dgm:t>
        <a:bodyPr/>
        <a:lstStyle/>
        <a:p>
          <a:pPr algn="ctr"/>
          <a:r>
            <a:rPr lang="fi-FI" sz="1000" dirty="0"/>
            <a:t>0 €</a:t>
          </a:r>
        </a:p>
      </dgm:t>
    </dgm:pt>
    <dgm:pt modelId="{37F91EB1-511F-4E2F-B227-E8DFD4FCB082}" type="parTrans" cxnId="{D07FAF1D-4CDA-42F8-9751-81AC82F60A69}">
      <dgm:prSet/>
      <dgm:spPr/>
      <dgm:t>
        <a:bodyPr/>
        <a:lstStyle/>
        <a:p>
          <a:pPr algn="l"/>
          <a:endParaRPr lang="fi-FI"/>
        </a:p>
      </dgm:t>
    </dgm:pt>
    <dgm:pt modelId="{A2D00A7D-5E63-4467-9B35-31E82F07E1A1}" type="sibTrans" cxnId="{D07FAF1D-4CDA-42F8-9751-81AC82F60A69}">
      <dgm:prSet/>
      <dgm:spPr/>
      <dgm:t>
        <a:bodyPr/>
        <a:lstStyle/>
        <a:p>
          <a:pPr algn="l"/>
          <a:endParaRPr lang="fi-FI"/>
        </a:p>
      </dgm:t>
    </dgm:pt>
    <dgm:pt modelId="{032F96C6-35EA-4BD3-B4FA-3CA94897F64B}">
      <dgm:prSet custT="1"/>
      <dgm:spPr/>
      <dgm:t>
        <a:bodyPr/>
        <a:lstStyle/>
        <a:p>
          <a:pPr algn="l"/>
          <a:r>
            <a:rPr lang="fi-FI" sz="800" dirty="0" err="1"/>
            <a:t>Costs</a:t>
          </a:r>
          <a:r>
            <a:rPr lang="fi-FI" sz="800" dirty="0"/>
            <a:t> </a:t>
          </a:r>
          <a:r>
            <a:rPr lang="fi-FI" sz="800" dirty="0" err="1"/>
            <a:t>exempt</a:t>
          </a:r>
          <a:r>
            <a:rPr lang="fi-FI" sz="800" dirty="0"/>
            <a:t> </a:t>
          </a:r>
          <a:r>
            <a:rPr lang="fi-FI" sz="800" dirty="0" err="1"/>
            <a:t>from</a:t>
          </a:r>
          <a:r>
            <a:rPr lang="fi-FI" sz="800" dirty="0"/>
            <a:t> </a:t>
          </a:r>
          <a:r>
            <a:rPr lang="fi-FI" sz="800" dirty="0" err="1"/>
            <a:t>cost</a:t>
          </a:r>
          <a:r>
            <a:rPr lang="fi-FI" sz="800" dirty="0"/>
            <a:t> </a:t>
          </a:r>
          <a:r>
            <a:rPr lang="fi-FI" sz="800" dirty="0" err="1"/>
            <a:t>sharing</a:t>
          </a:r>
          <a:endParaRPr lang="fi-FI" sz="800" dirty="0"/>
        </a:p>
      </dgm:t>
    </dgm:pt>
    <dgm:pt modelId="{7BDAD76A-9AE8-42E7-874F-001888E09BB7}" type="parTrans" cxnId="{60BEF975-F312-4139-8F33-41A8B7E207D3}">
      <dgm:prSet/>
      <dgm:spPr/>
      <dgm:t>
        <a:bodyPr/>
        <a:lstStyle/>
        <a:p>
          <a:pPr algn="l"/>
          <a:endParaRPr lang="fi-FI"/>
        </a:p>
      </dgm:t>
    </dgm:pt>
    <dgm:pt modelId="{14A8F9AE-AD0D-4AE6-AE3C-BAB10FB4DEBF}" type="sibTrans" cxnId="{60BEF975-F312-4139-8F33-41A8B7E207D3}">
      <dgm:prSet/>
      <dgm:spPr/>
      <dgm:t>
        <a:bodyPr/>
        <a:lstStyle/>
        <a:p>
          <a:pPr algn="l"/>
          <a:endParaRPr lang="fi-FI"/>
        </a:p>
      </dgm:t>
    </dgm:pt>
    <dgm:pt modelId="{ADCB129D-B3F4-4489-96D6-41D0F7DA1161}">
      <dgm:prSet custT="1"/>
      <dgm:spPr/>
      <dgm:t>
        <a:bodyPr/>
        <a:lstStyle/>
        <a:p>
          <a:pPr algn="ctr"/>
          <a:r>
            <a:rPr lang="fi-FI" sz="1000" dirty="0"/>
            <a:t> 26 230 987 € / 101 000  </a:t>
          </a:r>
        </a:p>
        <a:p>
          <a:pPr algn="ctr"/>
          <a:r>
            <a:rPr lang="fi-FI" sz="1000" dirty="0"/>
            <a:t>(SU) = </a:t>
          </a:r>
          <a:r>
            <a:rPr lang="fi-FI" sz="1000" b="1" dirty="0"/>
            <a:t> 259,71 €</a:t>
          </a:r>
        </a:p>
      </dgm:t>
    </dgm:pt>
    <dgm:pt modelId="{0DF7D29C-8672-46A9-9D53-6634F6A87EB6}" type="parTrans" cxnId="{20A7A1F5-F71F-484D-9D9F-84F209337D20}">
      <dgm:prSet/>
      <dgm:spPr/>
      <dgm:t>
        <a:bodyPr/>
        <a:lstStyle/>
        <a:p>
          <a:pPr algn="l"/>
          <a:endParaRPr lang="fi-FI"/>
        </a:p>
      </dgm:t>
    </dgm:pt>
    <dgm:pt modelId="{9DE0F640-72F3-4E75-AA7C-5046216F8C1C}" type="sibTrans" cxnId="{20A7A1F5-F71F-484D-9D9F-84F209337D20}">
      <dgm:prSet/>
      <dgm:spPr/>
      <dgm:t>
        <a:bodyPr/>
        <a:lstStyle/>
        <a:p>
          <a:pPr algn="l"/>
          <a:endParaRPr lang="fi-FI"/>
        </a:p>
      </dgm:t>
    </dgm:pt>
    <dgm:pt modelId="{84E9F58F-3EAF-451D-8068-91B92701F892}">
      <dgm:prSet custT="1"/>
      <dgm:spPr/>
      <dgm:t>
        <a:bodyPr/>
        <a:lstStyle/>
        <a:p>
          <a:pPr algn="ctr"/>
          <a:r>
            <a:rPr lang="fi-FI" sz="1000" dirty="0"/>
            <a:t>0 €</a:t>
          </a:r>
        </a:p>
      </dgm:t>
    </dgm:pt>
    <dgm:pt modelId="{9967F818-257B-48D6-AE61-7D8778788B39}" type="parTrans" cxnId="{3AC817B9-4557-4E09-9A3C-091562684DA8}">
      <dgm:prSet/>
      <dgm:spPr/>
      <dgm:t>
        <a:bodyPr/>
        <a:lstStyle/>
        <a:p>
          <a:pPr algn="l"/>
          <a:endParaRPr lang="fi-FI"/>
        </a:p>
      </dgm:t>
    </dgm:pt>
    <dgm:pt modelId="{ED02B91A-A28B-4DF1-A3F9-146F7B81C93E}" type="sibTrans" cxnId="{3AC817B9-4557-4E09-9A3C-091562684DA8}">
      <dgm:prSet/>
      <dgm:spPr/>
      <dgm:t>
        <a:bodyPr/>
        <a:lstStyle/>
        <a:p>
          <a:pPr algn="l"/>
          <a:endParaRPr lang="fi-FI"/>
        </a:p>
      </dgm:t>
    </dgm:pt>
    <dgm:pt modelId="{DA49FF48-EE7B-4328-A397-24654C867924}">
      <dgm:prSet custT="1"/>
      <dgm:spPr/>
      <dgm:t>
        <a:bodyPr/>
        <a:lstStyle/>
        <a:p>
          <a:pPr algn="l"/>
          <a:r>
            <a:rPr lang="fi-FI" sz="800" dirty="0"/>
            <a:t>Total for the </a:t>
          </a:r>
          <a:r>
            <a:rPr lang="fi-FI" sz="800" dirty="0" err="1"/>
            <a:t>calculation</a:t>
          </a:r>
          <a:r>
            <a:rPr lang="fi-FI" sz="800" dirty="0"/>
            <a:t> of </a:t>
          </a:r>
          <a:r>
            <a:rPr lang="fi-FI" sz="800" dirty="0" err="1"/>
            <a:t>unit</a:t>
          </a:r>
          <a:r>
            <a:rPr lang="fi-FI" sz="800" dirty="0"/>
            <a:t> </a:t>
          </a:r>
          <a:r>
            <a:rPr lang="fi-FI" sz="800" dirty="0" err="1"/>
            <a:t>rate</a:t>
          </a:r>
          <a:endParaRPr lang="fi-FI" sz="800" dirty="0"/>
        </a:p>
      </dgm:t>
    </dgm:pt>
    <dgm:pt modelId="{5A470036-DC95-4AA1-88AD-288B9253C20F}" type="parTrans" cxnId="{DE6E1AED-FD18-4320-8AC8-49E8D9BAAC1F}">
      <dgm:prSet/>
      <dgm:spPr/>
      <dgm:t>
        <a:bodyPr/>
        <a:lstStyle/>
        <a:p>
          <a:pPr algn="l"/>
          <a:endParaRPr lang="fi-FI"/>
        </a:p>
      </dgm:t>
    </dgm:pt>
    <dgm:pt modelId="{E87708E9-C86D-4943-B9EB-D3EEAC1CF4A0}" type="sibTrans" cxnId="{DE6E1AED-FD18-4320-8AC8-49E8D9BAAC1F}">
      <dgm:prSet/>
      <dgm:spPr/>
      <dgm:t>
        <a:bodyPr/>
        <a:lstStyle/>
        <a:p>
          <a:pPr algn="l"/>
          <a:endParaRPr lang="fi-FI"/>
        </a:p>
      </dgm:t>
    </dgm:pt>
    <dgm:pt modelId="{BE4EECBF-5692-4D41-8E36-6E3D0674DF2A}">
      <dgm:prSet/>
      <dgm:spPr/>
      <dgm:t>
        <a:bodyPr/>
        <a:lstStyle/>
        <a:p>
          <a:pPr algn="l"/>
          <a:r>
            <a:rPr lang="fi-FI" dirty="0"/>
            <a:t>= 26 230 987 €</a:t>
          </a:r>
        </a:p>
      </dgm:t>
    </dgm:pt>
    <dgm:pt modelId="{F87AAA40-ABA7-438F-BC3F-B47235C2683E}" type="parTrans" cxnId="{61C755FD-48D3-45A1-90F7-863E26D4D354}">
      <dgm:prSet/>
      <dgm:spPr/>
      <dgm:t>
        <a:bodyPr/>
        <a:lstStyle/>
        <a:p>
          <a:pPr algn="l"/>
          <a:endParaRPr lang="fi-FI"/>
        </a:p>
      </dgm:t>
    </dgm:pt>
    <dgm:pt modelId="{AB46BFC1-3175-4A03-90B9-E15A277F3972}" type="sibTrans" cxnId="{61C755FD-48D3-45A1-90F7-863E26D4D354}">
      <dgm:prSet/>
      <dgm:spPr/>
      <dgm:t>
        <a:bodyPr/>
        <a:lstStyle/>
        <a:p>
          <a:pPr algn="l"/>
          <a:endParaRPr lang="fi-FI"/>
        </a:p>
      </dgm:t>
    </dgm:pt>
    <dgm:pt modelId="{6B51F7B2-1D8A-468B-A15B-F1638084E3AA}">
      <dgm:prSet custT="1"/>
      <dgm:spPr/>
      <dgm:t>
        <a:bodyPr/>
        <a:lstStyle/>
        <a:p>
          <a:pPr algn="l"/>
          <a:r>
            <a:rPr lang="fi-FI" sz="800" dirty="0"/>
            <a:t>2020-2021 </a:t>
          </a:r>
          <a:r>
            <a:rPr lang="fi-FI" sz="800" dirty="0" err="1"/>
            <a:t>difference</a:t>
          </a:r>
          <a:r>
            <a:rPr lang="fi-FI" sz="800" dirty="0"/>
            <a:t> in </a:t>
          </a:r>
          <a:r>
            <a:rPr lang="fi-FI" sz="800" dirty="0" err="1"/>
            <a:t>revenue</a:t>
          </a:r>
          <a:r>
            <a:rPr lang="fi-FI" sz="800" dirty="0"/>
            <a:t> </a:t>
          </a:r>
          <a:r>
            <a:rPr lang="en-US" sz="800" dirty="0"/>
            <a:t>from temporary application of unit rate</a:t>
          </a:r>
          <a:endParaRPr lang="fi-FI" sz="800" dirty="0"/>
        </a:p>
      </dgm:t>
    </dgm:pt>
    <dgm:pt modelId="{32B12FAA-6682-463C-83E2-03DC23FF3C07}" type="parTrans" cxnId="{D16FC302-2D2F-4615-B9B3-503A077B82B6}">
      <dgm:prSet/>
      <dgm:spPr/>
      <dgm:t>
        <a:bodyPr/>
        <a:lstStyle/>
        <a:p>
          <a:pPr algn="l"/>
          <a:endParaRPr lang="fi-FI"/>
        </a:p>
      </dgm:t>
    </dgm:pt>
    <dgm:pt modelId="{4B6B73DD-1F11-4A0F-877A-C588A17D21DC}" type="sibTrans" cxnId="{D16FC302-2D2F-4615-B9B3-503A077B82B6}">
      <dgm:prSet/>
      <dgm:spPr/>
      <dgm:t>
        <a:bodyPr/>
        <a:lstStyle/>
        <a:p>
          <a:pPr algn="l"/>
          <a:endParaRPr lang="fi-FI"/>
        </a:p>
      </dgm:t>
    </dgm:pt>
    <dgm:pt modelId="{5535F83C-4A64-4B78-BE46-A8751868CD08}" type="pres">
      <dgm:prSet presAssocID="{D4E4C555-B0A1-4C9A-80A5-1462EC58591A}" presName="rootnode" presStyleCnt="0">
        <dgm:presLayoutVars>
          <dgm:chMax/>
          <dgm:chPref/>
          <dgm:dir/>
          <dgm:animLvl val="lvl"/>
        </dgm:presLayoutVars>
      </dgm:prSet>
      <dgm:spPr/>
    </dgm:pt>
    <dgm:pt modelId="{7915A204-5DAA-42BE-970A-9E7811272DB3}" type="pres">
      <dgm:prSet presAssocID="{9376545B-F8EC-4C55-8B5F-A2F81F2CEC82}" presName="composite" presStyleCnt="0"/>
      <dgm:spPr/>
    </dgm:pt>
    <dgm:pt modelId="{79A51A7D-EF19-473E-A026-4FF0D025C0F9}" type="pres">
      <dgm:prSet presAssocID="{9376545B-F8EC-4C55-8B5F-A2F81F2CEC82}" presName="bentUpArrow1" presStyleLbl="alignImgPlace1" presStyleIdx="0" presStyleCnt="9" custScaleX="140073" custLinFactNeighborX="-48397" custLinFactNeighborY="769"/>
      <dgm:spPr/>
    </dgm:pt>
    <dgm:pt modelId="{0F7D5779-5C2D-4DA8-A501-510EE269CF48}" type="pres">
      <dgm:prSet presAssocID="{9376545B-F8EC-4C55-8B5F-A2F81F2CEC82}" presName="ParentText" presStyleLbl="node1" presStyleIdx="0" presStyleCnt="10" custScaleX="194872" custLinFactNeighborX="-30958" custLinFactNeighborY="-11918">
        <dgm:presLayoutVars>
          <dgm:chMax val="1"/>
          <dgm:chPref val="1"/>
          <dgm:bulletEnabled val="1"/>
        </dgm:presLayoutVars>
      </dgm:prSet>
      <dgm:spPr/>
    </dgm:pt>
    <dgm:pt modelId="{EDC1A6C0-823A-4204-B2E5-D448D87CDF8E}" type="pres">
      <dgm:prSet presAssocID="{9376545B-F8EC-4C55-8B5F-A2F81F2CEC82}" presName="ChildText" presStyleLbl="revTx" presStyleIdx="0" presStyleCnt="10" custScaleX="393764" custLinFactX="84079" custLinFactNeighborX="100000" custLinFactNeighborY="-20133">
        <dgm:presLayoutVars>
          <dgm:chMax val="0"/>
          <dgm:chPref val="0"/>
          <dgm:bulletEnabled val="1"/>
        </dgm:presLayoutVars>
      </dgm:prSet>
      <dgm:spPr/>
    </dgm:pt>
    <dgm:pt modelId="{6FAE5BD3-5822-417D-9094-5C225E6F3408}" type="pres">
      <dgm:prSet presAssocID="{CCBAF649-8164-4FDF-B5AB-B7E5A964A6DF}" presName="sibTrans" presStyleCnt="0"/>
      <dgm:spPr/>
    </dgm:pt>
    <dgm:pt modelId="{0A3A9F9A-A5AB-44FD-8961-7E0D3A45EE47}" type="pres">
      <dgm:prSet presAssocID="{D045B9FD-1AA7-4C75-BA4A-E23BB92B8BBF}" presName="composite" presStyleCnt="0"/>
      <dgm:spPr/>
    </dgm:pt>
    <dgm:pt modelId="{5C72E613-58D2-4D24-AB64-9123D5CEF089}" type="pres">
      <dgm:prSet presAssocID="{D045B9FD-1AA7-4C75-BA4A-E23BB92B8BBF}" presName="bentUpArrow1" presStyleLbl="alignImgPlace1" presStyleIdx="1" presStyleCnt="9" custScaleX="140073" custLinFactNeighborX="-68921" custLinFactNeighborY="-21440"/>
      <dgm:spPr/>
    </dgm:pt>
    <dgm:pt modelId="{5E9271EC-C895-43A8-AFCE-0280FC60AB5D}" type="pres">
      <dgm:prSet presAssocID="{D045B9FD-1AA7-4C75-BA4A-E23BB92B8BBF}" presName="ParentText" presStyleLbl="node1" presStyleIdx="1" presStyleCnt="10" custScaleX="192199" custLinFactNeighborX="-30783" custLinFactNeighborY="-8144">
        <dgm:presLayoutVars>
          <dgm:chMax val="1"/>
          <dgm:chPref val="1"/>
          <dgm:bulletEnabled val="1"/>
        </dgm:presLayoutVars>
      </dgm:prSet>
      <dgm:spPr/>
    </dgm:pt>
    <dgm:pt modelId="{EC27F276-FE6E-4512-9B18-4C60E85C3A62}" type="pres">
      <dgm:prSet presAssocID="{D045B9FD-1AA7-4C75-BA4A-E23BB92B8BBF}" presName="ChildText" presStyleLbl="revTx" presStyleIdx="1" presStyleCnt="10" custScaleX="417421" custLinFactX="70982" custLinFactNeighborX="100000" custLinFactNeighborY="-29437">
        <dgm:presLayoutVars>
          <dgm:chMax val="0"/>
          <dgm:chPref val="0"/>
          <dgm:bulletEnabled val="1"/>
        </dgm:presLayoutVars>
      </dgm:prSet>
      <dgm:spPr/>
    </dgm:pt>
    <dgm:pt modelId="{ECA8A695-4D93-4C70-9C82-C1DEC7C8AAB0}" type="pres">
      <dgm:prSet presAssocID="{413A54E6-15C5-4A24-871F-129690F18768}" presName="sibTrans" presStyleCnt="0"/>
      <dgm:spPr/>
    </dgm:pt>
    <dgm:pt modelId="{6B80933D-F434-49AE-9114-13E8AC5198D3}" type="pres">
      <dgm:prSet presAssocID="{96359011-E546-4743-BB4F-970485A184EE}" presName="composite" presStyleCnt="0"/>
      <dgm:spPr/>
    </dgm:pt>
    <dgm:pt modelId="{2AFB21FF-A315-47BE-A5AB-CA298359F082}" type="pres">
      <dgm:prSet presAssocID="{96359011-E546-4743-BB4F-970485A184EE}" presName="bentUpArrow1" presStyleLbl="alignImgPlace1" presStyleIdx="2" presStyleCnt="9" custScaleX="140073" custLinFactNeighborX="-49874" custLinFactNeighborY="6352"/>
      <dgm:spPr/>
    </dgm:pt>
    <dgm:pt modelId="{67701BE8-98F7-4D32-9FB6-82E096D09A1E}" type="pres">
      <dgm:prSet presAssocID="{96359011-E546-4743-BB4F-970485A184EE}" presName="ParentText" presStyleLbl="node1" presStyleIdx="2" presStyleCnt="10" custScaleX="192700" custLinFactNeighborX="-44550" custLinFactNeighborY="-11012">
        <dgm:presLayoutVars>
          <dgm:chMax val="1"/>
          <dgm:chPref val="1"/>
          <dgm:bulletEnabled val="1"/>
        </dgm:presLayoutVars>
      </dgm:prSet>
      <dgm:spPr/>
    </dgm:pt>
    <dgm:pt modelId="{CD0FCAAA-4D65-49AC-B861-650289F967E9}" type="pres">
      <dgm:prSet presAssocID="{96359011-E546-4743-BB4F-970485A184EE}" presName="ChildText" presStyleLbl="revTx" presStyleIdx="2" presStyleCnt="10" custScaleX="306185" custLinFactX="26066" custLinFactNeighborX="100000" custLinFactNeighborY="-6223">
        <dgm:presLayoutVars>
          <dgm:chMax val="0"/>
          <dgm:chPref val="0"/>
          <dgm:bulletEnabled val="1"/>
        </dgm:presLayoutVars>
      </dgm:prSet>
      <dgm:spPr/>
    </dgm:pt>
    <dgm:pt modelId="{B24DDFD9-4D5C-489B-BBF4-928826021FA1}" type="pres">
      <dgm:prSet presAssocID="{D6EA02DD-56C8-47F1-9500-38DBE0B3D06E}" presName="sibTrans" presStyleCnt="0"/>
      <dgm:spPr/>
    </dgm:pt>
    <dgm:pt modelId="{79A5BFE8-DFCE-4839-9C9A-5D2BDBFADA2A}" type="pres">
      <dgm:prSet presAssocID="{7BD231A9-FFBD-45EB-B9A0-05C7312EAF42}" presName="composite" presStyleCnt="0"/>
      <dgm:spPr/>
    </dgm:pt>
    <dgm:pt modelId="{53A8B06F-6BA2-414F-9C11-682C709EF7D6}" type="pres">
      <dgm:prSet presAssocID="{7BD231A9-FFBD-45EB-B9A0-05C7312EAF42}" presName="bentUpArrow1" presStyleLbl="alignImgPlace1" presStyleIdx="3" presStyleCnt="9" custScaleX="140073" custLinFactNeighborX="-50678" custLinFactNeighborY="548"/>
      <dgm:spPr/>
    </dgm:pt>
    <dgm:pt modelId="{A7CBBBD4-4E61-4301-806C-B0C4771CA6E9}" type="pres">
      <dgm:prSet presAssocID="{7BD231A9-FFBD-45EB-B9A0-05C7312EAF42}" presName="ParentText" presStyleLbl="node1" presStyleIdx="3" presStyleCnt="10" custScaleX="163355" custLinFactNeighborX="-37016" custLinFactNeighborY="-15403">
        <dgm:presLayoutVars>
          <dgm:chMax val="1"/>
          <dgm:chPref val="1"/>
          <dgm:bulletEnabled val="1"/>
        </dgm:presLayoutVars>
      </dgm:prSet>
      <dgm:spPr/>
    </dgm:pt>
    <dgm:pt modelId="{17218F44-2977-4ED6-82F5-40792D12ABE8}" type="pres">
      <dgm:prSet presAssocID="{7BD231A9-FFBD-45EB-B9A0-05C7312EAF42}" presName="ChildText" presStyleLbl="revTx" presStyleIdx="3" presStyleCnt="10" custScaleX="308136" custLinFactNeighborX="97429" custLinFactNeighborY="-33009">
        <dgm:presLayoutVars>
          <dgm:chMax val="0"/>
          <dgm:chPref val="0"/>
          <dgm:bulletEnabled val="1"/>
        </dgm:presLayoutVars>
      </dgm:prSet>
      <dgm:spPr/>
    </dgm:pt>
    <dgm:pt modelId="{F3785B64-D0CA-4219-ACFD-52E1A6C25175}" type="pres">
      <dgm:prSet presAssocID="{6689BC99-8E80-4D35-8EA1-38CF0B4588F3}" presName="sibTrans" presStyleCnt="0"/>
      <dgm:spPr/>
    </dgm:pt>
    <dgm:pt modelId="{B65BBCEB-285E-40BA-9B66-D90FC85AED9D}" type="pres">
      <dgm:prSet presAssocID="{25BF062E-FDCC-4ED1-BA04-2B5232FBF331}" presName="composite" presStyleCnt="0"/>
      <dgm:spPr/>
    </dgm:pt>
    <dgm:pt modelId="{47FB3737-FE86-4BF7-8D88-A79F10D88957}" type="pres">
      <dgm:prSet presAssocID="{25BF062E-FDCC-4ED1-BA04-2B5232FBF331}" presName="bentUpArrow1" presStyleLbl="alignImgPlace1" presStyleIdx="4" presStyleCnt="9" custScaleX="140073" custLinFactNeighborX="-93379" custLinFactNeighborY="-36375"/>
      <dgm:spPr/>
    </dgm:pt>
    <dgm:pt modelId="{8416A7A3-E070-47C7-8E5D-5D5D2B978F40}" type="pres">
      <dgm:prSet presAssocID="{25BF062E-FDCC-4ED1-BA04-2B5232FBF331}" presName="ParentText" presStyleLbl="node1" presStyleIdx="4" presStyleCnt="10" custScaleX="190678" custLinFactNeighborX="-54667" custLinFactNeighborY="-36836">
        <dgm:presLayoutVars>
          <dgm:chMax val="1"/>
          <dgm:chPref val="1"/>
          <dgm:bulletEnabled val="1"/>
        </dgm:presLayoutVars>
      </dgm:prSet>
      <dgm:spPr/>
    </dgm:pt>
    <dgm:pt modelId="{EBCFD5B1-05D5-4E43-BF61-0A8C2834A9F0}" type="pres">
      <dgm:prSet presAssocID="{25BF062E-FDCC-4ED1-BA04-2B5232FBF331}" presName="ChildText" presStyleLbl="revTx" presStyleIdx="4" presStyleCnt="10" custScaleX="370344" custLinFactX="43818" custLinFactNeighborX="100000" custLinFactNeighborY="-43086">
        <dgm:presLayoutVars>
          <dgm:chMax val="0"/>
          <dgm:chPref val="0"/>
          <dgm:bulletEnabled val="1"/>
        </dgm:presLayoutVars>
      </dgm:prSet>
      <dgm:spPr/>
    </dgm:pt>
    <dgm:pt modelId="{FFAB6F29-AA12-44E2-B923-41DCB1B10B39}" type="pres">
      <dgm:prSet presAssocID="{C73EAFEC-45CF-4723-9613-0771203CA9C8}" presName="sibTrans" presStyleCnt="0"/>
      <dgm:spPr/>
    </dgm:pt>
    <dgm:pt modelId="{5D59357C-8393-4166-BEF3-E924F4DB3EEF}" type="pres">
      <dgm:prSet presAssocID="{15806B89-89A0-47C2-B12A-9E56341D1FDD}" presName="composite" presStyleCnt="0"/>
      <dgm:spPr/>
    </dgm:pt>
    <dgm:pt modelId="{E2DEC1D3-ECAB-4685-A469-B2E5EDC4B3D8}" type="pres">
      <dgm:prSet presAssocID="{15806B89-89A0-47C2-B12A-9E56341D1FDD}" presName="bentUpArrow1" presStyleLbl="alignImgPlace1" presStyleIdx="5" presStyleCnt="9" custScaleX="140073" custLinFactX="-3774" custLinFactNeighborX="-100000" custLinFactNeighborY="-73297"/>
      <dgm:spPr/>
    </dgm:pt>
    <dgm:pt modelId="{A2DB4D9F-14CC-4274-B362-4E2372749843}" type="pres">
      <dgm:prSet presAssocID="{15806B89-89A0-47C2-B12A-9E56341D1FDD}" presName="ParentText" presStyleLbl="node1" presStyleIdx="5" presStyleCnt="10" custScaleX="174305" custLinFactNeighborX="-61177" custLinFactNeighborY="-52004">
        <dgm:presLayoutVars>
          <dgm:chMax val="1"/>
          <dgm:chPref val="1"/>
          <dgm:bulletEnabled val="1"/>
        </dgm:presLayoutVars>
      </dgm:prSet>
      <dgm:spPr/>
    </dgm:pt>
    <dgm:pt modelId="{5C140135-249C-4740-8491-BB46A875454F}" type="pres">
      <dgm:prSet presAssocID="{15806B89-89A0-47C2-B12A-9E56341D1FDD}" presName="ChildText" presStyleLbl="revTx" presStyleIdx="5" presStyleCnt="10" custScaleX="209649" custLinFactNeighborX="47964" custLinFactNeighborY="-84858">
        <dgm:presLayoutVars>
          <dgm:chMax val="0"/>
          <dgm:chPref val="0"/>
          <dgm:bulletEnabled val="1"/>
        </dgm:presLayoutVars>
      </dgm:prSet>
      <dgm:spPr/>
    </dgm:pt>
    <dgm:pt modelId="{21EED03D-78D1-4647-AC27-D708988372E1}" type="pres">
      <dgm:prSet presAssocID="{3621C85F-4151-43AB-9B74-B6B53E36B736}" presName="sibTrans" presStyleCnt="0"/>
      <dgm:spPr/>
    </dgm:pt>
    <dgm:pt modelId="{5E97122E-BF1D-4026-945F-C69377D808D9}" type="pres">
      <dgm:prSet presAssocID="{2135F253-F8B7-4188-BE55-F2E9C5BF572E}" presName="composite" presStyleCnt="0"/>
      <dgm:spPr/>
    </dgm:pt>
    <dgm:pt modelId="{834611BF-58CA-4013-8707-3EDDE0409A40}" type="pres">
      <dgm:prSet presAssocID="{2135F253-F8B7-4188-BE55-F2E9C5BF572E}" presName="bentUpArrow1" presStyleLbl="alignImgPlace1" presStyleIdx="6" presStyleCnt="9" custScaleX="140073" custLinFactX="-24192" custLinFactNeighborX="-100000" custLinFactNeighborY="-62498"/>
      <dgm:spPr/>
    </dgm:pt>
    <dgm:pt modelId="{F59AC46B-BD8F-41A5-B8D0-4154FF730306}" type="pres">
      <dgm:prSet presAssocID="{2135F253-F8B7-4188-BE55-F2E9C5BF572E}" presName="ParentText" presStyleLbl="node1" presStyleIdx="6" presStyleCnt="10" custScaleX="171489" custLinFactNeighborX="-80315" custLinFactNeighborY="-67484">
        <dgm:presLayoutVars>
          <dgm:chMax val="1"/>
          <dgm:chPref val="1"/>
          <dgm:bulletEnabled val="1"/>
        </dgm:presLayoutVars>
      </dgm:prSet>
      <dgm:spPr/>
    </dgm:pt>
    <dgm:pt modelId="{1CB5284E-795A-4616-AF0D-8BDF2C30F891}" type="pres">
      <dgm:prSet presAssocID="{2135F253-F8B7-4188-BE55-F2E9C5BF572E}" presName="ChildText" presStyleLbl="revTx" presStyleIdx="6" presStyleCnt="10" custScaleX="324221" custLinFactNeighborX="80777" custLinFactNeighborY="-78024">
        <dgm:presLayoutVars>
          <dgm:chMax val="0"/>
          <dgm:chPref val="0"/>
          <dgm:bulletEnabled val="1"/>
        </dgm:presLayoutVars>
      </dgm:prSet>
      <dgm:spPr/>
    </dgm:pt>
    <dgm:pt modelId="{3F2F90D1-486B-4B41-906F-F319F4C5D95E}" type="pres">
      <dgm:prSet presAssocID="{A2D00A7D-5E63-4467-9B35-31E82F07E1A1}" presName="sibTrans" presStyleCnt="0"/>
      <dgm:spPr/>
    </dgm:pt>
    <dgm:pt modelId="{4BBFC514-D5DC-46C0-9EE7-FAA4AAD89AA5}" type="pres">
      <dgm:prSet presAssocID="{84E9F58F-3EAF-451D-8068-91B92701F892}" presName="composite" presStyleCnt="0"/>
      <dgm:spPr/>
    </dgm:pt>
    <dgm:pt modelId="{22B7BE57-AB86-4097-A7AD-A28E82F2C153}" type="pres">
      <dgm:prSet presAssocID="{84E9F58F-3EAF-451D-8068-91B92701F892}" presName="bentUpArrow1" presStyleLbl="alignImgPlace1" presStyleIdx="7" presStyleCnt="9" custScaleX="140073" custLinFactX="-40535" custLinFactNeighborX="-100000" custLinFactNeighborY="-71830"/>
      <dgm:spPr/>
    </dgm:pt>
    <dgm:pt modelId="{228CCDBD-2910-409B-9DA5-4A0556FC9820}" type="pres">
      <dgm:prSet presAssocID="{84E9F58F-3EAF-451D-8068-91B92701F892}" presName="ParentText" presStyleLbl="node1" presStyleIdx="7" presStyleCnt="10" custScaleX="213375" custLinFactX="-7621" custLinFactNeighborX="-100000" custLinFactNeighborY="-68949">
        <dgm:presLayoutVars>
          <dgm:chMax val="1"/>
          <dgm:chPref val="1"/>
          <dgm:bulletEnabled val="1"/>
        </dgm:presLayoutVars>
      </dgm:prSet>
      <dgm:spPr/>
    </dgm:pt>
    <dgm:pt modelId="{1E20C3A2-F0B4-4B53-977C-5B9D1CE6B03D}" type="pres">
      <dgm:prSet presAssocID="{84E9F58F-3EAF-451D-8068-91B92701F892}" presName="ChildText" presStyleLbl="revTx" presStyleIdx="7" presStyleCnt="10" custScaleX="193322" custLinFactX="130750" custLinFactNeighborX="200000" custLinFactNeighborY="66636">
        <dgm:presLayoutVars>
          <dgm:chMax val="0"/>
          <dgm:chPref val="0"/>
          <dgm:bulletEnabled val="1"/>
        </dgm:presLayoutVars>
      </dgm:prSet>
      <dgm:spPr/>
    </dgm:pt>
    <dgm:pt modelId="{C4CEC36D-0D6C-4981-9B97-4A8A18A3DAAE}" type="pres">
      <dgm:prSet presAssocID="{ED02B91A-A28B-4DF1-A3F9-146F7B81C93E}" presName="sibTrans" presStyleCnt="0"/>
      <dgm:spPr/>
    </dgm:pt>
    <dgm:pt modelId="{EF0ECE83-7F1C-4E5D-9C11-BE73FFC7686D}" type="pres">
      <dgm:prSet presAssocID="{ADCB129D-B3F4-4489-96D6-41D0F7DA1161}" presName="composite" presStyleCnt="0"/>
      <dgm:spPr/>
    </dgm:pt>
    <dgm:pt modelId="{E0740E17-8958-43D3-A25E-3CCCF25E5DA2}" type="pres">
      <dgm:prSet presAssocID="{ADCB129D-B3F4-4489-96D6-41D0F7DA1161}" presName="bentUpArrow1" presStyleLbl="alignImgPlace1" presStyleIdx="8" presStyleCnt="9" custScaleX="144238" custScaleY="100925" custLinFactX="-100000" custLinFactNeighborX="-169013" custLinFactNeighborY="-74785"/>
      <dgm:spPr/>
    </dgm:pt>
    <dgm:pt modelId="{8475D1B1-A692-49C3-8427-3D20FF589A88}" type="pres">
      <dgm:prSet presAssocID="{ADCB129D-B3F4-4489-96D6-41D0F7DA1161}" presName="ParentText" presStyleLbl="node1" presStyleIdx="8" presStyleCnt="10" custScaleX="385750" custLinFactNeighborX="83072" custLinFactNeighborY="59682">
        <dgm:presLayoutVars>
          <dgm:chMax val="1"/>
          <dgm:chPref val="1"/>
          <dgm:bulletEnabled val="1"/>
        </dgm:presLayoutVars>
      </dgm:prSet>
      <dgm:spPr/>
    </dgm:pt>
    <dgm:pt modelId="{E463B365-0CC6-4116-8C95-24450A1E2EA0}" type="pres">
      <dgm:prSet presAssocID="{ADCB129D-B3F4-4489-96D6-41D0F7DA1161}" presName="ChildText" presStyleLbl="revTx" presStyleIdx="8" presStyleCnt="10">
        <dgm:presLayoutVars>
          <dgm:chMax val="0"/>
          <dgm:chPref val="0"/>
          <dgm:bulletEnabled val="1"/>
        </dgm:presLayoutVars>
      </dgm:prSet>
      <dgm:spPr/>
    </dgm:pt>
    <dgm:pt modelId="{568A70F7-C750-449A-8BDD-85187D48215F}" type="pres">
      <dgm:prSet presAssocID="{9DE0F640-72F3-4E75-AA7C-5046216F8C1C}" presName="sibTrans" presStyleCnt="0"/>
      <dgm:spPr/>
    </dgm:pt>
    <dgm:pt modelId="{57003186-7A31-45F4-A303-1CE5F40A9E0B}" type="pres">
      <dgm:prSet presAssocID="{BE4EECBF-5692-4D41-8E36-6E3D0674DF2A}" presName="composite" presStyleCnt="0"/>
      <dgm:spPr/>
    </dgm:pt>
    <dgm:pt modelId="{A17464ED-D757-461E-B300-E9FC704431F7}" type="pres">
      <dgm:prSet presAssocID="{BE4EECBF-5692-4D41-8E36-6E3D0674DF2A}" presName="ParentText" presStyleLbl="node1" presStyleIdx="9" presStyleCnt="10" custScaleX="213375" custLinFactX="-100000" custLinFactY="-88133" custLinFactNeighborX="-147596" custLinFactNeighborY="-100000">
        <dgm:presLayoutVars>
          <dgm:chMax val="1"/>
          <dgm:chPref val="1"/>
          <dgm:bulletEnabled val="1"/>
        </dgm:presLayoutVars>
      </dgm:prSet>
      <dgm:spPr/>
    </dgm:pt>
    <dgm:pt modelId="{D48A3623-9088-4AE6-9A33-ED82A9461CDA}" type="pres">
      <dgm:prSet presAssocID="{BE4EECBF-5692-4D41-8E36-6E3D0674DF2A}" presName="FinalChildText" presStyleLbl="revTx" presStyleIdx="9" presStyleCnt="10" custScaleX="339688" custLinFactX="-138664" custLinFactY="-149644" custLinFactNeighborX="-200000" custLinFactNeighborY="-200000">
        <dgm:presLayoutVars>
          <dgm:chMax val="0"/>
          <dgm:chPref val="0"/>
          <dgm:bulletEnabled val="1"/>
        </dgm:presLayoutVars>
      </dgm:prSet>
      <dgm:spPr/>
    </dgm:pt>
  </dgm:ptLst>
  <dgm:cxnLst>
    <dgm:cxn modelId="{D16FC302-2D2F-4615-B9B3-503A077B82B6}" srcId="{BE4EECBF-5692-4D41-8E36-6E3D0674DF2A}" destId="{6B51F7B2-1D8A-468B-A15B-F1638084E3AA}" srcOrd="0" destOrd="0" parTransId="{32B12FAA-6682-463C-83E2-03DC23FF3C07}" sibTransId="{4B6B73DD-1F11-4A0F-877A-C588A17D21DC}"/>
    <dgm:cxn modelId="{A4744B15-F8A6-49D0-B209-D9C8BC275714}" type="presOf" srcId="{9376545B-F8EC-4C55-8B5F-A2F81F2CEC82}" destId="{0F7D5779-5C2D-4DA8-A501-510EE269CF48}" srcOrd="0" destOrd="0" presId="urn:microsoft.com/office/officeart/2005/8/layout/StepDownProcess"/>
    <dgm:cxn modelId="{85EA1A17-B60E-41E0-AE77-C783E42199F4}" type="presOf" srcId="{15806B89-89A0-47C2-B12A-9E56341D1FDD}" destId="{A2DB4D9F-14CC-4274-B362-4E2372749843}" srcOrd="0" destOrd="0" presId="urn:microsoft.com/office/officeart/2005/8/layout/StepDownProcess"/>
    <dgm:cxn modelId="{D07FAF1D-4CDA-42F8-9751-81AC82F60A69}" srcId="{D4E4C555-B0A1-4C9A-80A5-1462EC58591A}" destId="{2135F253-F8B7-4188-BE55-F2E9C5BF572E}" srcOrd="6" destOrd="0" parTransId="{37F91EB1-511F-4E2F-B227-E8DFD4FCB082}" sibTransId="{A2D00A7D-5E63-4467-9B35-31E82F07E1A1}"/>
    <dgm:cxn modelId="{D6E95124-AE4D-4A9A-A498-716E8BE4565D}" type="presOf" srcId="{BE4EECBF-5692-4D41-8E36-6E3D0674DF2A}" destId="{A17464ED-D757-461E-B300-E9FC704431F7}" srcOrd="0" destOrd="0" presId="urn:microsoft.com/office/officeart/2005/8/layout/StepDownProcess"/>
    <dgm:cxn modelId="{62AF0D26-1DD7-4968-B826-DC2FA55849D6}" srcId="{25BF062E-FDCC-4ED1-BA04-2B5232FBF331}" destId="{E05007CE-998D-453D-9E17-057F04A969F9}" srcOrd="0" destOrd="0" parTransId="{8CA1FDC0-9D7C-478B-AFE6-4AD79F91FB38}" sibTransId="{5E8474F2-336C-43EC-86EC-186FD99C1E3A}"/>
    <dgm:cxn modelId="{82220530-75BE-4E24-9AF1-60C1EF4D5257}" srcId="{D045B9FD-1AA7-4C75-BA4A-E23BB92B8BBF}" destId="{F0D76A87-0313-4F29-8A80-7F7BED558775}" srcOrd="0" destOrd="0" parTransId="{63930D30-ED9C-4D25-B9A9-A9B42F49AADC}" sibTransId="{22942416-DB70-4BC3-BB9C-F03E402B8B0D}"/>
    <dgm:cxn modelId="{317B673B-E3FC-428E-B48C-ED57FE531D02}" type="presOf" srcId="{532832A1-85C1-44AF-992A-4A79C87E7633}" destId="{5C140135-249C-4740-8491-BB46A875454F}" srcOrd="0" destOrd="0" presId="urn:microsoft.com/office/officeart/2005/8/layout/StepDownProcess"/>
    <dgm:cxn modelId="{C31CAB5C-8B10-48A6-B966-79BA9B23BD6E}" type="presOf" srcId="{25BF062E-FDCC-4ED1-BA04-2B5232FBF331}" destId="{8416A7A3-E070-47C7-8E5D-5D5D2B978F40}" srcOrd="0" destOrd="0" presId="urn:microsoft.com/office/officeart/2005/8/layout/StepDownProcess"/>
    <dgm:cxn modelId="{2DAEA161-12CD-42B6-8E1E-38BA4E78748D}" type="presOf" srcId="{5CCC441C-6112-46B3-8DA7-41670C1DE344}" destId="{EDC1A6C0-823A-4204-B2E5-D448D87CDF8E}" srcOrd="0" destOrd="0" presId="urn:microsoft.com/office/officeart/2005/8/layout/StepDownProcess"/>
    <dgm:cxn modelId="{C3AA8A63-C370-4130-89B7-B7C1FFAB3697}" srcId="{D4E4C555-B0A1-4C9A-80A5-1462EC58591A}" destId="{15806B89-89A0-47C2-B12A-9E56341D1FDD}" srcOrd="5" destOrd="0" parTransId="{A20AC0B4-9FDF-45CE-8496-D795C75F9E89}" sibTransId="{3621C85F-4151-43AB-9B74-B6B53E36B736}"/>
    <dgm:cxn modelId="{CF3C5D65-C84E-4D80-8820-C12B5ADAF624}" type="presOf" srcId="{DA49FF48-EE7B-4328-A397-24654C867924}" destId="{1E20C3A2-F0B4-4B53-977C-5B9D1CE6B03D}" srcOrd="0" destOrd="0" presId="urn:microsoft.com/office/officeart/2005/8/layout/StepDownProcess"/>
    <dgm:cxn modelId="{7CCD2047-9F1D-46D4-87CA-D4E81C7A8716}" srcId="{96359011-E546-4743-BB4F-970485A184EE}" destId="{394AB245-F59E-4185-83C9-39F7AB79929A}" srcOrd="0" destOrd="0" parTransId="{CDA5A6B1-7A75-4501-AB8F-EF4AB51FA010}" sibTransId="{97A2CFCA-9DF5-4F3C-A333-DFABF760477D}"/>
    <dgm:cxn modelId="{B036E46D-EFBB-4380-81A9-2FAD510EC269}" type="presOf" srcId="{ADCB129D-B3F4-4489-96D6-41D0F7DA1161}" destId="{8475D1B1-A692-49C3-8427-3D20FF589A88}" srcOrd="0" destOrd="0" presId="urn:microsoft.com/office/officeart/2005/8/layout/StepDownProcess"/>
    <dgm:cxn modelId="{625EAF6E-595D-4A6F-A631-3ED9369B730C}" type="presOf" srcId="{7BD231A9-FFBD-45EB-B9A0-05C7312EAF42}" destId="{A7CBBBD4-4E61-4301-806C-B0C4771CA6E9}" srcOrd="0" destOrd="0" presId="urn:microsoft.com/office/officeart/2005/8/layout/StepDownProcess"/>
    <dgm:cxn modelId="{634F5A4F-74F8-444F-AC18-96AAA286FC43}" type="presOf" srcId="{6B51F7B2-1D8A-468B-A15B-F1638084E3AA}" destId="{D48A3623-9088-4AE6-9A33-ED82A9461CDA}" srcOrd="0" destOrd="0" presId="urn:microsoft.com/office/officeart/2005/8/layout/StepDownProcess"/>
    <dgm:cxn modelId="{A5D34452-A4F6-4049-99DA-CF45E42E7ADA}" type="presOf" srcId="{D4E4C555-B0A1-4C9A-80A5-1462EC58591A}" destId="{5535F83C-4A64-4B78-BE46-A8751868CD08}" srcOrd="0" destOrd="0" presId="urn:microsoft.com/office/officeart/2005/8/layout/StepDownProcess"/>
    <dgm:cxn modelId="{7C02F454-D276-48CD-AE50-CEC12E6079CC}" srcId="{D4E4C555-B0A1-4C9A-80A5-1462EC58591A}" destId="{25BF062E-FDCC-4ED1-BA04-2B5232FBF331}" srcOrd="4" destOrd="0" parTransId="{7B3545F0-752E-4004-94A6-E57A9D73495D}" sibTransId="{C73EAFEC-45CF-4723-9613-0771203CA9C8}"/>
    <dgm:cxn modelId="{338D2D55-98E6-40F4-8C6F-82796FE88434}" type="presOf" srcId="{96359011-E546-4743-BB4F-970485A184EE}" destId="{67701BE8-98F7-4D32-9FB6-82E096D09A1E}" srcOrd="0" destOrd="0" presId="urn:microsoft.com/office/officeart/2005/8/layout/StepDownProcess"/>
    <dgm:cxn modelId="{60BEF975-F312-4139-8F33-41A8B7E207D3}" srcId="{2135F253-F8B7-4188-BE55-F2E9C5BF572E}" destId="{032F96C6-35EA-4BD3-B4FA-3CA94897F64B}" srcOrd="0" destOrd="0" parTransId="{7BDAD76A-9AE8-42E7-874F-001888E09BB7}" sibTransId="{14A8F9AE-AD0D-4AE6-AE3C-BAB10FB4DEBF}"/>
    <dgm:cxn modelId="{2A1EAC85-DFA2-45D0-8D03-378C76875D6E}" srcId="{9376545B-F8EC-4C55-8B5F-A2F81F2CEC82}" destId="{5CCC441C-6112-46B3-8DA7-41670C1DE344}" srcOrd="0" destOrd="0" parTransId="{689D8F46-F2D1-4CA0-A570-1C275987A437}" sibTransId="{9B788BB1-108A-4490-9959-E6FD8B2D47C6}"/>
    <dgm:cxn modelId="{64555790-3296-431F-90F9-D046BC28972F}" srcId="{D4E4C555-B0A1-4C9A-80A5-1462EC58591A}" destId="{7BD231A9-FFBD-45EB-B9A0-05C7312EAF42}" srcOrd="3" destOrd="0" parTransId="{FF03C7EF-0B99-4DE7-92C0-2298FE8BA2C7}" sibTransId="{6689BC99-8E80-4D35-8EA1-38CF0B4588F3}"/>
    <dgm:cxn modelId="{89E9FA90-83C2-43A5-8089-23675798DA79}" type="presOf" srcId="{E05007CE-998D-453D-9E17-057F04A969F9}" destId="{EBCFD5B1-05D5-4E43-BF61-0A8C2834A9F0}" srcOrd="0" destOrd="0" presId="urn:microsoft.com/office/officeart/2005/8/layout/StepDownProcess"/>
    <dgm:cxn modelId="{9D743F95-9418-4408-9532-48B7AC1EF1F3}" srcId="{D4E4C555-B0A1-4C9A-80A5-1462EC58591A}" destId="{D045B9FD-1AA7-4C75-BA4A-E23BB92B8BBF}" srcOrd="1" destOrd="0" parTransId="{5B57015D-2793-4582-9930-7964822B58EE}" sibTransId="{413A54E6-15C5-4A24-871F-129690F18768}"/>
    <dgm:cxn modelId="{58122A96-7D34-450A-9ABD-65C63137DDAF}" type="presOf" srcId="{D045B9FD-1AA7-4C75-BA4A-E23BB92B8BBF}" destId="{5E9271EC-C895-43A8-AFCE-0280FC60AB5D}" srcOrd="0" destOrd="0" presId="urn:microsoft.com/office/officeart/2005/8/layout/StepDownProcess"/>
    <dgm:cxn modelId="{1C69CB9A-2E3F-4399-836F-05C37EDACF7F}" type="presOf" srcId="{394AB245-F59E-4185-83C9-39F7AB79929A}" destId="{CD0FCAAA-4D65-49AC-B861-650289F967E9}" srcOrd="0" destOrd="0" presId="urn:microsoft.com/office/officeart/2005/8/layout/StepDownProcess"/>
    <dgm:cxn modelId="{BAF25C9D-FDCD-453D-B100-70CCD31ABABB}" type="presOf" srcId="{032F96C6-35EA-4BD3-B4FA-3CA94897F64B}" destId="{1CB5284E-795A-4616-AF0D-8BDF2C30F891}" srcOrd="0" destOrd="0" presId="urn:microsoft.com/office/officeart/2005/8/layout/StepDownProcess"/>
    <dgm:cxn modelId="{DD80F89E-F69A-4BB1-807D-2E6A38A0BF88}" type="presOf" srcId="{2135F253-F8B7-4188-BE55-F2E9C5BF572E}" destId="{F59AC46B-BD8F-41A5-B8D0-4154FF730306}" srcOrd="0" destOrd="0" presId="urn:microsoft.com/office/officeart/2005/8/layout/StepDownProcess"/>
    <dgm:cxn modelId="{357EC3A0-C2D8-458E-8899-19086C108567}" srcId="{15806B89-89A0-47C2-B12A-9E56341D1FDD}" destId="{532832A1-85C1-44AF-992A-4A79C87E7633}" srcOrd="0" destOrd="0" parTransId="{FC12724B-8A02-4520-A36B-DAC188A6E17C}" sibTransId="{B53B2DDA-939A-407C-BF95-F702B1ECDA34}"/>
    <dgm:cxn modelId="{57F14DAE-3E7F-4F40-96F4-6EC3E46E356D}" type="presOf" srcId="{F0D76A87-0313-4F29-8A80-7F7BED558775}" destId="{EC27F276-FE6E-4512-9B18-4C60E85C3A62}" srcOrd="0" destOrd="0" presId="urn:microsoft.com/office/officeart/2005/8/layout/StepDownProcess"/>
    <dgm:cxn modelId="{3AC817B9-4557-4E09-9A3C-091562684DA8}" srcId="{D4E4C555-B0A1-4C9A-80A5-1462EC58591A}" destId="{84E9F58F-3EAF-451D-8068-91B92701F892}" srcOrd="7" destOrd="0" parTransId="{9967F818-257B-48D6-AE61-7D8778788B39}" sibTransId="{ED02B91A-A28B-4DF1-A3F9-146F7B81C93E}"/>
    <dgm:cxn modelId="{FA7E94C4-36EE-4AF5-8410-8E39EBCB7040}" type="presOf" srcId="{6B522B68-0C2C-4D60-BCF1-ECEA768CCD5D}" destId="{17218F44-2977-4ED6-82F5-40792D12ABE8}" srcOrd="0" destOrd="0" presId="urn:microsoft.com/office/officeart/2005/8/layout/StepDownProcess"/>
    <dgm:cxn modelId="{976447C7-E91B-42B2-9DC8-A8D4E3C4B097}" srcId="{D4E4C555-B0A1-4C9A-80A5-1462EC58591A}" destId="{96359011-E546-4743-BB4F-970485A184EE}" srcOrd="2" destOrd="0" parTransId="{CEE054CD-209E-4949-A179-2244F65E5A25}" sibTransId="{D6EA02DD-56C8-47F1-9500-38DBE0B3D06E}"/>
    <dgm:cxn modelId="{3C936ADD-433A-4C0D-8DC6-9E1DD1BE5ED6}" srcId="{7BD231A9-FFBD-45EB-B9A0-05C7312EAF42}" destId="{6B522B68-0C2C-4D60-BCF1-ECEA768CCD5D}" srcOrd="0" destOrd="0" parTransId="{5E87C18B-6201-4926-B26E-6B3D6D810331}" sibTransId="{AB931A8C-0553-4FB5-9C5D-2FE2549F8797}"/>
    <dgm:cxn modelId="{DE6E1AED-FD18-4320-8AC8-49E8D9BAAC1F}" srcId="{84E9F58F-3EAF-451D-8068-91B92701F892}" destId="{DA49FF48-EE7B-4328-A397-24654C867924}" srcOrd="0" destOrd="0" parTransId="{5A470036-DC95-4AA1-88AD-288B9253C20F}" sibTransId="{E87708E9-C86D-4943-B9EB-D3EEAC1CF4A0}"/>
    <dgm:cxn modelId="{79C010EE-FFE6-4B64-8474-8F3071C36C93}" srcId="{D4E4C555-B0A1-4C9A-80A5-1462EC58591A}" destId="{9376545B-F8EC-4C55-8B5F-A2F81F2CEC82}" srcOrd="0" destOrd="0" parTransId="{4A11E5FE-0BC6-4044-B69B-57E2A7CBEC95}" sibTransId="{CCBAF649-8164-4FDF-B5AB-B7E5A964A6DF}"/>
    <dgm:cxn modelId="{8AF7A2F1-4A49-44C6-8A80-BF6CCDEE2AFC}" type="presOf" srcId="{84E9F58F-3EAF-451D-8068-91B92701F892}" destId="{228CCDBD-2910-409B-9DA5-4A0556FC9820}" srcOrd="0" destOrd="0" presId="urn:microsoft.com/office/officeart/2005/8/layout/StepDownProcess"/>
    <dgm:cxn modelId="{20A7A1F5-F71F-484D-9D9F-84F209337D20}" srcId="{D4E4C555-B0A1-4C9A-80A5-1462EC58591A}" destId="{ADCB129D-B3F4-4489-96D6-41D0F7DA1161}" srcOrd="8" destOrd="0" parTransId="{0DF7D29C-8672-46A9-9D53-6634F6A87EB6}" sibTransId="{9DE0F640-72F3-4E75-AA7C-5046216F8C1C}"/>
    <dgm:cxn modelId="{61C755FD-48D3-45A1-90F7-863E26D4D354}" srcId="{D4E4C555-B0A1-4C9A-80A5-1462EC58591A}" destId="{BE4EECBF-5692-4D41-8E36-6E3D0674DF2A}" srcOrd="9" destOrd="0" parTransId="{F87AAA40-ABA7-438F-BC3F-B47235C2683E}" sibTransId="{AB46BFC1-3175-4A03-90B9-E15A277F3972}"/>
    <dgm:cxn modelId="{A5406AAB-AA85-4036-A371-9B81C9397299}" type="presParOf" srcId="{5535F83C-4A64-4B78-BE46-A8751868CD08}" destId="{7915A204-5DAA-42BE-970A-9E7811272DB3}" srcOrd="0" destOrd="0" presId="urn:microsoft.com/office/officeart/2005/8/layout/StepDownProcess"/>
    <dgm:cxn modelId="{3C6A786C-5F6C-44B5-8030-841F1CC7DEE5}" type="presParOf" srcId="{7915A204-5DAA-42BE-970A-9E7811272DB3}" destId="{79A51A7D-EF19-473E-A026-4FF0D025C0F9}" srcOrd="0" destOrd="0" presId="urn:microsoft.com/office/officeart/2005/8/layout/StepDownProcess"/>
    <dgm:cxn modelId="{BD5D6AF5-55AC-42C3-A10F-3822969F5362}" type="presParOf" srcId="{7915A204-5DAA-42BE-970A-9E7811272DB3}" destId="{0F7D5779-5C2D-4DA8-A501-510EE269CF48}" srcOrd="1" destOrd="0" presId="urn:microsoft.com/office/officeart/2005/8/layout/StepDownProcess"/>
    <dgm:cxn modelId="{7F76FF35-D3E5-43B7-A2EF-4F934F567A2D}" type="presParOf" srcId="{7915A204-5DAA-42BE-970A-9E7811272DB3}" destId="{EDC1A6C0-823A-4204-B2E5-D448D87CDF8E}" srcOrd="2" destOrd="0" presId="urn:microsoft.com/office/officeart/2005/8/layout/StepDownProcess"/>
    <dgm:cxn modelId="{4FDDE95D-8691-40A5-AE03-9189C6F183EE}" type="presParOf" srcId="{5535F83C-4A64-4B78-BE46-A8751868CD08}" destId="{6FAE5BD3-5822-417D-9094-5C225E6F3408}" srcOrd="1" destOrd="0" presId="urn:microsoft.com/office/officeart/2005/8/layout/StepDownProcess"/>
    <dgm:cxn modelId="{0B009E60-9313-426C-9393-1C16A90F0EE9}" type="presParOf" srcId="{5535F83C-4A64-4B78-BE46-A8751868CD08}" destId="{0A3A9F9A-A5AB-44FD-8961-7E0D3A45EE47}" srcOrd="2" destOrd="0" presId="urn:microsoft.com/office/officeart/2005/8/layout/StepDownProcess"/>
    <dgm:cxn modelId="{E5EC13E9-DEB4-45C4-954A-829AF6BB9187}" type="presParOf" srcId="{0A3A9F9A-A5AB-44FD-8961-7E0D3A45EE47}" destId="{5C72E613-58D2-4D24-AB64-9123D5CEF089}" srcOrd="0" destOrd="0" presId="urn:microsoft.com/office/officeart/2005/8/layout/StepDownProcess"/>
    <dgm:cxn modelId="{787079DD-51FF-4BDC-9482-30BF4077095A}" type="presParOf" srcId="{0A3A9F9A-A5AB-44FD-8961-7E0D3A45EE47}" destId="{5E9271EC-C895-43A8-AFCE-0280FC60AB5D}" srcOrd="1" destOrd="0" presId="urn:microsoft.com/office/officeart/2005/8/layout/StepDownProcess"/>
    <dgm:cxn modelId="{C0B949C9-007E-4319-A7E1-81CFA2D2C7F0}" type="presParOf" srcId="{0A3A9F9A-A5AB-44FD-8961-7E0D3A45EE47}" destId="{EC27F276-FE6E-4512-9B18-4C60E85C3A62}" srcOrd="2" destOrd="0" presId="urn:microsoft.com/office/officeart/2005/8/layout/StepDownProcess"/>
    <dgm:cxn modelId="{E947FB3C-3C42-4FED-8AC5-442FE1CF4FC4}" type="presParOf" srcId="{5535F83C-4A64-4B78-BE46-A8751868CD08}" destId="{ECA8A695-4D93-4C70-9C82-C1DEC7C8AAB0}" srcOrd="3" destOrd="0" presId="urn:microsoft.com/office/officeart/2005/8/layout/StepDownProcess"/>
    <dgm:cxn modelId="{2B2EC362-72FA-467C-ABC6-4BCB4F7ECD5A}" type="presParOf" srcId="{5535F83C-4A64-4B78-BE46-A8751868CD08}" destId="{6B80933D-F434-49AE-9114-13E8AC5198D3}" srcOrd="4" destOrd="0" presId="urn:microsoft.com/office/officeart/2005/8/layout/StepDownProcess"/>
    <dgm:cxn modelId="{8391BDA6-9F98-4398-8579-5B6294A7640A}" type="presParOf" srcId="{6B80933D-F434-49AE-9114-13E8AC5198D3}" destId="{2AFB21FF-A315-47BE-A5AB-CA298359F082}" srcOrd="0" destOrd="0" presId="urn:microsoft.com/office/officeart/2005/8/layout/StepDownProcess"/>
    <dgm:cxn modelId="{F6AEE61A-99BA-48DE-9C31-ABA0AD3B96D1}" type="presParOf" srcId="{6B80933D-F434-49AE-9114-13E8AC5198D3}" destId="{67701BE8-98F7-4D32-9FB6-82E096D09A1E}" srcOrd="1" destOrd="0" presId="urn:microsoft.com/office/officeart/2005/8/layout/StepDownProcess"/>
    <dgm:cxn modelId="{BBF53981-8271-4DC1-A010-4583373A69FA}" type="presParOf" srcId="{6B80933D-F434-49AE-9114-13E8AC5198D3}" destId="{CD0FCAAA-4D65-49AC-B861-650289F967E9}" srcOrd="2" destOrd="0" presId="urn:microsoft.com/office/officeart/2005/8/layout/StepDownProcess"/>
    <dgm:cxn modelId="{DE921853-D4FD-4E59-B452-4FEB63E9A4EA}" type="presParOf" srcId="{5535F83C-4A64-4B78-BE46-A8751868CD08}" destId="{B24DDFD9-4D5C-489B-BBF4-928826021FA1}" srcOrd="5" destOrd="0" presId="urn:microsoft.com/office/officeart/2005/8/layout/StepDownProcess"/>
    <dgm:cxn modelId="{3E9C4B11-D40F-4D94-957E-99503722B21A}" type="presParOf" srcId="{5535F83C-4A64-4B78-BE46-A8751868CD08}" destId="{79A5BFE8-DFCE-4839-9C9A-5D2BDBFADA2A}" srcOrd="6" destOrd="0" presId="urn:microsoft.com/office/officeart/2005/8/layout/StepDownProcess"/>
    <dgm:cxn modelId="{39130A36-96B0-435F-ABE7-EA76F64981F0}" type="presParOf" srcId="{79A5BFE8-DFCE-4839-9C9A-5D2BDBFADA2A}" destId="{53A8B06F-6BA2-414F-9C11-682C709EF7D6}" srcOrd="0" destOrd="0" presId="urn:microsoft.com/office/officeart/2005/8/layout/StepDownProcess"/>
    <dgm:cxn modelId="{39AC76CA-2680-4999-B3E8-20F0045179DB}" type="presParOf" srcId="{79A5BFE8-DFCE-4839-9C9A-5D2BDBFADA2A}" destId="{A7CBBBD4-4E61-4301-806C-B0C4771CA6E9}" srcOrd="1" destOrd="0" presId="urn:microsoft.com/office/officeart/2005/8/layout/StepDownProcess"/>
    <dgm:cxn modelId="{12F0D39E-43A4-4B70-86B8-86B65B3F252E}" type="presParOf" srcId="{79A5BFE8-DFCE-4839-9C9A-5D2BDBFADA2A}" destId="{17218F44-2977-4ED6-82F5-40792D12ABE8}" srcOrd="2" destOrd="0" presId="urn:microsoft.com/office/officeart/2005/8/layout/StepDownProcess"/>
    <dgm:cxn modelId="{4CC862D4-F7E0-4027-B525-93C27AB4A230}" type="presParOf" srcId="{5535F83C-4A64-4B78-BE46-A8751868CD08}" destId="{F3785B64-D0CA-4219-ACFD-52E1A6C25175}" srcOrd="7" destOrd="0" presId="urn:microsoft.com/office/officeart/2005/8/layout/StepDownProcess"/>
    <dgm:cxn modelId="{5D8CE0DE-7A0D-4D0A-94F1-952A7AA58E8A}" type="presParOf" srcId="{5535F83C-4A64-4B78-BE46-A8751868CD08}" destId="{B65BBCEB-285E-40BA-9B66-D90FC85AED9D}" srcOrd="8" destOrd="0" presId="urn:microsoft.com/office/officeart/2005/8/layout/StepDownProcess"/>
    <dgm:cxn modelId="{DBC1927B-8E64-4EA5-AEB3-4A1BFFE634AC}" type="presParOf" srcId="{B65BBCEB-285E-40BA-9B66-D90FC85AED9D}" destId="{47FB3737-FE86-4BF7-8D88-A79F10D88957}" srcOrd="0" destOrd="0" presId="urn:microsoft.com/office/officeart/2005/8/layout/StepDownProcess"/>
    <dgm:cxn modelId="{28DC6775-13C9-48AB-B7C2-ACE357F83BAC}" type="presParOf" srcId="{B65BBCEB-285E-40BA-9B66-D90FC85AED9D}" destId="{8416A7A3-E070-47C7-8E5D-5D5D2B978F40}" srcOrd="1" destOrd="0" presId="urn:microsoft.com/office/officeart/2005/8/layout/StepDownProcess"/>
    <dgm:cxn modelId="{2FD666D2-E808-4DCA-BE39-9B2BBA6EA7AC}" type="presParOf" srcId="{B65BBCEB-285E-40BA-9B66-D90FC85AED9D}" destId="{EBCFD5B1-05D5-4E43-BF61-0A8C2834A9F0}" srcOrd="2" destOrd="0" presId="urn:microsoft.com/office/officeart/2005/8/layout/StepDownProcess"/>
    <dgm:cxn modelId="{46535D57-1CBF-4CB9-AE73-5B74F9E9259F}" type="presParOf" srcId="{5535F83C-4A64-4B78-BE46-A8751868CD08}" destId="{FFAB6F29-AA12-44E2-B923-41DCB1B10B39}" srcOrd="9" destOrd="0" presId="urn:microsoft.com/office/officeart/2005/8/layout/StepDownProcess"/>
    <dgm:cxn modelId="{6CEC9406-39D5-421F-8762-912D02ADB5CE}" type="presParOf" srcId="{5535F83C-4A64-4B78-BE46-A8751868CD08}" destId="{5D59357C-8393-4166-BEF3-E924F4DB3EEF}" srcOrd="10" destOrd="0" presId="urn:microsoft.com/office/officeart/2005/8/layout/StepDownProcess"/>
    <dgm:cxn modelId="{02608E59-69A0-43FC-AEE1-4F1CA4D4BFC9}" type="presParOf" srcId="{5D59357C-8393-4166-BEF3-E924F4DB3EEF}" destId="{E2DEC1D3-ECAB-4685-A469-B2E5EDC4B3D8}" srcOrd="0" destOrd="0" presId="urn:microsoft.com/office/officeart/2005/8/layout/StepDownProcess"/>
    <dgm:cxn modelId="{D03C1D4A-17C2-404B-AF54-E65B25C37737}" type="presParOf" srcId="{5D59357C-8393-4166-BEF3-E924F4DB3EEF}" destId="{A2DB4D9F-14CC-4274-B362-4E2372749843}" srcOrd="1" destOrd="0" presId="urn:microsoft.com/office/officeart/2005/8/layout/StepDownProcess"/>
    <dgm:cxn modelId="{08743C80-EAA7-4E1D-AA3F-E3DE1E2BE044}" type="presParOf" srcId="{5D59357C-8393-4166-BEF3-E924F4DB3EEF}" destId="{5C140135-249C-4740-8491-BB46A875454F}" srcOrd="2" destOrd="0" presId="urn:microsoft.com/office/officeart/2005/8/layout/StepDownProcess"/>
    <dgm:cxn modelId="{E5798A4A-0939-4F33-B60D-D93D3D5DD84B}" type="presParOf" srcId="{5535F83C-4A64-4B78-BE46-A8751868CD08}" destId="{21EED03D-78D1-4647-AC27-D708988372E1}" srcOrd="11" destOrd="0" presId="urn:microsoft.com/office/officeart/2005/8/layout/StepDownProcess"/>
    <dgm:cxn modelId="{CBCDA624-768C-4F7F-8050-11D338279331}" type="presParOf" srcId="{5535F83C-4A64-4B78-BE46-A8751868CD08}" destId="{5E97122E-BF1D-4026-945F-C69377D808D9}" srcOrd="12" destOrd="0" presId="urn:microsoft.com/office/officeart/2005/8/layout/StepDownProcess"/>
    <dgm:cxn modelId="{0B4BF01D-1E9F-4963-B26F-DA10DFE4A1FC}" type="presParOf" srcId="{5E97122E-BF1D-4026-945F-C69377D808D9}" destId="{834611BF-58CA-4013-8707-3EDDE0409A40}" srcOrd="0" destOrd="0" presId="urn:microsoft.com/office/officeart/2005/8/layout/StepDownProcess"/>
    <dgm:cxn modelId="{B24A7175-AF13-4098-9103-93C762946BDB}" type="presParOf" srcId="{5E97122E-BF1D-4026-945F-C69377D808D9}" destId="{F59AC46B-BD8F-41A5-B8D0-4154FF730306}" srcOrd="1" destOrd="0" presId="urn:microsoft.com/office/officeart/2005/8/layout/StepDownProcess"/>
    <dgm:cxn modelId="{3B01E1C0-8071-4071-9D88-F3403E2E2EF4}" type="presParOf" srcId="{5E97122E-BF1D-4026-945F-C69377D808D9}" destId="{1CB5284E-795A-4616-AF0D-8BDF2C30F891}" srcOrd="2" destOrd="0" presId="urn:microsoft.com/office/officeart/2005/8/layout/StepDownProcess"/>
    <dgm:cxn modelId="{8E378643-7AAC-4368-A44D-B2D92A96FD9F}" type="presParOf" srcId="{5535F83C-4A64-4B78-BE46-A8751868CD08}" destId="{3F2F90D1-486B-4B41-906F-F319F4C5D95E}" srcOrd="13" destOrd="0" presId="urn:microsoft.com/office/officeart/2005/8/layout/StepDownProcess"/>
    <dgm:cxn modelId="{C42CCD83-A4D1-4346-94B8-2F0F5F5F82D3}" type="presParOf" srcId="{5535F83C-4A64-4B78-BE46-A8751868CD08}" destId="{4BBFC514-D5DC-46C0-9EE7-FAA4AAD89AA5}" srcOrd="14" destOrd="0" presId="urn:microsoft.com/office/officeart/2005/8/layout/StepDownProcess"/>
    <dgm:cxn modelId="{761D3674-EF81-479F-848E-AA10C8547A19}" type="presParOf" srcId="{4BBFC514-D5DC-46C0-9EE7-FAA4AAD89AA5}" destId="{22B7BE57-AB86-4097-A7AD-A28E82F2C153}" srcOrd="0" destOrd="0" presId="urn:microsoft.com/office/officeart/2005/8/layout/StepDownProcess"/>
    <dgm:cxn modelId="{7FC49F39-2137-4AA3-8CDC-5BC5A5A5B251}" type="presParOf" srcId="{4BBFC514-D5DC-46C0-9EE7-FAA4AAD89AA5}" destId="{228CCDBD-2910-409B-9DA5-4A0556FC9820}" srcOrd="1" destOrd="0" presId="urn:microsoft.com/office/officeart/2005/8/layout/StepDownProcess"/>
    <dgm:cxn modelId="{58AC3608-CD00-4E45-8674-DB8593E1EAFD}" type="presParOf" srcId="{4BBFC514-D5DC-46C0-9EE7-FAA4AAD89AA5}" destId="{1E20C3A2-F0B4-4B53-977C-5B9D1CE6B03D}" srcOrd="2" destOrd="0" presId="urn:microsoft.com/office/officeart/2005/8/layout/StepDownProcess"/>
    <dgm:cxn modelId="{C852FF0E-0B31-4604-9050-B76F0D492425}" type="presParOf" srcId="{5535F83C-4A64-4B78-BE46-A8751868CD08}" destId="{C4CEC36D-0D6C-4981-9B97-4A8A18A3DAAE}" srcOrd="15" destOrd="0" presId="urn:microsoft.com/office/officeart/2005/8/layout/StepDownProcess"/>
    <dgm:cxn modelId="{90DC5B63-66B6-40E5-8CB9-8475AA35548F}" type="presParOf" srcId="{5535F83C-4A64-4B78-BE46-A8751868CD08}" destId="{EF0ECE83-7F1C-4E5D-9C11-BE73FFC7686D}" srcOrd="16" destOrd="0" presId="urn:microsoft.com/office/officeart/2005/8/layout/StepDownProcess"/>
    <dgm:cxn modelId="{0C055378-5D16-43B3-91A4-CB21289B78AD}" type="presParOf" srcId="{EF0ECE83-7F1C-4E5D-9C11-BE73FFC7686D}" destId="{E0740E17-8958-43D3-A25E-3CCCF25E5DA2}" srcOrd="0" destOrd="0" presId="urn:microsoft.com/office/officeart/2005/8/layout/StepDownProcess"/>
    <dgm:cxn modelId="{6200BD0F-2C3F-4191-AF0D-6AA23A756106}" type="presParOf" srcId="{EF0ECE83-7F1C-4E5D-9C11-BE73FFC7686D}" destId="{8475D1B1-A692-49C3-8427-3D20FF589A88}" srcOrd="1" destOrd="0" presId="urn:microsoft.com/office/officeart/2005/8/layout/StepDownProcess"/>
    <dgm:cxn modelId="{AA4A31CB-4E93-4D4E-96E5-252EA5C8B734}" type="presParOf" srcId="{EF0ECE83-7F1C-4E5D-9C11-BE73FFC7686D}" destId="{E463B365-0CC6-4116-8C95-24450A1E2EA0}" srcOrd="2" destOrd="0" presId="urn:microsoft.com/office/officeart/2005/8/layout/StepDownProcess"/>
    <dgm:cxn modelId="{E65C1AC2-44BA-4A51-911E-AABDA86CEBDB}" type="presParOf" srcId="{5535F83C-4A64-4B78-BE46-A8751868CD08}" destId="{568A70F7-C750-449A-8BDD-85187D48215F}" srcOrd="17" destOrd="0" presId="urn:microsoft.com/office/officeart/2005/8/layout/StepDownProcess"/>
    <dgm:cxn modelId="{D8055E6F-7A06-4255-93CC-014EC6280BC0}" type="presParOf" srcId="{5535F83C-4A64-4B78-BE46-A8751868CD08}" destId="{57003186-7A31-45F4-A303-1CE5F40A9E0B}" srcOrd="18" destOrd="0" presId="urn:microsoft.com/office/officeart/2005/8/layout/StepDownProcess"/>
    <dgm:cxn modelId="{B7B704A8-3D9A-402E-9D15-EA5BA1818E30}" type="presParOf" srcId="{57003186-7A31-45F4-A303-1CE5F40A9E0B}" destId="{A17464ED-D757-461E-B300-E9FC704431F7}" srcOrd="0" destOrd="0" presId="urn:microsoft.com/office/officeart/2005/8/layout/StepDownProcess"/>
    <dgm:cxn modelId="{2BB79567-8C52-4BF5-A47A-67C37F39B80F}" type="presParOf" srcId="{57003186-7A31-45F4-A303-1CE5F40A9E0B}" destId="{D48A3623-9088-4AE6-9A33-ED82A9461CD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51A7D-EF19-473E-A026-4FF0D025C0F9}">
      <dsp:nvSpPr>
        <dsp:cNvPr id="0" name=""/>
        <dsp:cNvSpPr/>
      </dsp:nvSpPr>
      <dsp:spPr>
        <a:xfrm rot="5400000">
          <a:off x="1265877" y="382416"/>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F7D5779-5C2D-4DA8-A501-510EE269CF48}">
      <dsp:nvSpPr>
        <dsp:cNvPr id="0" name=""/>
        <dsp:cNvSpPr/>
      </dsp:nvSpPr>
      <dsp:spPr>
        <a:xfrm>
          <a:off x="863951" y="0"/>
          <a:ext cx="1275594"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 52 656 505 €</a:t>
          </a:r>
        </a:p>
      </dsp:txBody>
      <dsp:txXfrm>
        <a:off x="886322" y="22371"/>
        <a:ext cx="1230852" cy="413443"/>
      </dsp:txXfrm>
    </dsp:sp>
    <dsp:sp modelId="{EDC1A6C0-823A-4204-B2E5-D448D87CDF8E}">
      <dsp:nvSpPr>
        <dsp:cNvPr id="0" name=""/>
        <dsp:cNvSpPr/>
      </dsp:nvSpPr>
      <dsp:spPr>
        <a:xfrm>
          <a:off x="2208771" y="6226"/>
          <a:ext cx="1874630"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b="1" kern="1200" dirty="0" err="1"/>
            <a:t>Determined</a:t>
          </a:r>
          <a:r>
            <a:rPr lang="fi-FI" sz="800" b="1" kern="1200" dirty="0"/>
            <a:t> </a:t>
          </a:r>
          <a:r>
            <a:rPr lang="fi-FI" sz="800" b="1" kern="1200" dirty="0" err="1"/>
            <a:t>cost</a:t>
          </a:r>
          <a:r>
            <a:rPr lang="fi-FI" sz="800" kern="1200" dirty="0"/>
            <a:t> in </a:t>
          </a:r>
          <a:r>
            <a:rPr lang="fi-FI" sz="800" kern="1200" dirty="0" err="1"/>
            <a:t>nominal</a:t>
          </a:r>
          <a:r>
            <a:rPr lang="fi-FI" sz="800" kern="1200" dirty="0"/>
            <a:t> </a:t>
          </a:r>
          <a:r>
            <a:rPr lang="fi-FI" sz="800" kern="1200" dirty="0" err="1"/>
            <a:t>terms</a:t>
          </a:r>
          <a:endParaRPr lang="fi-FI" sz="800" kern="1200" dirty="0"/>
        </a:p>
      </dsp:txBody>
      <dsp:txXfrm>
        <a:off x="2208771" y="6226"/>
        <a:ext cx="1874630" cy="370325"/>
      </dsp:txXfrm>
    </dsp:sp>
    <dsp:sp modelId="{5C72E613-58D2-4D24-AB64-9123D5CEF089}">
      <dsp:nvSpPr>
        <dsp:cNvPr id="0" name=""/>
        <dsp:cNvSpPr/>
      </dsp:nvSpPr>
      <dsp:spPr>
        <a:xfrm rot="5400000">
          <a:off x="2193685" y="810752"/>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E9271EC-C895-43A8-AFCE-0280FC60AB5D}">
      <dsp:nvSpPr>
        <dsp:cNvPr id="0" name=""/>
        <dsp:cNvSpPr/>
      </dsp:nvSpPr>
      <dsp:spPr>
        <a:xfrm>
          <a:off x="1892509" y="514464"/>
          <a:ext cx="1258097"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+3 552 466 €</a:t>
          </a:r>
        </a:p>
      </dsp:txBody>
      <dsp:txXfrm>
        <a:off x="1914880" y="536835"/>
        <a:ext cx="1213355" cy="413443"/>
      </dsp:txXfrm>
    </dsp:sp>
    <dsp:sp modelId="{EC27F276-FE6E-4512-9B18-4C60E85C3A62}">
      <dsp:nvSpPr>
        <dsp:cNvPr id="0" name=""/>
        <dsp:cNvSpPr/>
      </dsp:nvSpPr>
      <dsp:spPr>
        <a:xfrm>
          <a:off x="3108770" y="486464"/>
          <a:ext cx="1987257"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Inflation</a:t>
          </a:r>
          <a:r>
            <a:rPr lang="fi-FI" sz="800" kern="1200" dirty="0"/>
            <a:t> </a:t>
          </a:r>
          <a:r>
            <a:rPr lang="fi-FI" sz="800" kern="1200" dirty="0" err="1"/>
            <a:t>adjustment</a:t>
          </a:r>
          <a:r>
            <a:rPr lang="fi-FI" sz="800" kern="1200" dirty="0"/>
            <a:t> </a:t>
          </a:r>
          <a:r>
            <a:rPr lang="fi-FI" sz="800" kern="1200" dirty="0" err="1"/>
            <a:t>from</a:t>
          </a:r>
          <a:r>
            <a:rPr lang="fi-FI" sz="800" kern="1200" dirty="0"/>
            <a:t> </a:t>
          </a:r>
          <a:r>
            <a:rPr lang="fi-FI" sz="800" kern="1200" dirty="0" err="1"/>
            <a:t>year</a:t>
          </a:r>
          <a:r>
            <a:rPr lang="fi-FI" sz="800" kern="1200" dirty="0"/>
            <a:t> 2023</a:t>
          </a:r>
        </a:p>
      </dsp:txBody>
      <dsp:txXfrm>
        <a:off x="3108770" y="486464"/>
        <a:ext cx="1987257" cy="370325"/>
      </dsp:txXfrm>
    </dsp:sp>
    <dsp:sp modelId="{2AFB21FF-A315-47BE-A5AB-CA298359F082}">
      <dsp:nvSpPr>
        <dsp:cNvPr id="0" name=""/>
        <dsp:cNvSpPr/>
      </dsp:nvSpPr>
      <dsp:spPr>
        <a:xfrm rot="5400000">
          <a:off x="3307056" y="1433512"/>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7701BE8-98F7-4D32-9FB6-82E096D09A1E}">
      <dsp:nvSpPr>
        <dsp:cNvPr id="0" name=""/>
        <dsp:cNvSpPr/>
      </dsp:nvSpPr>
      <dsp:spPr>
        <a:xfrm>
          <a:off x="2829806" y="1016017"/>
          <a:ext cx="1261377"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+14 405 154 €</a:t>
          </a:r>
        </a:p>
      </dsp:txBody>
      <dsp:txXfrm>
        <a:off x="2852177" y="1038388"/>
        <a:ext cx="1216635" cy="413443"/>
      </dsp:txXfrm>
    </dsp:sp>
    <dsp:sp modelId="{CD0FCAAA-4D65-49AC-B861-650289F967E9}">
      <dsp:nvSpPr>
        <dsp:cNvPr id="0" name=""/>
        <dsp:cNvSpPr/>
      </dsp:nvSpPr>
      <dsp:spPr>
        <a:xfrm>
          <a:off x="4188773" y="1087125"/>
          <a:ext cx="1457684"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Traffic</a:t>
          </a:r>
          <a:r>
            <a:rPr lang="fi-FI" sz="800" kern="1200" dirty="0"/>
            <a:t> </a:t>
          </a:r>
          <a:r>
            <a:rPr lang="fi-FI" sz="800" kern="1200" dirty="0" err="1"/>
            <a:t>risk</a:t>
          </a:r>
          <a:r>
            <a:rPr lang="fi-FI" sz="800" kern="1200" dirty="0"/>
            <a:t> </a:t>
          </a:r>
          <a:r>
            <a:rPr lang="fi-FI" sz="800" kern="1200" dirty="0" err="1"/>
            <a:t>sharing</a:t>
          </a:r>
          <a:r>
            <a:rPr lang="fi-FI" sz="800" kern="1200" dirty="0"/>
            <a:t> </a:t>
          </a:r>
          <a:r>
            <a:rPr lang="fi-FI" sz="800" kern="1200" dirty="0" err="1"/>
            <a:t>adjustment</a:t>
          </a:r>
          <a:r>
            <a:rPr lang="fi-FI" sz="800" kern="1200" dirty="0"/>
            <a:t> </a:t>
          </a:r>
          <a:r>
            <a:rPr lang="fi-FI" sz="800" kern="1200" dirty="0" err="1"/>
            <a:t>from</a:t>
          </a:r>
          <a:r>
            <a:rPr lang="fi-FI" sz="800" kern="1200" dirty="0"/>
            <a:t> </a:t>
          </a:r>
          <a:r>
            <a:rPr lang="fi-FI" sz="800" kern="1200" dirty="0" err="1"/>
            <a:t>year</a:t>
          </a:r>
          <a:r>
            <a:rPr lang="fi-FI" sz="800" kern="1200" dirty="0"/>
            <a:t> 2023</a:t>
          </a:r>
        </a:p>
      </dsp:txBody>
      <dsp:txXfrm>
        <a:off x="4188773" y="1087125"/>
        <a:ext cx="1457684" cy="370325"/>
      </dsp:txXfrm>
    </dsp:sp>
    <dsp:sp modelId="{53A8B06F-6BA2-414F-9C11-682C709EF7D6}">
      <dsp:nvSpPr>
        <dsp:cNvPr id="0" name=""/>
        <dsp:cNvSpPr/>
      </dsp:nvSpPr>
      <dsp:spPr>
        <a:xfrm rot="5400000">
          <a:off x="4234866" y="1925637"/>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7CBBBD4-4E61-4301-806C-B0C4771CA6E9}">
      <dsp:nvSpPr>
        <dsp:cNvPr id="0" name=""/>
        <dsp:cNvSpPr/>
      </dsp:nvSpPr>
      <dsp:spPr>
        <a:xfrm>
          <a:off x="3906535" y="1510591"/>
          <a:ext cx="1069290"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+2 536 028 €</a:t>
          </a:r>
        </a:p>
      </dsp:txBody>
      <dsp:txXfrm>
        <a:off x="3928906" y="1532962"/>
        <a:ext cx="1024548" cy="413443"/>
      </dsp:txXfrm>
    </dsp:sp>
    <dsp:sp modelId="{17218F44-2977-4ED6-82F5-40792D12ABE8}">
      <dsp:nvSpPr>
        <dsp:cNvPr id="0" name=""/>
        <dsp:cNvSpPr/>
      </dsp:nvSpPr>
      <dsp:spPr>
        <a:xfrm>
          <a:off x="4979163" y="1502623"/>
          <a:ext cx="1466973"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Traffic</a:t>
          </a:r>
          <a:r>
            <a:rPr lang="fi-FI" sz="800" kern="1200" dirty="0"/>
            <a:t> </a:t>
          </a:r>
          <a:r>
            <a:rPr lang="fi-FI" sz="800" kern="1200" dirty="0" err="1"/>
            <a:t>adjustment</a:t>
          </a:r>
          <a:r>
            <a:rPr lang="fi-FI" sz="800" kern="1200" dirty="0"/>
            <a:t> </a:t>
          </a:r>
          <a:r>
            <a:rPr lang="fi-FI" sz="800" kern="1200" dirty="0" err="1"/>
            <a:t>from</a:t>
          </a:r>
          <a:r>
            <a:rPr lang="fi-FI" sz="800" kern="1200" dirty="0"/>
            <a:t> </a:t>
          </a:r>
          <a:r>
            <a:rPr lang="fi-FI" sz="800" kern="1200" dirty="0" err="1"/>
            <a:t>previous</a:t>
          </a:r>
          <a:r>
            <a:rPr lang="fi-FI" sz="800" kern="1200" dirty="0"/>
            <a:t> </a:t>
          </a:r>
          <a:r>
            <a:rPr lang="fi-FI" sz="800" kern="1200" dirty="0" err="1"/>
            <a:t>years</a:t>
          </a:r>
          <a:endParaRPr lang="fi-FI" sz="800" kern="1200" dirty="0"/>
        </a:p>
      </dsp:txBody>
      <dsp:txXfrm>
        <a:off x="4979163" y="1502623"/>
        <a:ext cx="1466973" cy="370325"/>
      </dsp:txXfrm>
    </dsp:sp>
    <dsp:sp modelId="{47FB3737-FE86-4BF7-8D88-A79F10D88957}">
      <dsp:nvSpPr>
        <dsp:cNvPr id="0" name=""/>
        <dsp:cNvSpPr/>
      </dsp:nvSpPr>
      <dsp:spPr>
        <a:xfrm rot="5400000">
          <a:off x="5162674" y="2296759"/>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416A7A3-E070-47C7-8E5D-5D5D2B978F40}">
      <dsp:nvSpPr>
        <dsp:cNvPr id="0" name=""/>
        <dsp:cNvSpPr/>
      </dsp:nvSpPr>
      <dsp:spPr>
        <a:xfrm>
          <a:off x="4818407" y="1927082"/>
          <a:ext cx="1248141"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0 €</a:t>
          </a:r>
        </a:p>
      </dsp:txBody>
      <dsp:txXfrm>
        <a:off x="4840778" y="1949453"/>
        <a:ext cx="1203399" cy="413443"/>
      </dsp:txXfrm>
    </dsp:sp>
    <dsp:sp modelId="{EBCFD5B1-05D5-4E43-BF61-0A8C2834A9F0}">
      <dsp:nvSpPr>
        <dsp:cNvPr id="0" name=""/>
        <dsp:cNvSpPr/>
      </dsp:nvSpPr>
      <dsp:spPr>
        <a:xfrm>
          <a:off x="6168770" y="1979999"/>
          <a:ext cx="1763132"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a:t>Financial </a:t>
          </a:r>
          <a:r>
            <a:rPr lang="fi-FI" sz="800" kern="1200" dirty="0" err="1"/>
            <a:t>incentives</a:t>
          </a:r>
          <a:r>
            <a:rPr lang="fi-FI" sz="800" kern="1200" dirty="0"/>
            <a:t> </a:t>
          </a:r>
          <a:r>
            <a:rPr lang="fi-FI" sz="800" kern="1200" dirty="0" err="1"/>
            <a:t>from</a:t>
          </a:r>
          <a:r>
            <a:rPr lang="fi-FI" sz="800" kern="1200" dirty="0"/>
            <a:t> </a:t>
          </a:r>
          <a:r>
            <a:rPr lang="fi-FI" sz="800" kern="1200" dirty="0" err="1"/>
            <a:t>years</a:t>
          </a:r>
          <a:r>
            <a:rPr lang="fi-FI" sz="800" kern="1200" dirty="0"/>
            <a:t> 2023</a:t>
          </a:r>
        </a:p>
      </dsp:txBody>
      <dsp:txXfrm>
        <a:off x="6168770" y="1979999"/>
        <a:ext cx="1763132" cy="370325"/>
      </dsp:txXfrm>
    </dsp:sp>
    <dsp:sp modelId="{E2DEC1D3-ECAB-4685-A469-B2E5EDC4B3D8}">
      <dsp:nvSpPr>
        <dsp:cNvPr id="0" name=""/>
        <dsp:cNvSpPr/>
      </dsp:nvSpPr>
      <dsp:spPr>
        <a:xfrm rot="5400000">
          <a:off x="6090483" y="2667884"/>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2DB4D9F-14CC-4274-B362-4E2372749843}">
      <dsp:nvSpPr>
        <dsp:cNvPr id="0" name=""/>
        <dsp:cNvSpPr/>
      </dsp:nvSpPr>
      <dsp:spPr>
        <a:xfrm>
          <a:off x="5803207" y="2372278"/>
          <a:ext cx="1140967"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-2 191 659 €</a:t>
          </a:r>
        </a:p>
      </dsp:txBody>
      <dsp:txXfrm>
        <a:off x="5825578" y="2394649"/>
        <a:ext cx="1096225" cy="413443"/>
      </dsp:txXfrm>
    </dsp:sp>
    <dsp:sp modelId="{5C140135-249C-4740-8491-BB46A875454F}">
      <dsp:nvSpPr>
        <dsp:cNvPr id="0" name=""/>
        <dsp:cNvSpPr/>
      </dsp:nvSpPr>
      <dsp:spPr>
        <a:xfrm>
          <a:off x="7068773" y="2340000"/>
          <a:ext cx="998096"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Other</a:t>
          </a:r>
          <a:r>
            <a:rPr lang="fi-FI" sz="800" kern="1200" dirty="0"/>
            <a:t> </a:t>
          </a:r>
          <a:r>
            <a:rPr lang="fi-FI" sz="800" kern="1200" dirty="0" err="1"/>
            <a:t>revenues</a:t>
          </a:r>
          <a:endParaRPr lang="fi-FI" sz="800" kern="1200" dirty="0"/>
        </a:p>
      </dsp:txBody>
      <dsp:txXfrm>
        <a:off x="7068773" y="2340000"/>
        <a:ext cx="998096" cy="370325"/>
      </dsp:txXfrm>
    </dsp:sp>
    <dsp:sp modelId="{834611BF-58CA-4013-8707-3EDDE0409A40}">
      <dsp:nvSpPr>
        <dsp:cNvPr id="0" name=""/>
        <dsp:cNvSpPr/>
      </dsp:nvSpPr>
      <dsp:spPr>
        <a:xfrm rot="5400000">
          <a:off x="7018292" y="3224568"/>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9AC46B-BD8F-41A5-B8D0-4154FF730306}">
      <dsp:nvSpPr>
        <dsp:cNvPr id="0" name=""/>
        <dsp:cNvSpPr/>
      </dsp:nvSpPr>
      <dsp:spPr>
        <a:xfrm>
          <a:off x="6705346" y="2816044"/>
          <a:ext cx="1122534"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+106 600 €</a:t>
          </a:r>
        </a:p>
      </dsp:txBody>
      <dsp:txXfrm>
        <a:off x="6727717" y="2838415"/>
        <a:ext cx="1077792" cy="413443"/>
      </dsp:txXfrm>
    </dsp:sp>
    <dsp:sp modelId="{1CB5284E-795A-4616-AF0D-8BDF2C30F891}">
      <dsp:nvSpPr>
        <dsp:cNvPr id="0" name=""/>
        <dsp:cNvSpPr/>
      </dsp:nvSpPr>
      <dsp:spPr>
        <a:xfrm>
          <a:off x="7970458" y="2880001"/>
          <a:ext cx="1543550"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Costs</a:t>
          </a:r>
          <a:r>
            <a:rPr lang="fi-FI" sz="800" kern="1200" dirty="0"/>
            <a:t> </a:t>
          </a:r>
          <a:r>
            <a:rPr lang="fi-FI" sz="800" kern="1200" dirty="0" err="1"/>
            <a:t>exempt</a:t>
          </a:r>
          <a:r>
            <a:rPr lang="fi-FI" sz="800" kern="1200" dirty="0"/>
            <a:t> </a:t>
          </a:r>
          <a:r>
            <a:rPr lang="fi-FI" sz="800" kern="1200" dirty="0" err="1"/>
            <a:t>from</a:t>
          </a:r>
          <a:r>
            <a:rPr lang="fi-FI" sz="800" kern="1200" dirty="0"/>
            <a:t> </a:t>
          </a:r>
          <a:r>
            <a:rPr lang="fi-FI" sz="800" kern="1200" dirty="0" err="1"/>
            <a:t>cost</a:t>
          </a:r>
          <a:r>
            <a:rPr lang="fi-FI" sz="800" kern="1200" dirty="0"/>
            <a:t> </a:t>
          </a:r>
          <a:r>
            <a:rPr lang="fi-FI" sz="800" kern="1200" dirty="0" err="1"/>
            <a:t>sharing</a:t>
          </a:r>
          <a:endParaRPr lang="fi-FI" sz="800" kern="1200" dirty="0"/>
        </a:p>
      </dsp:txBody>
      <dsp:txXfrm>
        <a:off x="7970458" y="2880001"/>
        <a:ext cx="1543550" cy="370325"/>
      </dsp:txXfrm>
    </dsp:sp>
    <dsp:sp modelId="{22B7BE57-AB86-4097-A7AD-A28E82F2C153}">
      <dsp:nvSpPr>
        <dsp:cNvPr id="0" name=""/>
        <dsp:cNvSpPr/>
      </dsp:nvSpPr>
      <dsp:spPr>
        <a:xfrm rot="5400000">
          <a:off x="8110446" y="3702975"/>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28CCDBD-2910-409B-9DA5-4A0556FC9820}">
      <dsp:nvSpPr>
        <dsp:cNvPr id="0" name=""/>
        <dsp:cNvSpPr/>
      </dsp:nvSpPr>
      <dsp:spPr>
        <a:xfrm>
          <a:off x="7554019" y="3324025"/>
          <a:ext cx="1396712"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0 €</a:t>
          </a:r>
        </a:p>
      </dsp:txBody>
      <dsp:txXfrm>
        <a:off x="7576390" y="3346396"/>
        <a:ext cx="1351970" cy="413443"/>
      </dsp:txXfrm>
    </dsp:sp>
    <dsp:sp modelId="{1E20C3A2-F0B4-4B53-977C-5B9D1CE6B03D}">
      <dsp:nvSpPr>
        <dsp:cNvPr id="0" name=""/>
        <dsp:cNvSpPr/>
      </dsp:nvSpPr>
      <dsp:spPr>
        <a:xfrm>
          <a:off x="10218167" y="3930408"/>
          <a:ext cx="920366"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a:t>Total for the </a:t>
          </a:r>
          <a:r>
            <a:rPr lang="fi-FI" sz="800" kern="1200" dirty="0" err="1"/>
            <a:t>calculation</a:t>
          </a:r>
          <a:r>
            <a:rPr lang="fi-FI" sz="800" kern="1200" dirty="0"/>
            <a:t> of </a:t>
          </a:r>
          <a:r>
            <a:rPr lang="fi-FI" sz="800" kern="1200" dirty="0" err="1"/>
            <a:t>unit</a:t>
          </a:r>
          <a:r>
            <a:rPr lang="fi-FI" sz="800" kern="1200" dirty="0"/>
            <a:t> </a:t>
          </a:r>
          <a:r>
            <a:rPr lang="fi-FI" sz="800" kern="1200" dirty="0" err="1"/>
            <a:t>rate</a:t>
          </a:r>
          <a:endParaRPr lang="fi-FI" sz="800" kern="1200" dirty="0"/>
        </a:p>
      </dsp:txBody>
      <dsp:txXfrm>
        <a:off x="10218167" y="3930408"/>
        <a:ext cx="920366" cy="370325"/>
      </dsp:txXfrm>
    </dsp:sp>
    <dsp:sp modelId="{E0740E17-8958-43D3-A25E-3CCCF25E5DA2}">
      <dsp:nvSpPr>
        <dsp:cNvPr id="0" name=""/>
        <dsp:cNvSpPr/>
      </dsp:nvSpPr>
      <dsp:spPr>
        <a:xfrm rot="5400000">
          <a:off x="9131477" y="4196959"/>
          <a:ext cx="392438" cy="638516"/>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475D1B1-A692-49C3-8427-3D20FF589A88}">
      <dsp:nvSpPr>
        <dsp:cNvPr id="0" name=""/>
        <dsp:cNvSpPr/>
      </dsp:nvSpPr>
      <dsp:spPr>
        <a:xfrm>
          <a:off x="9829672" y="4428087"/>
          <a:ext cx="2525045"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 € / 778 795 </a:t>
          </a:r>
        </a:p>
        <a:p>
          <a:pPr marL="0" lvl="0" indent="0" algn="ctr" defTabSz="444500">
            <a:lnSpc>
              <a:spcPct val="90000"/>
            </a:lnSpc>
            <a:spcBef>
              <a:spcPct val="0"/>
            </a:spcBef>
            <a:spcAft>
              <a:spcPct val="35000"/>
            </a:spcAft>
            <a:buNone/>
          </a:pPr>
          <a:r>
            <a:rPr lang="fi-FI" sz="1000" kern="1200" dirty="0"/>
            <a:t>(SU) = 91,25</a:t>
          </a:r>
          <a:r>
            <a:rPr lang="fi-FI" sz="1000" b="1" kern="1200" dirty="0"/>
            <a:t> €</a:t>
          </a:r>
        </a:p>
      </dsp:txBody>
      <dsp:txXfrm>
        <a:off x="9852043" y="4450458"/>
        <a:ext cx="2480303" cy="413443"/>
      </dsp:txXfrm>
    </dsp:sp>
    <dsp:sp modelId="{E463B365-0CC6-4116-8C95-24450A1E2EA0}">
      <dsp:nvSpPr>
        <dsp:cNvPr id="0" name=""/>
        <dsp:cNvSpPr/>
      </dsp:nvSpPr>
      <dsp:spPr>
        <a:xfrm>
          <a:off x="10875712" y="4198331"/>
          <a:ext cx="476079" cy="370325"/>
        </a:xfrm>
        <a:prstGeom prst="rect">
          <a:avLst/>
        </a:prstGeom>
        <a:noFill/>
        <a:ln>
          <a:noFill/>
        </a:ln>
        <a:effectLst/>
      </dsp:spPr>
      <dsp:style>
        <a:lnRef idx="0">
          <a:scrgbClr r="0" g="0" b="0"/>
        </a:lnRef>
        <a:fillRef idx="0">
          <a:scrgbClr r="0" g="0" b="0"/>
        </a:fillRef>
        <a:effectRef idx="0">
          <a:scrgbClr r="0" g="0" b="0"/>
        </a:effectRef>
        <a:fontRef idx="minor"/>
      </dsp:style>
    </dsp:sp>
    <dsp:sp modelId="{A17464ED-D757-461E-B300-E9FC704431F7}">
      <dsp:nvSpPr>
        <dsp:cNvPr id="0" name=""/>
        <dsp:cNvSpPr/>
      </dsp:nvSpPr>
      <dsp:spPr>
        <a:xfrm>
          <a:off x="8692595" y="3809126"/>
          <a:ext cx="1396712"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kern="1200" dirty="0"/>
            <a:t>= 71 065 094 €</a:t>
          </a:r>
        </a:p>
      </dsp:txBody>
      <dsp:txXfrm>
        <a:off x="8714966" y="3831497"/>
        <a:ext cx="1351970" cy="413443"/>
      </dsp:txXfrm>
    </dsp:sp>
    <dsp:sp modelId="{D48A3623-9088-4AE6-9A33-ED82A9461CDA}">
      <dsp:nvSpPr>
        <dsp:cNvPr id="0" name=""/>
        <dsp:cNvSpPr/>
      </dsp:nvSpPr>
      <dsp:spPr>
        <a:xfrm>
          <a:off x="9043596" y="3420001"/>
          <a:ext cx="1712811"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a:t>2020-2021 </a:t>
          </a:r>
          <a:r>
            <a:rPr lang="fi-FI" sz="800" kern="1200" dirty="0" err="1"/>
            <a:t>difference</a:t>
          </a:r>
          <a:r>
            <a:rPr lang="fi-FI" sz="800" kern="1200" dirty="0"/>
            <a:t> in </a:t>
          </a:r>
          <a:r>
            <a:rPr lang="fi-FI" sz="800" kern="1200" dirty="0" err="1"/>
            <a:t>revenue</a:t>
          </a:r>
          <a:r>
            <a:rPr lang="fi-FI" sz="800" kern="1200" dirty="0"/>
            <a:t> </a:t>
          </a:r>
          <a:r>
            <a:rPr lang="en-US" sz="800" kern="1200" dirty="0"/>
            <a:t>from temporary application of unit rate</a:t>
          </a:r>
          <a:endParaRPr lang="fi-FI" sz="800" kern="1200" dirty="0"/>
        </a:p>
      </dsp:txBody>
      <dsp:txXfrm>
        <a:off x="9043596" y="3420001"/>
        <a:ext cx="1712811" cy="370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51A7D-EF19-473E-A026-4FF0D025C0F9}">
      <dsp:nvSpPr>
        <dsp:cNvPr id="0" name=""/>
        <dsp:cNvSpPr/>
      </dsp:nvSpPr>
      <dsp:spPr>
        <a:xfrm rot="5400000">
          <a:off x="1289784" y="382416"/>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F7D5779-5C2D-4DA8-A501-510EE269CF48}">
      <dsp:nvSpPr>
        <dsp:cNvPr id="0" name=""/>
        <dsp:cNvSpPr/>
      </dsp:nvSpPr>
      <dsp:spPr>
        <a:xfrm>
          <a:off x="887857" y="0"/>
          <a:ext cx="1275594"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20 069 782  €</a:t>
          </a:r>
        </a:p>
      </dsp:txBody>
      <dsp:txXfrm>
        <a:off x="910228" y="22371"/>
        <a:ext cx="1230852" cy="413443"/>
      </dsp:txXfrm>
    </dsp:sp>
    <dsp:sp modelId="{EDC1A6C0-823A-4204-B2E5-D448D87CDF8E}">
      <dsp:nvSpPr>
        <dsp:cNvPr id="0" name=""/>
        <dsp:cNvSpPr/>
      </dsp:nvSpPr>
      <dsp:spPr>
        <a:xfrm>
          <a:off x="2232678" y="6226"/>
          <a:ext cx="1874630"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b="1" kern="1200" dirty="0" err="1"/>
            <a:t>Determined</a:t>
          </a:r>
          <a:r>
            <a:rPr lang="fi-FI" sz="800" b="1" kern="1200" dirty="0"/>
            <a:t> </a:t>
          </a:r>
          <a:r>
            <a:rPr lang="fi-FI" sz="800" b="1" kern="1200" dirty="0" err="1"/>
            <a:t>cost</a:t>
          </a:r>
          <a:r>
            <a:rPr lang="fi-FI" sz="800" kern="1200" dirty="0"/>
            <a:t> in </a:t>
          </a:r>
          <a:r>
            <a:rPr lang="fi-FI" sz="800" kern="1200" dirty="0" err="1"/>
            <a:t>nominal</a:t>
          </a:r>
          <a:r>
            <a:rPr lang="fi-FI" sz="800" kern="1200" dirty="0"/>
            <a:t> </a:t>
          </a:r>
          <a:r>
            <a:rPr lang="fi-FI" sz="800" kern="1200" dirty="0" err="1"/>
            <a:t>terms</a:t>
          </a:r>
          <a:endParaRPr lang="fi-FI" sz="800" kern="1200" dirty="0"/>
        </a:p>
      </dsp:txBody>
      <dsp:txXfrm>
        <a:off x="2232678" y="6226"/>
        <a:ext cx="1874630" cy="370325"/>
      </dsp:txXfrm>
    </dsp:sp>
    <dsp:sp modelId="{5C72E613-58D2-4D24-AB64-9123D5CEF089}">
      <dsp:nvSpPr>
        <dsp:cNvPr id="0" name=""/>
        <dsp:cNvSpPr/>
      </dsp:nvSpPr>
      <dsp:spPr>
        <a:xfrm rot="5400000">
          <a:off x="2217592" y="810752"/>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E9271EC-C895-43A8-AFCE-0280FC60AB5D}">
      <dsp:nvSpPr>
        <dsp:cNvPr id="0" name=""/>
        <dsp:cNvSpPr/>
      </dsp:nvSpPr>
      <dsp:spPr>
        <a:xfrm>
          <a:off x="1916416" y="514464"/>
          <a:ext cx="1258097"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+1 694 211 €</a:t>
          </a:r>
        </a:p>
      </dsp:txBody>
      <dsp:txXfrm>
        <a:off x="1938787" y="536835"/>
        <a:ext cx="1213355" cy="413443"/>
      </dsp:txXfrm>
    </dsp:sp>
    <dsp:sp modelId="{EC27F276-FE6E-4512-9B18-4C60E85C3A62}">
      <dsp:nvSpPr>
        <dsp:cNvPr id="0" name=""/>
        <dsp:cNvSpPr/>
      </dsp:nvSpPr>
      <dsp:spPr>
        <a:xfrm>
          <a:off x="3132677" y="486464"/>
          <a:ext cx="1987257"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Inflation</a:t>
          </a:r>
          <a:r>
            <a:rPr lang="fi-FI" sz="800" kern="1200" dirty="0"/>
            <a:t> </a:t>
          </a:r>
          <a:r>
            <a:rPr lang="fi-FI" sz="800" kern="1200" dirty="0" err="1"/>
            <a:t>adjustment</a:t>
          </a:r>
          <a:r>
            <a:rPr lang="fi-FI" sz="800" kern="1200" dirty="0"/>
            <a:t> </a:t>
          </a:r>
          <a:r>
            <a:rPr lang="fi-FI" sz="800" kern="1200" dirty="0" err="1"/>
            <a:t>from</a:t>
          </a:r>
          <a:r>
            <a:rPr lang="fi-FI" sz="800" kern="1200" dirty="0"/>
            <a:t> </a:t>
          </a:r>
          <a:r>
            <a:rPr lang="fi-FI" sz="800" kern="1200" dirty="0" err="1"/>
            <a:t>year</a:t>
          </a:r>
          <a:r>
            <a:rPr lang="fi-FI" sz="800" kern="1200" dirty="0"/>
            <a:t> 2023</a:t>
          </a:r>
        </a:p>
      </dsp:txBody>
      <dsp:txXfrm>
        <a:off x="3132677" y="486464"/>
        <a:ext cx="1987257" cy="370325"/>
      </dsp:txXfrm>
    </dsp:sp>
    <dsp:sp modelId="{2AFB21FF-A315-47BE-A5AB-CA298359F082}">
      <dsp:nvSpPr>
        <dsp:cNvPr id="0" name=""/>
        <dsp:cNvSpPr/>
      </dsp:nvSpPr>
      <dsp:spPr>
        <a:xfrm rot="5400000">
          <a:off x="3330962" y="1433512"/>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7701BE8-98F7-4D32-9FB6-82E096D09A1E}">
      <dsp:nvSpPr>
        <dsp:cNvPr id="0" name=""/>
        <dsp:cNvSpPr/>
      </dsp:nvSpPr>
      <dsp:spPr>
        <a:xfrm>
          <a:off x="2853712" y="1016017"/>
          <a:ext cx="1261377"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+3 737 234 €</a:t>
          </a:r>
        </a:p>
      </dsp:txBody>
      <dsp:txXfrm>
        <a:off x="2876083" y="1038388"/>
        <a:ext cx="1216635" cy="413443"/>
      </dsp:txXfrm>
    </dsp:sp>
    <dsp:sp modelId="{CD0FCAAA-4D65-49AC-B861-650289F967E9}">
      <dsp:nvSpPr>
        <dsp:cNvPr id="0" name=""/>
        <dsp:cNvSpPr/>
      </dsp:nvSpPr>
      <dsp:spPr>
        <a:xfrm>
          <a:off x="4212679" y="1087125"/>
          <a:ext cx="1457684"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Traffic</a:t>
          </a:r>
          <a:r>
            <a:rPr lang="fi-FI" sz="800" kern="1200" dirty="0"/>
            <a:t> </a:t>
          </a:r>
          <a:r>
            <a:rPr lang="fi-FI" sz="800" kern="1200" dirty="0" err="1"/>
            <a:t>risk</a:t>
          </a:r>
          <a:r>
            <a:rPr lang="fi-FI" sz="800" kern="1200" dirty="0"/>
            <a:t> </a:t>
          </a:r>
          <a:r>
            <a:rPr lang="fi-FI" sz="800" kern="1200" dirty="0" err="1"/>
            <a:t>sharing</a:t>
          </a:r>
          <a:r>
            <a:rPr lang="fi-FI" sz="800" kern="1200" dirty="0"/>
            <a:t> </a:t>
          </a:r>
          <a:r>
            <a:rPr lang="fi-FI" sz="800" kern="1200" dirty="0" err="1"/>
            <a:t>adjustment</a:t>
          </a:r>
          <a:r>
            <a:rPr lang="fi-FI" sz="800" kern="1200" dirty="0"/>
            <a:t> </a:t>
          </a:r>
          <a:r>
            <a:rPr lang="fi-FI" sz="800" kern="1200" dirty="0" err="1"/>
            <a:t>from</a:t>
          </a:r>
          <a:r>
            <a:rPr lang="fi-FI" sz="800" kern="1200" dirty="0"/>
            <a:t> </a:t>
          </a:r>
          <a:r>
            <a:rPr lang="fi-FI" sz="800" kern="1200" dirty="0" err="1"/>
            <a:t>year</a:t>
          </a:r>
          <a:r>
            <a:rPr lang="fi-FI" sz="800" kern="1200" dirty="0"/>
            <a:t> 2023</a:t>
          </a:r>
        </a:p>
      </dsp:txBody>
      <dsp:txXfrm>
        <a:off x="4212679" y="1087125"/>
        <a:ext cx="1457684" cy="370325"/>
      </dsp:txXfrm>
    </dsp:sp>
    <dsp:sp modelId="{53A8B06F-6BA2-414F-9C11-682C709EF7D6}">
      <dsp:nvSpPr>
        <dsp:cNvPr id="0" name=""/>
        <dsp:cNvSpPr/>
      </dsp:nvSpPr>
      <dsp:spPr>
        <a:xfrm rot="5400000">
          <a:off x="4258772" y="1925637"/>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7CBBBD4-4E61-4301-806C-B0C4771CA6E9}">
      <dsp:nvSpPr>
        <dsp:cNvPr id="0" name=""/>
        <dsp:cNvSpPr/>
      </dsp:nvSpPr>
      <dsp:spPr>
        <a:xfrm>
          <a:off x="3930441" y="1510591"/>
          <a:ext cx="1069290"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729 760 </a:t>
          </a:r>
          <a:r>
            <a:rPr lang="fi-FI" sz="1000" kern="1200" dirty="0"/>
            <a:t>€</a:t>
          </a:r>
        </a:p>
      </dsp:txBody>
      <dsp:txXfrm>
        <a:off x="3952812" y="1532962"/>
        <a:ext cx="1024548" cy="413443"/>
      </dsp:txXfrm>
    </dsp:sp>
    <dsp:sp modelId="{17218F44-2977-4ED6-82F5-40792D12ABE8}">
      <dsp:nvSpPr>
        <dsp:cNvPr id="0" name=""/>
        <dsp:cNvSpPr/>
      </dsp:nvSpPr>
      <dsp:spPr>
        <a:xfrm>
          <a:off x="5003070" y="1502623"/>
          <a:ext cx="1466973"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Traffic</a:t>
          </a:r>
          <a:r>
            <a:rPr lang="fi-FI" sz="800" kern="1200" dirty="0"/>
            <a:t> </a:t>
          </a:r>
          <a:r>
            <a:rPr lang="fi-FI" sz="800" kern="1200" dirty="0" err="1"/>
            <a:t>adjustment</a:t>
          </a:r>
          <a:r>
            <a:rPr lang="fi-FI" sz="800" kern="1200" dirty="0"/>
            <a:t> </a:t>
          </a:r>
          <a:r>
            <a:rPr lang="fi-FI" sz="800" kern="1200" dirty="0" err="1"/>
            <a:t>from</a:t>
          </a:r>
          <a:r>
            <a:rPr lang="fi-FI" sz="800" kern="1200" dirty="0"/>
            <a:t> </a:t>
          </a:r>
          <a:r>
            <a:rPr lang="fi-FI" sz="800" kern="1200" dirty="0" err="1"/>
            <a:t>previous</a:t>
          </a:r>
          <a:r>
            <a:rPr lang="fi-FI" sz="800" kern="1200" dirty="0"/>
            <a:t> </a:t>
          </a:r>
          <a:r>
            <a:rPr lang="fi-FI" sz="800" kern="1200" dirty="0" err="1"/>
            <a:t>years</a:t>
          </a:r>
          <a:endParaRPr lang="fi-FI" sz="800" kern="1200" dirty="0"/>
        </a:p>
      </dsp:txBody>
      <dsp:txXfrm>
        <a:off x="5003070" y="1502623"/>
        <a:ext cx="1466973" cy="370325"/>
      </dsp:txXfrm>
    </dsp:sp>
    <dsp:sp modelId="{47FB3737-FE86-4BF7-8D88-A79F10D88957}">
      <dsp:nvSpPr>
        <dsp:cNvPr id="0" name=""/>
        <dsp:cNvSpPr/>
      </dsp:nvSpPr>
      <dsp:spPr>
        <a:xfrm rot="5400000">
          <a:off x="5186581" y="2296759"/>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416A7A3-E070-47C7-8E5D-5D5D2B978F40}">
      <dsp:nvSpPr>
        <dsp:cNvPr id="0" name=""/>
        <dsp:cNvSpPr/>
      </dsp:nvSpPr>
      <dsp:spPr>
        <a:xfrm>
          <a:off x="4842314" y="1927082"/>
          <a:ext cx="1248141"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0 €</a:t>
          </a:r>
        </a:p>
      </dsp:txBody>
      <dsp:txXfrm>
        <a:off x="4864685" y="1949453"/>
        <a:ext cx="1203399" cy="413443"/>
      </dsp:txXfrm>
    </dsp:sp>
    <dsp:sp modelId="{EBCFD5B1-05D5-4E43-BF61-0A8C2834A9F0}">
      <dsp:nvSpPr>
        <dsp:cNvPr id="0" name=""/>
        <dsp:cNvSpPr/>
      </dsp:nvSpPr>
      <dsp:spPr>
        <a:xfrm>
          <a:off x="6192677" y="1979999"/>
          <a:ext cx="1763132"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a:t>Financial </a:t>
          </a:r>
          <a:r>
            <a:rPr lang="fi-FI" sz="800" kern="1200" dirty="0" err="1"/>
            <a:t>incentives</a:t>
          </a:r>
          <a:r>
            <a:rPr lang="fi-FI" sz="800" kern="1200" dirty="0"/>
            <a:t> </a:t>
          </a:r>
          <a:r>
            <a:rPr lang="fi-FI" sz="800" kern="1200" dirty="0" err="1"/>
            <a:t>from</a:t>
          </a:r>
          <a:r>
            <a:rPr lang="fi-FI" sz="800" kern="1200" dirty="0"/>
            <a:t> </a:t>
          </a:r>
          <a:r>
            <a:rPr lang="fi-FI" sz="800" kern="1200" dirty="0" err="1"/>
            <a:t>years</a:t>
          </a:r>
          <a:r>
            <a:rPr lang="fi-FI" sz="800" kern="1200" dirty="0"/>
            <a:t> 2022</a:t>
          </a:r>
        </a:p>
      </dsp:txBody>
      <dsp:txXfrm>
        <a:off x="6192677" y="1979999"/>
        <a:ext cx="1763132" cy="370325"/>
      </dsp:txXfrm>
    </dsp:sp>
    <dsp:sp modelId="{E2DEC1D3-ECAB-4685-A469-B2E5EDC4B3D8}">
      <dsp:nvSpPr>
        <dsp:cNvPr id="0" name=""/>
        <dsp:cNvSpPr/>
      </dsp:nvSpPr>
      <dsp:spPr>
        <a:xfrm rot="5400000">
          <a:off x="6114389" y="2667884"/>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2DB4D9F-14CC-4274-B362-4E2372749843}">
      <dsp:nvSpPr>
        <dsp:cNvPr id="0" name=""/>
        <dsp:cNvSpPr/>
      </dsp:nvSpPr>
      <dsp:spPr>
        <a:xfrm>
          <a:off x="5827113" y="2372278"/>
          <a:ext cx="1140967"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0 €</a:t>
          </a:r>
        </a:p>
      </dsp:txBody>
      <dsp:txXfrm>
        <a:off x="5849484" y="2394649"/>
        <a:ext cx="1096225" cy="413443"/>
      </dsp:txXfrm>
    </dsp:sp>
    <dsp:sp modelId="{5C140135-249C-4740-8491-BB46A875454F}">
      <dsp:nvSpPr>
        <dsp:cNvPr id="0" name=""/>
        <dsp:cNvSpPr/>
      </dsp:nvSpPr>
      <dsp:spPr>
        <a:xfrm>
          <a:off x="7092679" y="2340000"/>
          <a:ext cx="998096"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Other</a:t>
          </a:r>
          <a:r>
            <a:rPr lang="fi-FI" sz="800" kern="1200" dirty="0"/>
            <a:t> </a:t>
          </a:r>
          <a:r>
            <a:rPr lang="fi-FI" sz="800" kern="1200" dirty="0" err="1"/>
            <a:t>revenues</a:t>
          </a:r>
          <a:endParaRPr lang="fi-FI" sz="800" kern="1200" dirty="0"/>
        </a:p>
      </dsp:txBody>
      <dsp:txXfrm>
        <a:off x="7092679" y="2340000"/>
        <a:ext cx="998096" cy="370325"/>
      </dsp:txXfrm>
    </dsp:sp>
    <dsp:sp modelId="{834611BF-58CA-4013-8707-3EDDE0409A40}">
      <dsp:nvSpPr>
        <dsp:cNvPr id="0" name=""/>
        <dsp:cNvSpPr/>
      </dsp:nvSpPr>
      <dsp:spPr>
        <a:xfrm rot="5400000">
          <a:off x="7042199" y="3224568"/>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9AC46B-BD8F-41A5-B8D0-4154FF730306}">
      <dsp:nvSpPr>
        <dsp:cNvPr id="0" name=""/>
        <dsp:cNvSpPr/>
      </dsp:nvSpPr>
      <dsp:spPr>
        <a:xfrm>
          <a:off x="6729252" y="2816044"/>
          <a:ext cx="1122534"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0 €</a:t>
          </a:r>
        </a:p>
      </dsp:txBody>
      <dsp:txXfrm>
        <a:off x="6751623" y="2838415"/>
        <a:ext cx="1077792" cy="413443"/>
      </dsp:txXfrm>
    </dsp:sp>
    <dsp:sp modelId="{1CB5284E-795A-4616-AF0D-8BDF2C30F891}">
      <dsp:nvSpPr>
        <dsp:cNvPr id="0" name=""/>
        <dsp:cNvSpPr/>
      </dsp:nvSpPr>
      <dsp:spPr>
        <a:xfrm>
          <a:off x="7994364" y="2880001"/>
          <a:ext cx="1543550"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err="1"/>
            <a:t>Costs</a:t>
          </a:r>
          <a:r>
            <a:rPr lang="fi-FI" sz="800" kern="1200" dirty="0"/>
            <a:t> </a:t>
          </a:r>
          <a:r>
            <a:rPr lang="fi-FI" sz="800" kern="1200" dirty="0" err="1"/>
            <a:t>exempt</a:t>
          </a:r>
          <a:r>
            <a:rPr lang="fi-FI" sz="800" kern="1200" dirty="0"/>
            <a:t> </a:t>
          </a:r>
          <a:r>
            <a:rPr lang="fi-FI" sz="800" kern="1200" dirty="0" err="1"/>
            <a:t>from</a:t>
          </a:r>
          <a:r>
            <a:rPr lang="fi-FI" sz="800" kern="1200" dirty="0"/>
            <a:t> </a:t>
          </a:r>
          <a:r>
            <a:rPr lang="fi-FI" sz="800" kern="1200" dirty="0" err="1"/>
            <a:t>cost</a:t>
          </a:r>
          <a:r>
            <a:rPr lang="fi-FI" sz="800" kern="1200" dirty="0"/>
            <a:t> </a:t>
          </a:r>
          <a:r>
            <a:rPr lang="fi-FI" sz="800" kern="1200" dirty="0" err="1"/>
            <a:t>sharing</a:t>
          </a:r>
          <a:endParaRPr lang="fi-FI" sz="800" kern="1200" dirty="0"/>
        </a:p>
      </dsp:txBody>
      <dsp:txXfrm>
        <a:off x="7994364" y="2880001"/>
        <a:ext cx="1543550" cy="370325"/>
      </dsp:txXfrm>
    </dsp:sp>
    <dsp:sp modelId="{22B7BE57-AB86-4097-A7AD-A28E82F2C153}">
      <dsp:nvSpPr>
        <dsp:cNvPr id="0" name=""/>
        <dsp:cNvSpPr/>
      </dsp:nvSpPr>
      <dsp:spPr>
        <a:xfrm rot="5400000">
          <a:off x="8134352" y="3702975"/>
          <a:ext cx="388841" cy="62007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28CCDBD-2910-409B-9DA5-4A0556FC9820}">
      <dsp:nvSpPr>
        <dsp:cNvPr id="0" name=""/>
        <dsp:cNvSpPr/>
      </dsp:nvSpPr>
      <dsp:spPr>
        <a:xfrm>
          <a:off x="7577925" y="3324025"/>
          <a:ext cx="1396712"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0 €</a:t>
          </a:r>
        </a:p>
      </dsp:txBody>
      <dsp:txXfrm>
        <a:off x="7600296" y="3346396"/>
        <a:ext cx="1351970" cy="413443"/>
      </dsp:txXfrm>
    </dsp:sp>
    <dsp:sp modelId="{1E20C3A2-F0B4-4B53-977C-5B9D1CE6B03D}">
      <dsp:nvSpPr>
        <dsp:cNvPr id="0" name=""/>
        <dsp:cNvSpPr/>
      </dsp:nvSpPr>
      <dsp:spPr>
        <a:xfrm>
          <a:off x="10660528" y="3930408"/>
          <a:ext cx="920366"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a:t>Total for the </a:t>
          </a:r>
          <a:r>
            <a:rPr lang="fi-FI" sz="800" kern="1200" dirty="0" err="1"/>
            <a:t>calculation</a:t>
          </a:r>
          <a:r>
            <a:rPr lang="fi-FI" sz="800" kern="1200" dirty="0"/>
            <a:t> of </a:t>
          </a:r>
          <a:r>
            <a:rPr lang="fi-FI" sz="800" kern="1200" dirty="0" err="1"/>
            <a:t>unit</a:t>
          </a:r>
          <a:r>
            <a:rPr lang="fi-FI" sz="800" kern="1200" dirty="0"/>
            <a:t> </a:t>
          </a:r>
          <a:r>
            <a:rPr lang="fi-FI" sz="800" kern="1200" dirty="0" err="1"/>
            <a:t>rate</a:t>
          </a:r>
          <a:endParaRPr lang="fi-FI" sz="800" kern="1200" dirty="0"/>
        </a:p>
      </dsp:txBody>
      <dsp:txXfrm>
        <a:off x="10660528" y="3930408"/>
        <a:ext cx="920366" cy="370325"/>
      </dsp:txXfrm>
    </dsp:sp>
    <dsp:sp modelId="{E0740E17-8958-43D3-A25E-3CCCF25E5DA2}">
      <dsp:nvSpPr>
        <dsp:cNvPr id="0" name=""/>
        <dsp:cNvSpPr/>
      </dsp:nvSpPr>
      <dsp:spPr>
        <a:xfrm rot="5400000">
          <a:off x="9155384" y="4196959"/>
          <a:ext cx="392438" cy="638516"/>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475D1B1-A692-49C3-8427-3D20FF589A88}">
      <dsp:nvSpPr>
        <dsp:cNvPr id="0" name=""/>
        <dsp:cNvSpPr/>
      </dsp:nvSpPr>
      <dsp:spPr>
        <a:xfrm>
          <a:off x="9853578" y="4428087"/>
          <a:ext cx="2525045"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 26 230 987 € / 101 000  </a:t>
          </a:r>
        </a:p>
        <a:p>
          <a:pPr marL="0" lvl="0" indent="0" algn="ctr" defTabSz="444500">
            <a:lnSpc>
              <a:spcPct val="90000"/>
            </a:lnSpc>
            <a:spcBef>
              <a:spcPct val="0"/>
            </a:spcBef>
            <a:spcAft>
              <a:spcPct val="35000"/>
            </a:spcAft>
            <a:buNone/>
          </a:pPr>
          <a:r>
            <a:rPr lang="fi-FI" sz="1000" kern="1200" dirty="0"/>
            <a:t>(SU) = </a:t>
          </a:r>
          <a:r>
            <a:rPr lang="fi-FI" sz="1000" b="1" kern="1200" dirty="0"/>
            <a:t> 259,71 €</a:t>
          </a:r>
        </a:p>
      </dsp:txBody>
      <dsp:txXfrm>
        <a:off x="9875949" y="4450458"/>
        <a:ext cx="2480303" cy="413443"/>
      </dsp:txXfrm>
    </dsp:sp>
    <dsp:sp modelId="{E463B365-0CC6-4116-8C95-24450A1E2EA0}">
      <dsp:nvSpPr>
        <dsp:cNvPr id="0" name=""/>
        <dsp:cNvSpPr/>
      </dsp:nvSpPr>
      <dsp:spPr>
        <a:xfrm>
          <a:off x="10899618" y="4198331"/>
          <a:ext cx="476079" cy="370325"/>
        </a:xfrm>
        <a:prstGeom prst="rect">
          <a:avLst/>
        </a:prstGeom>
        <a:noFill/>
        <a:ln>
          <a:noFill/>
        </a:ln>
        <a:effectLst/>
      </dsp:spPr>
      <dsp:style>
        <a:lnRef idx="0">
          <a:scrgbClr r="0" g="0" b="0"/>
        </a:lnRef>
        <a:fillRef idx="0">
          <a:scrgbClr r="0" g="0" b="0"/>
        </a:fillRef>
        <a:effectRef idx="0">
          <a:scrgbClr r="0" g="0" b="0"/>
        </a:effectRef>
        <a:fontRef idx="minor"/>
      </dsp:style>
    </dsp:sp>
    <dsp:sp modelId="{A17464ED-D757-461E-B300-E9FC704431F7}">
      <dsp:nvSpPr>
        <dsp:cNvPr id="0" name=""/>
        <dsp:cNvSpPr/>
      </dsp:nvSpPr>
      <dsp:spPr>
        <a:xfrm>
          <a:off x="8716501" y="3809126"/>
          <a:ext cx="1396712" cy="45818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kern="1200" dirty="0"/>
            <a:t>= 26 230 987 €</a:t>
          </a:r>
        </a:p>
      </dsp:txBody>
      <dsp:txXfrm>
        <a:off x="8738872" y="3831497"/>
        <a:ext cx="1351970" cy="413443"/>
      </dsp:txXfrm>
    </dsp:sp>
    <dsp:sp modelId="{D48A3623-9088-4AE6-9A33-ED82A9461CDA}">
      <dsp:nvSpPr>
        <dsp:cNvPr id="0" name=""/>
        <dsp:cNvSpPr/>
      </dsp:nvSpPr>
      <dsp:spPr>
        <a:xfrm>
          <a:off x="9180000" y="3420001"/>
          <a:ext cx="1617185" cy="37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i-FI" sz="800" kern="1200" dirty="0"/>
            <a:t>2020-2021 </a:t>
          </a:r>
          <a:r>
            <a:rPr lang="fi-FI" sz="800" kern="1200" dirty="0" err="1"/>
            <a:t>difference</a:t>
          </a:r>
          <a:r>
            <a:rPr lang="fi-FI" sz="800" kern="1200" dirty="0"/>
            <a:t> in </a:t>
          </a:r>
          <a:r>
            <a:rPr lang="fi-FI" sz="800" kern="1200" dirty="0" err="1"/>
            <a:t>revenue</a:t>
          </a:r>
          <a:r>
            <a:rPr lang="fi-FI" sz="800" kern="1200" dirty="0"/>
            <a:t> </a:t>
          </a:r>
          <a:r>
            <a:rPr lang="en-US" sz="800" kern="1200" dirty="0"/>
            <a:t>from temporary application of unit rate</a:t>
          </a:r>
          <a:endParaRPr lang="fi-FI" sz="800" kern="1200" dirty="0"/>
        </a:p>
      </dsp:txBody>
      <dsp:txXfrm>
        <a:off x="9180000" y="3420001"/>
        <a:ext cx="1617185" cy="3703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4602575-9EAF-19A0-9847-12CD2B791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E704949-FF20-BDA6-80A8-5BB77E443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4A647E-FC34-48BE-8E96-6D156D49D38A}" type="datetimeFigureOut">
              <a:rPr lang="fi-FI" smtClean="0"/>
              <a:t>1.7.2024</a:t>
            </a:fld>
            <a:endParaRPr lang="fi-FI"/>
          </a:p>
        </p:txBody>
      </p:sp>
      <p:sp>
        <p:nvSpPr>
          <p:cNvPr id="4" name="Alatunnisteen paikkamerkki 3">
            <a:extLst>
              <a:ext uri="{FF2B5EF4-FFF2-40B4-BE49-F238E27FC236}">
                <a16:creationId xmlns:a16="http://schemas.microsoft.com/office/drawing/2014/main" id="{25E27156-F8DF-D6F6-89BD-731383CB97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F7BC741-35EB-5276-DE13-B01C7C01D0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ABDB7B-4381-47BB-BC73-39DA21E3556D}" type="slidenum">
              <a:rPr lang="fi-FI" smtClean="0"/>
              <a:t>‹#›</a:t>
            </a:fld>
            <a:endParaRPr lang="fi-FI"/>
          </a:p>
        </p:txBody>
      </p:sp>
    </p:spTree>
    <p:extLst>
      <p:ext uri="{BB962C8B-B14F-4D97-AF65-F5344CB8AC3E}">
        <p14:creationId xmlns:p14="http://schemas.microsoft.com/office/powerpoint/2010/main" val="236692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ADEF0-302C-0740-AA59-1A0E43384264}" type="datetimeFigureOut">
              <a:rPr lang="en-FI" smtClean="0"/>
              <a:t>07/01/2024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87C45-9367-6644-83AC-E35F0EDF28AC}" type="slidenum">
              <a:rPr lang="en-FI" smtClean="0"/>
              <a:t>‹#›</a:t>
            </a:fld>
            <a:endParaRPr lang="en-FI"/>
          </a:p>
        </p:txBody>
      </p:sp>
    </p:spTree>
    <p:extLst>
      <p:ext uri="{BB962C8B-B14F-4D97-AF65-F5344CB8AC3E}">
        <p14:creationId xmlns:p14="http://schemas.microsoft.com/office/powerpoint/2010/main" val="426158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Otsikkodia_ikonei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272463" y="2857550"/>
            <a:ext cx="5067536" cy="2169000"/>
          </a:xfrm>
        </p:spPr>
        <p:txBody>
          <a:bodyPr anchor="b"/>
          <a:lstStyle>
            <a:lvl1pPr algn="r">
              <a:defRPr sz="3800" b="1"/>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272463" y="5206550"/>
            <a:ext cx="5067536"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3" name="Freeform 12">
            <a:extLst>
              <a:ext uri="{FF2B5EF4-FFF2-40B4-BE49-F238E27FC236}">
                <a16:creationId xmlns:a16="http://schemas.microsoft.com/office/drawing/2014/main" id="{E9A7DEC2-5842-0951-0ACC-7F31031690CE}"/>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pic>
        <p:nvPicPr>
          <p:cNvPr id="11" name="Kuva 10">
            <a:extLst>
              <a:ext uri="{FF2B5EF4-FFF2-40B4-BE49-F238E27FC236}">
                <a16:creationId xmlns:a16="http://schemas.microsoft.com/office/drawing/2014/main" id="{754A59EF-6601-481C-8F1E-85253E26AA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6" y="2307771"/>
            <a:ext cx="5945405" cy="2324805"/>
          </a:xfrm>
          <a:prstGeom prst="rect">
            <a:avLst/>
          </a:prstGeom>
        </p:spPr>
      </p:pic>
      <p:pic>
        <p:nvPicPr>
          <p:cNvPr id="7" name="Kuva 6" descr="Liikenne- ja viestintävirasto Traficom">
            <a:extLst>
              <a:ext uri="{FF2B5EF4-FFF2-40B4-BE49-F238E27FC236}">
                <a16:creationId xmlns:a16="http://schemas.microsoft.com/office/drawing/2014/main" id="{F86D75C1-2890-8540-1D88-8B9F6578C79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157" y="1195200"/>
            <a:ext cx="3002400" cy="628322"/>
          </a:xfrm>
          <a:prstGeom prst="rect">
            <a:avLst/>
          </a:prstGeom>
        </p:spPr>
      </p:pic>
    </p:spTree>
    <p:extLst>
      <p:ext uri="{BB962C8B-B14F-4D97-AF65-F5344CB8AC3E}">
        <p14:creationId xmlns:p14="http://schemas.microsoft.com/office/powerpoint/2010/main" val="146837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fi-FI"/>
              <a:t>Lisää kuva napsauttamalla kuvaketta</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fi-FI" noProof="0"/>
              <a:t>Muokkaa ots. perustyyl. napsautt.</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7526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fi-FI"/>
              <a:t>Lisää kuva napsauttamalla kuvaketta</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fi-FI" noProof="0"/>
              <a:t>Muokkaa ots. perustyyl. napsautt.</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66709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Ikonit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65211"/>
            <a:ext cx="5494336" cy="1456048"/>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7C878E"/>
                </a:solidFill>
              </a:defRPr>
            </a:lvl1pPr>
          </a:lstStyle>
          <a:p>
            <a:pPr>
              <a:defRPr/>
            </a:pPr>
            <a:endParaRPr kumimoji="0" lang="fi-FI" sz="1000" b="0" i="0" u="none" strike="noStrike" kern="1200" cap="none" spc="0" normalizeH="0" baseline="0" noProof="0" dirty="0">
              <a:ln>
                <a:noFill/>
              </a:ln>
              <a:solidFill>
                <a:srgbClr val="7C878E"/>
              </a:solidFill>
              <a:effectLst/>
              <a:uLnTx/>
              <a:uFillTx/>
              <a:latin typeface="+mn-lt"/>
              <a:ea typeface="+mn-ea"/>
              <a:cs typeface="+mn-cs"/>
            </a:endParaRP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pic>
        <p:nvPicPr>
          <p:cNvPr id="7" name="Picture 6">
            <a:extLst>
              <a:ext uri="{FF2B5EF4-FFF2-40B4-BE49-F238E27FC236}">
                <a16:creationId xmlns:a16="http://schemas.microsoft.com/office/drawing/2014/main" id="{D4314ADB-317C-87AF-0E03-F7978D16C8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6" y="3106509"/>
            <a:ext cx="12178308" cy="2763712"/>
          </a:xfrm>
          <a:prstGeom prst="rect">
            <a:avLst/>
          </a:prstGeom>
        </p:spPr>
      </p:pic>
    </p:spTree>
    <p:extLst>
      <p:ext uri="{BB962C8B-B14F-4D97-AF65-F5344CB8AC3E}">
        <p14:creationId xmlns:p14="http://schemas.microsoft.com/office/powerpoint/2010/main" val="230904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Ikonit_tumma">
    <p:bg>
      <p:bgPr>
        <a:solidFill>
          <a:schemeClr val="tx2"/>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1376093"/>
            <a:ext cx="5494337" cy="972000"/>
          </a:xfrm>
        </p:spPr>
        <p:txBody>
          <a:bodyPr>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bg1"/>
                </a:solidFill>
              </a:defRPr>
            </a:lvl1pPr>
          </a:lstStyle>
          <a:p>
            <a:r>
              <a:rPr lang="fi-FI" noProof="0"/>
              <a:t>Muokkaa ots. perustyyl. napsautt.</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9" name="Picture 8">
            <a:extLst>
              <a:ext uri="{FF2B5EF4-FFF2-40B4-BE49-F238E27FC236}">
                <a16:creationId xmlns:a16="http://schemas.microsoft.com/office/drawing/2014/main" id="{4394FCE0-4079-4FBC-7DBD-6F30E0793E0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7240"/>
            <a:ext cx="12192000" cy="2762250"/>
          </a:xfrm>
          <a:prstGeom prst="rect">
            <a:avLst/>
          </a:prstGeom>
        </p:spPr>
      </p:pic>
      <p:pic>
        <p:nvPicPr>
          <p:cNvPr id="14"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4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fi-FI"/>
              <a:t>Lisää kuva napsauttamalla kuvaketta</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fi-FI"/>
              <a:t>Lisää kuva napsauttamalla kuvaketta</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65732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fi-FI"/>
              <a:t>Lisää kuva napsauttamalla kuvaketta</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fi-FI"/>
              <a:t>Lisää kuva napsauttamalla kuvaketta</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587964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19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fi-FI" noProof="0"/>
              <a:t>Muokkaa ots. perustyyl. napsautt.</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0" name="Kuva 9" descr="Liikenne- ja viestintävirasto Traficom">
            <a:extLst>
              <a:ext uri="{FF2B5EF4-FFF2-40B4-BE49-F238E27FC236}">
                <a16:creationId xmlns:a16="http://schemas.microsoft.com/office/drawing/2014/main" id="{06CF7553-63E9-9BA3-6E08-C5E84575E40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5157" y="1195200"/>
            <a:ext cx="3002400" cy="628322"/>
          </a:xfrm>
          <a:prstGeom prst="rect">
            <a:avLst/>
          </a:prstGeom>
        </p:spPr>
      </p:pic>
    </p:spTree>
    <p:extLst>
      <p:ext uri="{BB962C8B-B14F-4D97-AF65-F5344CB8AC3E}">
        <p14:creationId xmlns:p14="http://schemas.microsoft.com/office/powerpoint/2010/main" val="117916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fld id="{E97DE6E4-DC77-456C-872A-552B509F49AF}" type="slidenum">
              <a:rPr lang="fi-FI" smtClean="0"/>
              <a:t>‹#›</a:t>
            </a:fld>
            <a:endParaRPr lang="fi-FI"/>
          </a:p>
        </p:txBody>
      </p:sp>
    </p:spTree>
    <p:extLst>
      <p:ext uri="{BB962C8B-B14F-4D97-AF65-F5344CB8AC3E}">
        <p14:creationId xmlns:p14="http://schemas.microsoft.com/office/powerpoint/2010/main" val="295365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307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Sisältö_ja_kuva_tai_väri">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2595922" y="6466504"/>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Lst>
          </p:cNvPr>
          <p:cNvSpPr>
            <a:spLocks noGrp="1"/>
          </p:cNvSpPr>
          <p:nvPr>
            <p:ph type="pic" sz="quarter" idx="13"/>
          </p:nvPr>
        </p:nvSpPr>
        <p:spPr>
          <a:xfrm>
            <a:off x="-1" y="0"/>
            <a:ext cx="36729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901" h="6858001">
                <a:moveTo>
                  <a:pt x="0" y="0"/>
                </a:moveTo>
                <a:lnTo>
                  <a:pt x="2386839" y="0"/>
                </a:lnTo>
                <a:lnTo>
                  <a:pt x="2480907" y="108596"/>
                </a:lnTo>
                <a:cubicBezTo>
                  <a:pt x="3225571" y="1010919"/>
                  <a:pt x="3672901" y="2167720"/>
                  <a:pt x="3672901" y="3429000"/>
                </a:cubicBezTo>
                <a:cubicBezTo>
                  <a:pt x="3672901" y="4690280"/>
                  <a:pt x="3225571" y="5847081"/>
                  <a:pt x="2480907" y="6749405"/>
                </a:cubicBezTo>
                <a:lnTo>
                  <a:pt x="2386838" y="6858001"/>
                </a:lnTo>
                <a:lnTo>
                  <a:pt x="12700" y="6858001"/>
                </a:lnTo>
                <a:cubicBezTo>
                  <a:pt x="12700" y="4572001"/>
                  <a:pt x="0" y="2286000"/>
                  <a:pt x="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fi-FI"/>
              <a:t>Lisää kuva napsauttamalla kuvaketta</a:t>
            </a:r>
            <a:endParaRPr lang="en-FI" dirty="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fi-FI" noProof="0"/>
              <a:t>Muokkaa ots. perustyyl. napsautt.</a:t>
            </a:r>
          </a:p>
        </p:txBody>
      </p:sp>
      <p:pic>
        <p:nvPicPr>
          <p:cNvPr id="8"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39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Sisältö_ja_kuva_tai_väri">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4551722" y="6492108"/>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Lst>
          </p:cNvPr>
          <p:cNvSpPr>
            <a:spLocks noGrp="1"/>
          </p:cNvSpPr>
          <p:nvPr>
            <p:ph type="pic" sz="quarter" idx="13"/>
          </p:nvPr>
        </p:nvSpPr>
        <p:spPr>
          <a:xfrm>
            <a:off x="-1" y="-38100"/>
            <a:ext cx="5552501" cy="68961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2501" h="6896101">
                <a:moveTo>
                  <a:pt x="25400" y="0"/>
                </a:moveTo>
                <a:lnTo>
                  <a:pt x="4266439" y="38100"/>
                </a:lnTo>
                <a:lnTo>
                  <a:pt x="4360507" y="146696"/>
                </a:lnTo>
                <a:cubicBezTo>
                  <a:pt x="5105171" y="1049019"/>
                  <a:pt x="5552501" y="2205820"/>
                  <a:pt x="5552501" y="3467100"/>
                </a:cubicBezTo>
                <a:cubicBezTo>
                  <a:pt x="5552501" y="4728380"/>
                  <a:pt x="5105171" y="5885181"/>
                  <a:pt x="4360507" y="6787505"/>
                </a:cubicBezTo>
                <a:lnTo>
                  <a:pt x="4266438" y="6896101"/>
                </a:lnTo>
                <a:lnTo>
                  <a:pt x="0" y="6883401"/>
                </a:lnTo>
                <a:cubicBezTo>
                  <a:pt x="0" y="4597401"/>
                  <a:pt x="25400" y="2286000"/>
                  <a:pt x="2540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fi-FI"/>
              <a:t>Lisää kuva napsauttamalla kuvaketta</a:t>
            </a:r>
            <a:endParaRPr lang="en-FI" dirty="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fi-FI" noProof="0"/>
              <a:t>Muokkaa ots. perustyyl. napsautt.</a:t>
            </a:r>
          </a:p>
        </p:txBody>
      </p:sp>
      <p:pic>
        <p:nvPicPr>
          <p:cNvPr id="8"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7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8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60266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fi-FI" noProof="0"/>
              <a:t>Muokkaa ots. perustyyl. napsautt.</a:t>
            </a:r>
            <a:endParaRPr lang="fi-FI" noProof="0" dirty="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8" name="Alatunnisteen paikkamerkki 7">
            <a:extLst>
              <a:ext uri="{FF2B5EF4-FFF2-40B4-BE49-F238E27FC236}">
                <a16:creationId xmlns:a16="http://schemas.microsoft.com/office/drawing/2014/main" id="{6165415A-CD5D-4B23-8B7D-5794B69701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83727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0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fi-FI" noProof="0"/>
              <a:t>Muokkaa ots. perustyyl. napsautt.</a:t>
            </a:r>
            <a:endParaRPr lang="fi-FI" noProof="0" dirty="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79862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6" name="Picture Placeholder 15">
            <a:extLst>
              <a:ext uri="{FF2B5EF4-FFF2-40B4-BE49-F238E27FC236}">
                <a16:creationId xmlns:a16="http://schemas.microsoft.com/office/drawing/2014/main" id="{33B3CC76-B329-54EF-A9B2-307DC11F0EC5}"/>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fi-FI"/>
              <a:t>Lisää kuva napsauttamalla kuvaketta</a:t>
            </a:r>
            <a:endParaRPr lang="en-FI"/>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rgbClr val="7C878E"/>
                </a:solidFill>
              </a:defRPr>
            </a:lvl1pPr>
          </a:lstStyle>
          <a:p>
            <a:pPr>
              <a:defRPr/>
            </a:pP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428206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fi-FI"/>
              <a:t>Lisää kuva napsauttamalla kuvaketta</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4932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fi-FI" noProof="0" dirty="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000098445"/>
      </p:ext>
    </p:extLst>
  </p:cSld>
  <p:clrMap bg1="lt1" tx1="dk1" bg2="lt2" tx2="dk2" accent1="accent1" accent2="accent2" accent3="accent3" accent4="accent4" accent5="accent5" accent6="accent6" hlink="hlink" folHlink="folHlink"/>
  <p:sldLayoutIdLst>
    <p:sldLayoutId id="2147483687" r:id="rId1"/>
    <p:sldLayoutId id="2147483664" r:id="rId2"/>
    <p:sldLayoutId id="2147483706" r:id="rId3"/>
    <p:sldLayoutId id="2147483707" r:id="rId4"/>
    <p:sldLayoutId id="2147483667" r:id="rId5"/>
    <p:sldLayoutId id="2147483668" r:id="rId6"/>
    <p:sldLayoutId id="2147483673" r:id="rId7"/>
    <p:sldLayoutId id="2147483682" r:id="rId8"/>
    <p:sldLayoutId id="2147483691" r:id="rId9"/>
    <p:sldLayoutId id="2147483694" r:id="rId10"/>
    <p:sldLayoutId id="2147483698" r:id="rId11"/>
    <p:sldLayoutId id="2147483683" r:id="rId12"/>
    <p:sldLayoutId id="2147483693" r:id="rId13"/>
    <p:sldLayoutId id="2147483695" r:id="rId14"/>
    <p:sldLayoutId id="2147483697" r:id="rId15"/>
    <p:sldLayoutId id="2147483675" r:id="rId16"/>
    <p:sldLayoutId id="2147483708" r:id="rId17"/>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userDrawn="1">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userDrawn="1">
          <p15:clr>
            <a:srgbClr val="F26B43"/>
          </p15:clr>
        </p15:guide>
        <p15:guide id="12"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7.xlsx"/><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Excel_Worksheet9.xlsx"/><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32EB-1F1D-B55E-79E9-FBE3BC415198}"/>
              </a:ext>
            </a:extLst>
          </p:cNvPr>
          <p:cNvSpPr>
            <a:spLocks noGrp="1"/>
          </p:cNvSpPr>
          <p:nvPr>
            <p:ph type="ctrTitle"/>
          </p:nvPr>
        </p:nvSpPr>
        <p:spPr>
          <a:xfrm>
            <a:off x="6165743" y="2570832"/>
            <a:ext cx="5781675" cy="2169000"/>
          </a:xfrm>
        </p:spPr>
        <p:txBody>
          <a:bodyPr/>
          <a:lstStyle/>
          <a:p>
            <a:pPr algn="l"/>
            <a:r>
              <a:rPr lang="fi-FI" sz="2800" dirty="0" err="1"/>
              <a:t>Stakeholder</a:t>
            </a:r>
            <a:r>
              <a:rPr lang="fi-FI" sz="2800" dirty="0"/>
              <a:t> </a:t>
            </a:r>
            <a:r>
              <a:rPr lang="fi-FI" sz="2800" dirty="0" err="1"/>
              <a:t>consultation</a:t>
            </a:r>
            <a:r>
              <a:rPr lang="fi-FI" sz="2800" dirty="0"/>
              <a:t> </a:t>
            </a:r>
            <a:br>
              <a:rPr lang="fi-FI" sz="2800" dirty="0"/>
            </a:br>
            <a:r>
              <a:rPr lang="fi-FI" sz="2800" dirty="0"/>
              <a:t>(EU) 2019/317, Art. 24.3</a:t>
            </a:r>
            <a:br>
              <a:rPr lang="fi-FI" sz="2800" dirty="0"/>
            </a:br>
            <a:endParaRPr lang="fi-FI" sz="2800" noProof="0" dirty="0"/>
          </a:p>
        </p:txBody>
      </p:sp>
      <p:sp>
        <p:nvSpPr>
          <p:cNvPr id="3" name="Subtitle 2">
            <a:extLst>
              <a:ext uri="{FF2B5EF4-FFF2-40B4-BE49-F238E27FC236}">
                <a16:creationId xmlns:a16="http://schemas.microsoft.com/office/drawing/2014/main" id="{D5C78723-0F25-9CC4-A6E4-89EA2BD39FF4}"/>
              </a:ext>
            </a:extLst>
          </p:cNvPr>
          <p:cNvSpPr>
            <a:spLocks noGrp="1"/>
          </p:cNvSpPr>
          <p:nvPr>
            <p:ph type="subTitle" idx="1"/>
          </p:nvPr>
        </p:nvSpPr>
        <p:spPr>
          <a:xfrm>
            <a:off x="6493790" y="5206550"/>
            <a:ext cx="4846209" cy="972000"/>
          </a:xfrm>
        </p:spPr>
        <p:txBody>
          <a:bodyPr/>
          <a:lstStyle/>
          <a:p>
            <a:r>
              <a:rPr lang="fi-FI" i="1" dirty="0" err="1"/>
              <a:t>Draft</a:t>
            </a:r>
            <a:r>
              <a:rPr lang="fi-FI" i="1"/>
              <a:t> version</a:t>
            </a:r>
            <a:endParaRPr lang="fi-FI" i="1" strike="sngStrike" noProof="0" dirty="0"/>
          </a:p>
        </p:txBody>
      </p:sp>
    </p:spTree>
    <p:extLst>
      <p:ext uri="{BB962C8B-B14F-4D97-AF65-F5344CB8AC3E}">
        <p14:creationId xmlns:p14="http://schemas.microsoft.com/office/powerpoint/2010/main" val="298646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3">
            <a:extLst>
              <a:ext uri="{FF2B5EF4-FFF2-40B4-BE49-F238E27FC236}">
                <a16:creationId xmlns:a16="http://schemas.microsoft.com/office/drawing/2014/main" id="{0414C40A-D9D3-4F9D-AE47-63487362EFAB}"/>
              </a:ext>
            </a:extLst>
          </p:cNvPr>
          <p:cNvSpPr>
            <a:spLocks noGrp="1"/>
          </p:cNvSpPr>
          <p:nvPr>
            <p:ph type="subTitle" idx="1"/>
          </p:nvPr>
        </p:nvSpPr>
        <p:spPr/>
        <p:txBody>
          <a:bodyPr/>
          <a:lstStyle/>
          <a:p>
            <a:r>
              <a:rPr lang="fi-FI" u="sng" dirty="0"/>
              <a:t>  </a:t>
            </a:r>
          </a:p>
        </p:txBody>
      </p:sp>
      <p:sp>
        <p:nvSpPr>
          <p:cNvPr id="3" name="Otsikko 2">
            <a:extLst>
              <a:ext uri="{FF2B5EF4-FFF2-40B4-BE49-F238E27FC236}">
                <a16:creationId xmlns:a16="http://schemas.microsoft.com/office/drawing/2014/main" id="{EE2C17DA-7BB6-446B-B0C8-1B88AC02AF19}"/>
              </a:ext>
            </a:extLst>
          </p:cNvPr>
          <p:cNvSpPr>
            <a:spLocks noGrp="1"/>
          </p:cNvSpPr>
          <p:nvPr>
            <p:ph type="ctrTitle"/>
          </p:nvPr>
        </p:nvSpPr>
        <p:spPr>
          <a:xfrm>
            <a:off x="601663" y="601663"/>
            <a:ext cx="10275887" cy="1127125"/>
          </a:xfrm>
        </p:spPr>
        <p:txBody>
          <a:bodyPr/>
          <a:lstStyle/>
          <a:p>
            <a:r>
              <a:rPr lang="fi-FI" sz="3200" dirty="0"/>
              <a:t>2023 </a:t>
            </a:r>
            <a:r>
              <a:rPr lang="fi-FI" sz="3200" dirty="0" err="1"/>
              <a:t>cost</a:t>
            </a:r>
            <a:r>
              <a:rPr lang="fi-FI" sz="3200" dirty="0"/>
              <a:t> </a:t>
            </a:r>
            <a:r>
              <a:rPr lang="fi-FI" sz="3200" dirty="0" err="1"/>
              <a:t>exempt</a:t>
            </a:r>
            <a:r>
              <a:rPr lang="fi-FI" sz="3200" dirty="0"/>
              <a:t> </a:t>
            </a:r>
            <a:r>
              <a:rPr lang="fi-FI" sz="3200" dirty="0" err="1"/>
              <a:t>from</a:t>
            </a:r>
            <a:r>
              <a:rPr lang="fi-FI" sz="3200" dirty="0"/>
              <a:t> </a:t>
            </a:r>
            <a:r>
              <a:rPr lang="fi-FI" sz="3200" dirty="0" err="1"/>
              <a:t>cost</a:t>
            </a:r>
            <a:r>
              <a:rPr lang="fi-FI" sz="3200" dirty="0"/>
              <a:t> </a:t>
            </a:r>
            <a:r>
              <a:rPr lang="fi-FI" sz="3200" dirty="0" err="1"/>
              <a:t>sharing</a:t>
            </a:r>
            <a:endParaRPr lang="fi-FI" sz="3200" dirty="0"/>
          </a:p>
        </p:txBody>
      </p:sp>
    </p:spTree>
    <p:extLst>
      <p:ext uri="{BB962C8B-B14F-4D97-AF65-F5344CB8AC3E}">
        <p14:creationId xmlns:p14="http://schemas.microsoft.com/office/powerpoint/2010/main" val="263560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3E18720-38CC-4995-9B50-D4E60041EBD1}"/>
              </a:ext>
            </a:extLst>
          </p:cNvPr>
          <p:cNvSpPr>
            <a:spLocks noGrp="1"/>
          </p:cNvSpPr>
          <p:nvPr>
            <p:ph type="title"/>
          </p:nvPr>
        </p:nvSpPr>
        <p:spPr/>
        <p:txBody>
          <a:bodyPr/>
          <a:lstStyle/>
          <a:p>
            <a:r>
              <a:rPr lang="fi-FI" dirty="0" err="1"/>
              <a:t>Cost</a:t>
            </a:r>
            <a:r>
              <a:rPr lang="fi-FI" dirty="0"/>
              <a:t> </a:t>
            </a:r>
            <a:r>
              <a:rPr lang="fi-FI" dirty="0" err="1"/>
              <a:t>sharing</a:t>
            </a:r>
            <a:r>
              <a:rPr lang="fi-FI" dirty="0"/>
              <a:t> and </a:t>
            </a:r>
            <a:r>
              <a:rPr lang="fi-FI" dirty="0" err="1"/>
              <a:t>costs</a:t>
            </a:r>
            <a:r>
              <a:rPr lang="fi-FI" dirty="0"/>
              <a:t> </a:t>
            </a:r>
            <a:r>
              <a:rPr lang="fi-FI" dirty="0" err="1"/>
              <a:t>exempt</a:t>
            </a:r>
            <a:r>
              <a:rPr lang="fi-FI" dirty="0"/>
              <a:t> </a:t>
            </a:r>
            <a:r>
              <a:rPr lang="fi-FI" dirty="0" err="1"/>
              <a:t>from</a:t>
            </a:r>
            <a:r>
              <a:rPr lang="fi-FI" dirty="0"/>
              <a:t> </a:t>
            </a:r>
            <a:r>
              <a:rPr lang="fi-FI" dirty="0" err="1"/>
              <a:t>cost</a:t>
            </a:r>
            <a:r>
              <a:rPr lang="fi-FI" dirty="0"/>
              <a:t> </a:t>
            </a:r>
            <a:r>
              <a:rPr lang="fi-FI" dirty="0" err="1"/>
              <a:t>sharing</a:t>
            </a:r>
            <a:endParaRPr lang="fi-FI" dirty="0"/>
          </a:p>
        </p:txBody>
      </p:sp>
      <p:sp>
        <p:nvSpPr>
          <p:cNvPr id="9" name="Sisällön paikkamerkki 8">
            <a:extLst>
              <a:ext uri="{FF2B5EF4-FFF2-40B4-BE49-F238E27FC236}">
                <a16:creationId xmlns:a16="http://schemas.microsoft.com/office/drawing/2014/main" id="{BB43F43C-383C-42C5-9BFD-1A836A108D14}"/>
              </a:ext>
            </a:extLst>
          </p:cNvPr>
          <p:cNvSpPr>
            <a:spLocks noGrp="1"/>
          </p:cNvSpPr>
          <p:nvPr>
            <p:ph idx="1"/>
          </p:nvPr>
        </p:nvSpPr>
        <p:spPr>
          <a:xfrm>
            <a:off x="612000" y="1524000"/>
            <a:ext cx="10746000" cy="4660633"/>
          </a:xfrm>
        </p:spPr>
        <p:txBody>
          <a:bodyPr>
            <a:normAutofit fontScale="92500"/>
          </a:bodyPr>
          <a:lstStyle/>
          <a:p>
            <a:r>
              <a:rPr lang="fi-FI" sz="1800" dirty="0" err="1"/>
              <a:t>Cost</a:t>
            </a:r>
            <a:r>
              <a:rPr lang="fi-FI" sz="1800" dirty="0"/>
              <a:t> </a:t>
            </a:r>
            <a:r>
              <a:rPr lang="fi-FI" sz="1800" dirty="0" err="1"/>
              <a:t>sharing</a:t>
            </a:r>
            <a:r>
              <a:rPr lang="fi-FI" sz="1800" dirty="0"/>
              <a:t> </a:t>
            </a:r>
            <a:r>
              <a:rPr lang="fi-FI" sz="1800" dirty="0" err="1"/>
              <a:t>mechanism</a:t>
            </a:r>
            <a:r>
              <a:rPr lang="fi-FI" sz="1800" dirty="0"/>
              <a:t> in general </a:t>
            </a:r>
            <a:r>
              <a:rPr lang="fi-FI" sz="1800" dirty="0" err="1"/>
              <a:t>incentivies</a:t>
            </a:r>
            <a:r>
              <a:rPr lang="fi-FI" sz="1800" dirty="0"/>
              <a:t> </a:t>
            </a:r>
            <a:r>
              <a:rPr lang="fi-FI" sz="1800" dirty="0" err="1"/>
              <a:t>service</a:t>
            </a:r>
            <a:r>
              <a:rPr lang="fi-FI" sz="1800" dirty="0"/>
              <a:t> </a:t>
            </a:r>
            <a:r>
              <a:rPr lang="fi-FI" sz="1800" dirty="0" err="1"/>
              <a:t>provider</a:t>
            </a:r>
            <a:r>
              <a:rPr lang="fi-FI" sz="1800" dirty="0"/>
              <a:t> to </a:t>
            </a:r>
            <a:r>
              <a:rPr lang="fi-FI" sz="1800" dirty="0" err="1"/>
              <a:t>better</a:t>
            </a:r>
            <a:r>
              <a:rPr lang="fi-FI" sz="1800" dirty="0"/>
              <a:t> </a:t>
            </a:r>
            <a:r>
              <a:rPr lang="fi-FI" sz="1800" dirty="0" err="1"/>
              <a:t>performance</a:t>
            </a:r>
            <a:endParaRPr lang="fi-FI" sz="1800" dirty="0"/>
          </a:p>
          <a:p>
            <a:r>
              <a:rPr lang="fi-FI" sz="1800" dirty="0" err="1"/>
              <a:t>Exemptions</a:t>
            </a:r>
            <a:r>
              <a:rPr lang="fi-FI" sz="1800" dirty="0"/>
              <a:t> – </a:t>
            </a:r>
            <a:r>
              <a:rPr lang="fi-FI" sz="1800" dirty="0" err="1"/>
              <a:t>beyond</a:t>
            </a:r>
            <a:r>
              <a:rPr lang="fi-FI" sz="1800" dirty="0"/>
              <a:t> </a:t>
            </a:r>
            <a:r>
              <a:rPr lang="fi-FI" sz="1800" dirty="0" err="1"/>
              <a:t>the</a:t>
            </a:r>
            <a:r>
              <a:rPr lang="fi-FI" sz="1800" dirty="0"/>
              <a:t> </a:t>
            </a:r>
            <a:r>
              <a:rPr lang="fi-FI" sz="1800" dirty="0" err="1"/>
              <a:t>control</a:t>
            </a:r>
            <a:r>
              <a:rPr lang="fi-FI" sz="1800" dirty="0"/>
              <a:t> of </a:t>
            </a:r>
            <a:r>
              <a:rPr lang="fi-FI" sz="1800" dirty="0" err="1"/>
              <a:t>the</a:t>
            </a:r>
            <a:r>
              <a:rPr lang="fi-FI" sz="1800" dirty="0"/>
              <a:t> </a:t>
            </a:r>
            <a:r>
              <a:rPr lang="fi-FI" sz="1800" dirty="0" err="1"/>
              <a:t>entity</a:t>
            </a:r>
            <a:endParaRPr lang="fi-FI" sz="1800" dirty="0"/>
          </a:p>
          <a:p>
            <a:r>
              <a:rPr lang="fi-FI" sz="1800" b="1" dirty="0" err="1"/>
              <a:t>Uncontrollable</a:t>
            </a:r>
            <a:r>
              <a:rPr lang="fi-FI" sz="1800" b="1" dirty="0"/>
              <a:t> </a:t>
            </a:r>
            <a:r>
              <a:rPr lang="fi-FI" sz="1800" b="1" dirty="0" err="1"/>
              <a:t>costs</a:t>
            </a:r>
            <a:r>
              <a:rPr lang="fi-FI" sz="1800" b="1" dirty="0"/>
              <a:t> </a:t>
            </a:r>
            <a:r>
              <a:rPr lang="fi-FI" sz="1800" b="1" dirty="0" err="1"/>
              <a:t>exempted</a:t>
            </a:r>
            <a:r>
              <a:rPr lang="fi-FI" sz="1800" b="1" dirty="0"/>
              <a:t> </a:t>
            </a:r>
            <a:r>
              <a:rPr lang="fi-FI" sz="1800" b="1" dirty="0" err="1"/>
              <a:t>from</a:t>
            </a:r>
            <a:r>
              <a:rPr lang="fi-FI" sz="1800" b="1" dirty="0"/>
              <a:t> </a:t>
            </a:r>
            <a:r>
              <a:rPr lang="fi-FI" sz="1800" b="1" dirty="0" err="1"/>
              <a:t>cost</a:t>
            </a:r>
            <a:r>
              <a:rPr lang="fi-FI" sz="1800" b="1" dirty="0"/>
              <a:t> </a:t>
            </a:r>
            <a:r>
              <a:rPr lang="fi-FI" sz="1800" b="1" dirty="0" err="1"/>
              <a:t>sharing</a:t>
            </a:r>
            <a:r>
              <a:rPr lang="fi-FI" sz="1800" b="1" dirty="0"/>
              <a:t> </a:t>
            </a:r>
            <a:r>
              <a:rPr lang="fi-FI" sz="1800" dirty="0" err="1"/>
              <a:t>mechanism</a:t>
            </a:r>
            <a:r>
              <a:rPr lang="fi-FI" sz="1800" dirty="0"/>
              <a:t> (in FI </a:t>
            </a:r>
            <a:r>
              <a:rPr lang="fi-FI" sz="1800" dirty="0" err="1"/>
              <a:t>cost</a:t>
            </a:r>
            <a:r>
              <a:rPr lang="fi-FI" sz="1800" dirty="0"/>
              <a:t> </a:t>
            </a:r>
            <a:r>
              <a:rPr lang="fi-FI" sz="1800" dirty="0" err="1"/>
              <a:t>base</a:t>
            </a:r>
            <a:r>
              <a:rPr lang="fi-FI" sz="1800" dirty="0"/>
              <a:t>):</a:t>
            </a:r>
          </a:p>
          <a:p>
            <a:pPr lvl="1"/>
            <a:r>
              <a:rPr lang="fi-FI" sz="1600" dirty="0"/>
              <a:t>New and </a:t>
            </a:r>
            <a:r>
              <a:rPr lang="fi-FI" sz="1600" dirty="0" err="1"/>
              <a:t>existing</a:t>
            </a:r>
            <a:r>
              <a:rPr lang="fi-FI" sz="1600" dirty="0"/>
              <a:t> </a:t>
            </a:r>
            <a:r>
              <a:rPr lang="fi-FI" sz="1600" dirty="0" err="1"/>
              <a:t>investments</a:t>
            </a:r>
            <a:endParaRPr lang="fi-FI" sz="1600" dirty="0"/>
          </a:p>
          <a:p>
            <a:pPr lvl="1"/>
            <a:r>
              <a:rPr lang="fi-FI" sz="1600" dirty="0"/>
              <a:t>International </a:t>
            </a:r>
            <a:r>
              <a:rPr lang="fi-FI" sz="1600" dirty="0" err="1"/>
              <a:t>agreements</a:t>
            </a:r>
            <a:r>
              <a:rPr lang="fi-FI" sz="1600" dirty="0"/>
              <a:t> (</a:t>
            </a:r>
            <a:r>
              <a:rPr lang="fi-FI" sz="1600" dirty="0" err="1"/>
              <a:t>Eurocontrol</a:t>
            </a:r>
            <a:r>
              <a:rPr lang="fi-FI" sz="1600" dirty="0"/>
              <a:t> </a:t>
            </a:r>
            <a:r>
              <a:rPr lang="fi-FI" sz="1600" dirty="0" err="1"/>
              <a:t>fee</a:t>
            </a:r>
            <a:r>
              <a:rPr lang="fi-FI" sz="1600" dirty="0"/>
              <a:t>) and NSA </a:t>
            </a:r>
            <a:r>
              <a:rPr lang="fi-FI" sz="1600" dirty="0" err="1"/>
              <a:t>costs</a:t>
            </a:r>
            <a:endParaRPr lang="fi-FI" sz="1600" dirty="0"/>
          </a:p>
          <a:p>
            <a:pPr lvl="1"/>
            <a:r>
              <a:rPr lang="fi-FI" sz="1600" dirty="0"/>
              <a:t>National </a:t>
            </a:r>
            <a:r>
              <a:rPr lang="fi-FI" sz="1600" dirty="0" err="1"/>
              <a:t>pensions</a:t>
            </a:r>
            <a:r>
              <a:rPr lang="fi-FI" sz="1600" dirty="0"/>
              <a:t> </a:t>
            </a:r>
            <a:r>
              <a:rPr lang="fi-FI" sz="1600" dirty="0" err="1"/>
              <a:t>law</a:t>
            </a:r>
            <a:r>
              <a:rPr lang="fi-FI" sz="1600" dirty="0"/>
              <a:t> (ANSP and MET </a:t>
            </a:r>
            <a:r>
              <a:rPr lang="fi-FI" sz="1600" dirty="0" err="1"/>
              <a:t>pension</a:t>
            </a:r>
            <a:r>
              <a:rPr lang="fi-FI" sz="1600" dirty="0"/>
              <a:t> </a:t>
            </a:r>
            <a:r>
              <a:rPr lang="fi-FI" sz="1600" dirty="0" err="1"/>
              <a:t>costs</a:t>
            </a:r>
            <a:r>
              <a:rPr lang="fi-FI" sz="1600" dirty="0"/>
              <a:t>)</a:t>
            </a:r>
            <a:endParaRPr lang="fi-FI" sz="1800" dirty="0">
              <a:solidFill>
                <a:srgbClr val="FF0000"/>
              </a:solidFill>
            </a:endParaRPr>
          </a:p>
          <a:p>
            <a:endParaRPr lang="fi-FI" sz="1800" dirty="0"/>
          </a:p>
          <a:p>
            <a:r>
              <a:rPr lang="fi-FI" sz="1800" dirty="0" err="1"/>
              <a:t>Yearly</a:t>
            </a:r>
            <a:r>
              <a:rPr lang="fi-FI" sz="1800" dirty="0"/>
              <a:t> </a:t>
            </a:r>
            <a:r>
              <a:rPr lang="fi-FI" sz="1800" dirty="0" err="1"/>
              <a:t>assessment</a:t>
            </a:r>
            <a:r>
              <a:rPr lang="fi-FI" sz="1800" dirty="0"/>
              <a:t> of </a:t>
            </a:r>
            <a:r>
              <a:rPr lang="fi-FI" sz="1800" dirty="0" err="1"/>
              <a:t>exempted</a:t>
            </a:r>
            <a:r>
              <a:rPr lang="fi-FI" sz="1800" dirty="0"/>
              <a:t> </a:t>
            </a:r>
            <a:r>
              <a:rPr lang="fi-FI" sz="1800" dirty="0" err="1"/>
              <a:t>costs</a:t>
            </a:r>
            <a:r>
              <a:rPr lang="fi-FI" sz="1800" dirty="0"/>
              <a:t> </a:t>
            </a:r>
            <a:r>
              <a:rPr lang="fi-FI" sz="1800" dirty="0" err="1"/>
              <a:t>by</a:t>
            </a:r>
            <a:r>
              <a:rPr lang="fi-FI" sz="1800" dirty="0"/>
              <a:t> NSA </a:t>
            </a:r>
            <a:r>
              <a:rPr lang="fi-FI" sz="1800" dirty="0">
                <a:sym typeface="Wingdings" panose="05000000000000000000" pitchFamily="2" charset="2"/>
              </a:rPr>
              <a:t></a:t>
            </a:r>
            <a:r>
              <a:rPr lang="fi-FI" sz="1800" dirty="0"/>
              <a:t> </a:t>
            </a:r>
            <a:r>
              <a:rPr lang="fi-FI" sz="1800" dirty="0" err="1"/>
              <a:t>report</a:t>
            </a:r>
            <a:r>
              <a:rPr lang="fi-FI" sz="1800" dirty="0"/>
              <a:t> to </a:t>
            </a:r>
            <a:r>
              <a:rPr lang="fi-FI" sz="1800" dirty="0" err="1"/>
              <a:t>the</a:t>
            </a:r>
            <a:r>
              <a:rPr lang="fi-FI" sz="1800" dirty="0"/>
              <a:t> Commission on </a:t>
            </a:r>
            <a:r>
              <a:rPr lang="fi-FI" sz="1800" dirty="0" err="1"/>
              <a:t>the</a:t>
            </a:r>
            <a:r>
              <a:rPr lang="fi-FI" sz="1800" dirty="0"/>
              <a:t> </a:t>
            </a:r>
            <a:r>
              <a:rPr lang="fi-FI" sz="1800" dirty="0" err="1"/>
              <a:t>outcome</a:t>
            </a:r>
            <a:endParaRPr lang="fi-FI" sz="1800" dirty="0"/>
          </a:p>
          <a:p>
            <a:r>
              <a:rPr lang="fi-FI" sz="1800" dirty="0" err="1"/>
              <a:t>Fact</a:t>
            </a:r>
            <a:r>
              <a:rPr lang="fi-FI" sz="1800" dirty="0"/>
              <a:t> </a:t>
            </a:r>
            <a:r>
              <a:rPr lang="fi-FI" sz="1800" dirty="0" err="1"/>
              <a:t>validation</a:t>
            </a:r>
            <a:r>
              <a:rPr lang="fi-FI" sz="1800" dirty="0"/>
              <a:t> </a:t>
            </a:r>
            <a:r>
              <a:rPr lang="fi-FI" sz="1800" dirty="0" err="1"/>
              <a:t>by</a:t>
            </a:r>
            <a:r>
              <a:rPr lang="fi-FI" sz="1800" dirty="0"/>
              <a:t> PRU</a:t>
            </a:r>
          </a:p>
          <a:p>
            <a:r>
              <a:rPr lang="fi-FI" sz="1800" dirty="0"/>
              <a:t>Commission </a:t>
            </a:r>
            <a:r>
              <a:rPr lang="fi-FI" sz="1800" dirty="0" err="1"/>
              <a:t>decision</a:t>
            </a:r>
            <a:r>
              <a:rPr lang="fi-FI" sz="1800" dirty="0"/>
              <a:t> on </a:t>
            </a:r>
            <a:r>
              <a:rPr lang="fi-FI" sz="1800" dirty="0" err="1"/>
              <a:t>acceptability</a:t>
            </a:r>
            <a:r>
              <a:rPr lang="fi-FI" sz="1800" dirty="0"/>
              <a:t> of (</a:t>
            </a:r>
            <a:r>
              <a:rPr lang="fi-FI" sz="1800" dirty="0" err="1"/>
              <a:t>possibly</a:t>
            </a:r>
            <a:r>
              <a:rPr lang="fi-FI" sz="1800" dirty="0"/>
              <a:t>) </a:t>
            </a:r>
            <a:r>
              <a:rPr lang="fi-FI" sz="1800" dirty="0" err="1"/>
              <a:t>exempted</a:t>
            </a:r>
            <a:r>
              <a:rPr lang="fi-FI" sz="1800" dirty="0"/>
              <a:t> </a:t>
            </a:r>
            <a:r>
              <a:rPr lang="fi-FI" sz="1800" dirty="0" err="1"/>
              <a:t>costs</a:t>
            </a:r>
            <a:endParaRPr lang="fi-FI" sz="1800" dirty="0"/>
          </a:p>
          <a:p>
            <a:r>
              <a:rPr lang="fi-FI" sz="1800" dirty="0" err="1"/>
              <a:t>Difference</a:t>
            </a:r>
            <a:r>
              <a:rPr lang="fi-FI" sz="1800" dirty="0"/>
              <a:t> </a:t>
            </a:r>
            <a:r>
              <a:rPr lang="fi-FI" sz="1800" dirty="0" err="1"/>
              <a:t>returned</a:t>
            </a:r>
            <a:r>
              <a:rPr lang="fi-FI" sz="1800" dirty="0"/>
              <a:t>/</a:t>
            </a:r>
            <a:r>
              <a:rPr lang="fi-FI" sz="1800"/>
              <a:t>charged </a:t>
            </a:r>
            <a:r>
              <a:rPr lang="fi-FI" sz="1800" dirty="0"/>
              <a:t>to </a:t>
            </a:r>
            <a:r>
              <a:rPr lang="fi-FI" sz="1800" dirty="0" err="1"/>
              <a:t>airspace</a:t>
            </a:r>
            <a:r>
              <a:rPr lang="fi-FI" sz="1800" dirty="0"/>
              <a:t> </a:t>
            </a:r>
            <a:r>
              <a:rPr lang="fi-FI" sz="1800" dirty="0" err="1"/>
              <a:t>users</a:t>
            </a:r>
            <a:r>
              <a:rPr lang="fi-FI" sz="1800" dirty="0"/>
              <a:t> </a:t>
            </a:r>
            <a:r>
              <a:rPr lang="fi-FI" sz="1800" dirty="0" err="1"/>
              <a:t>through</a:t>
            </a:r>
            <a:r>
              <a:rPr lang="fi-FI" sz="1800" dirty="0"/>
              <a:t> a </a:t>
            </a:r>
            <a:r>
              <a:rPr lang="fi-FI" sz="1800" dirty="0" err="1"/>
              <a:t>carry</a:t>
            </a:r>
            <a:r>
              <a:rPr lang="fi-FI" sz="1800" dirty="0"/>
              <a:t> </a:t>
            </a:r>
            <a:r>
              <a:rPr lang="fi-FI" sz="1800" dirty="0" err="1"/>
              <a:t>over</a:t>
            </a:r>
            <a:r>
              <a:rPr lang="fi-FI" sz="1800" dirty="0"/>
              <a:t> to RP4 </a:t>
            </a:r>
            <a:r>
              <a:rPr lang="fi-FI" sz="1800" dirty="0" err="1"/>
              <a:t>or</a:t>
            </a:r>
            <a:r>
              <a:rPr lang="fi-FI" sz="1800" dirty="0"/>
              <a:t> </a:t>
            </a:r>
            <a:r>
              <a:rPr lang="fi-FI" sz="1800" dirty="0" err="1"/>
              <a:t>year</a:t>
            </a:r>
            <a:r>
              <a:rPr lang="fi-FI" sz="1800" dirty="0"/>
              <a:t> n+2</a:t>
            </a:r>
          </a:p>
          <a:p>
            <a:endParaRPr lang="fi-FI" dirty="0"/>
          </a:p>
        </p:txBody>
      </p:sp>
    </p:spTree>
    <p:extLst>
      <p:ext uri="{BB962C8B-B14F-4D97-AF65-F5344CB8AC3E}">
        <p14:creationId xmlns:p14="http://schemas.microsoft.com/office/powerpoint/2010/main" val="286964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3E18720-38CC-4995-9B50-D4E60041EBD1}"/>
              </a:ext>
            </a:extLst>
          </p:cNvPr>
          <p:cNvSpPr>
            <a:spLocks noGrp="1"/>
          </p:cNvSpPr>
          <p:nvPr>
            <p:ph type="title"/>
          </p:nvPr>
        </p:nvSpPr>
        <p:spPr/>
        <p:txBody>
          <a:bodyPr/>
          <a:lstStyle/>
          <a:p>
            <a:r>
              <a:rPr lang="fi-FI" dirty="0" err="1"/>
              <a:t>Eurocontrol</a:t>
            </a:r>
            <a:r>
              <a:rPr lang="fi-FI" dirty="0"/>
              <a:t> and NSA </a:t>
            </a:r>
            <a:r>
              <a:rPr lang="fi-FI" dirty="0" err="1"/>
              <a:t>costs</a:t>
            </a:r>
            <a:endParaRPr lang="fi-FI" dirty="0"/>
          </a:p>
        </p:txBody>
      </p:sp>
      <p:sp>
        <p:nvSpPr>
          <p:cNvPr id="9" name="Sisällön paikkamerkki 8">
            <a:extLst>
              <a:ext uri="{FF2B5EF4-FFF2-40B4-BE49-F238E27FC236}">
                <a16:creationId xmlns:a16="http://schemas.microsoft.com/office/drawing/2014/main" id="{BB43F43C-383C-42C5-9BFD-1A836A108D14}"/>
              </a:ext>
            </a:extLst>
          </p:cNvPr>
          <p:cNvSpPr>
            <a:spLocks noGrp="1"/>
          </p:cNvSpPr>
          <p:nvPr>
            <p:ph idx="1"/>
          </p:nvPr>
        </p:nvSpPr>
        <p:spPr/>
        <p:txBody>
          <a:bodyPr>
            <a:normAutofit/>
          </a:bodyPr>
          <a:lstStyle/>
          <a:p>
            <a:r>
              <a:rPr lang="fi-FI" dirty="0"/>
              <a:t>NSA </a:t>
            </a:r>
            <a:r>
              <a:rPr lang="fi-FI" dirty="0" err="1"/>
              <a:t>determined</a:t>
            </a:r>
            <a:r>
              <a:rPr lang="fi-FI" dirty="0"/>
              <a:t> </a:t>
            </a:r>
            <a:r>
              <a:rPr lang="fi-FI" dirty="0" err="1"/>
              <a:t>costs</a:t>
            </a:r>
            <a:r>
              <a:rPr lang="fi-FI" dirty="0"/>
              <a:t> 2023 </a:t>
            </a:r>
            <a:r>
              <a:rPr lang="fi-FI" dirty="0" err="1"/>
              <a:t>are</a:t>
            </a:r>
            <a:r>
              <a:rPr lang="fi-FI" dirty="0"/>
              <a:t> </a:t>
            </a:r>
            <a:r>
              <a:rPr lang="fi-FI" dirty="0" err="1"/>
              <a:t>the</a:t>
            </a:r>
            <a:r>
              <a:rPr lang="fi-FI" dirty="0"/>
              <a:t> </a:t>
            </a:r>
            <a:r>
              <a:rPr lang="fi-FI" dirty="0" err="1"/>
              <a:t>same</a:t>
            </a:r>
            <a:r>
              <a:rPr lang="fi-FI" dirty="0"/>
              <a:t> as </a:t>
            </a:r>
            <a:r>
              <a:rPr lang="fi-FI" dirty="0" err="1"/>
              <a:t>actuals</a:t>
            </a:r>
            <a:endParaRPr lang="fi-FI" dirty="0"/>
          </a:p>
          <a:p>
            <a:pPr lvl="1"/>
            <a:r>
              <a:rPr lang="fi-FI" dirty="0"/>
              <a:t>No </a:t>
            </a:r>
            <a:r>
              <a:rPr lang="fi-FI" dirty="0" err="1"/>
              <a:t>cost</a:t>
            </a:r>
            <a:r>
              <a:rPr lang="fi-FI" dirty="0"/>
              <a:t> </a:t>
            </a:r>
            <a:r>
              <a:rPr lang="fi-FI" dirty="0" err="1"/>
              <a:t>exempt</a:t>
            </a:r>
            <a:r>
              <a:rPr lang="fi-FI" dirty="0"/>
              <a:t> </a:t>
            </a:r>
            <a:r>
              <a:rPr lang="fi-FI" dirty="0" err="1"/>
              <a:t>carry-overs</a:t>
            </a:r>
            <a:endParaRPr lang="fi-FI" dirty="0"/>
          </a:p>
          <a:p>
            <a:pPr lvl="1"/>
            <a:endParaRPr lang="fi-FI" dirty="0"/>
          </a:p>
          <a:p>
            <a:r>
              <a:rPr lang="fi-FI" dirty="0"/>
              <a:t> </a:t>
            </a:r>
            <a:r>
              <a:rPr lang="fi-FI" dirty="0" err="1"/>
              <a:t>Eurocontrol</a:t>
            </a:r>
            <a:r>
              <a:rPr lang="fi-FI" dirty="0"/>
              <a:t> </a:t>
            </a:r>
            <a:r>
              <a:rPr lang="fi-FI" dirty="0" err="1"/>
              <a:t>costs</a:t>
            </a:r>
            <a:endParaRPr lang="fi-FI" dirty="0"/>
          </a:p>
          <a:p>
            <a:pPr lvl="1"/>
            <a:r>
              <a:rPr lang="fi-FI" dirty="0"/>
              <a:t>2023 </a:t>
            </a:r>
            <a:r>
              <a:rPr lang="fi-FI" dirty="0" err="1"/>
              <a:t>determined</a:t>
            </a:r>
            <a:r>
              <a:rPr lang="fi-FI" dirty="0"/>
              <a:t> 3 745 340 €, </a:t>
            </a:r>
            <a:r>
              <a:rPr lang="fi-FI" dirty="0" err="1"/>
              <a:t>actual</a:t>
            </a:r>
            <a:r>
              <a:rPr lang="fi-FI" dirty="0"/>
              <a:t> 3 851 940 €</a:t>
            </a:r>
          </a:p>
          <a:p>
            <a:pPr lvl="2"/>
            <a:r>
              <a:rPr lang="fi-FI" dirty="0" err="1"/>
              <a:t>Difference</a:t>
            </a:r>
            <a:r>
              <a:rPr lang="fi-FI" dirty="0"/>
              <a:t> </a:t>
            </a:r>
            <a:r>
              <a:rPr lang="fi-FI" b="1" dirty="0"/>
              <a:t>+106 600 € </a:t>
            </a:r>
            <a:r>
              <a:rPr lang="fi-FI" b="1" dirty="0" err="1"/>
              <a:t>carried</a:t>
            </a:r>
            <a:r>
              <a:rPr lang="fi-FI" b="1" dirty="0"/>
              <a:t> </a:t>
            </a:r>
            <a:r>
              <a:rPr lang="fi-FI" b="1" dirty="0" err="1"/>
              <a:t>over</a:t>
            </a:r>
            <a:r>
              <a:rPr lang="fi-FI" b="1" dirty="0"/>
              <a:t> to </a:t>
            </a:r>
            <a:r>
              <a:rPr lang="fi-FI" b="1" dirty="0" err="1"/>
              <a:t>year</a:t>
            </a:r>
            <a:r>
              <a:rPr lang="fi-FI" b="1" dirty="0"/>
              <a:t> n+2 (2025) </a:t>
            </a:r>
          </a:p>
          <a:p>
            <a:pPr marL="0" indent="0">
              <a:buNone/>
            </a:pPr>
            <a:endParaRPr lang="fi-FI" dirty="0"/>
          </a:p>
        </p:txBody>
      </p:sp>
    </p:spTree>
    <p:extLst>
      <p:ext uri="{BB962C8B-B14F-4D97-AF65-F5344CB8AC3E}">
        <p14:creationId xmlns:p14="http://schemas.microsoft.com/office/powerpoint/2010/main" val="60080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3E18720-38CC-4995-9B50-D4E60041EBD1}"/>
              </a:ext>
            </a:extLst>
          </p:cNvPr>
          <p:cNvSpPr>
            <a:spLocks noGrp="1"/>
          </p:cNvSpPr>
          <p:nvPr>
            <p:ph type="title"/>
          </p:nvPr>
        </p:nvSpPr>
        <p:spPr/>
        <p:txBody>
          <a:bodyPr/>
          <a:lstStyle/>
          <a:p>
            <a:r>
              <a:rPr lang="fi-FI" dirty="0"/>
              <a:t>Pension </a:t>
            </a:r>
            <a:r>
              <a:rPr lang="fi-FI" dirty="0" err="1"/>
              <a:t>costs</a:t>
            </a:r>
            <a:endParaRPr lang="fi-FI" dirty="0"/>
          </a:p>
        </p:txBody>
      </p:sp>
      <p:sp>
        <p:nvSpPr>
          <p:cNvPr id="9" name="Sisällön paikkamerkki 8">
            <a:extLst>
              <a:ext uri="{FF2B5EF4-FFF2-40B4-BE49-F238E27FC236}">
                <a16:creationId xmlns:a16="http://schemas.microsoft.com/office/drawing/2014/main" id="{BB43F43C-383C-42C5-9BFD-1A836A108D14}"/>
              </a:ext>
            </a:extLst>
          </p:cNvPr>
          <p:cNvSpPr>
            <a:spLocks noGrp="1"/>
          </p:cNvSpPr>
          <p:nvPr>
            <p:ph idx="1"/>
          </p:nvPr>
        </p:nvSpPr>
        <p:spPr>
          <a:xfrm>
            <a:off x="612000" y="1333500"/>
            <a:ext cx="10746000" cy="4851133"/>
          </a:xfrm>
        </p:spPr>
        <p:txBody>
          <a:bodyPr>
            <a:normAutofit lnSpcReduction="10000"/>
          </a:bodyPr>
          <a:lstStyle/>
          <a:p>
            <a:r>
              <a:rPr lang="fi-FI" sz="2000" dirty="0" err="1"/>
              <a:t>The</a:t>
            </a:r>
            <a:r>
              <a:rPr lang="fi-FI" sz="2000" dirty="0"/>
              <a:t> </a:t>
            </a:r>
            <a:r>
              <a:rPr lang="fi-FI" sz="2000" dirty="0" err="1"/>
              <a:t>number</a:t>
            </a:r>
            <a:r>
              <a:rPr lang="fi-FI" sz="2000" dirty="0"/>
              <a:t> of </a:t>
            </a:r>
            <a:r>
              <a:rPr lang="fi-FI" sz="2000" dirty="0" err="1"/>
              <a:t>staff</a:t>
            </a:r>
            <a:r>
              <a:rPr lang="fi-FI" sz="2000" dirty="0"/>
              <a:t> and </a:t>
            </a:r>
            <a:r>
              <a:rPr lang="fi-FI" sz="2000" dirty="0" err="1"/>
              <a:t>staff</a:t>
            </a:r>
            <a:r>
              <a:rPr lang="fi-FI" sz="2000" dirty="0"/>
              <a:t> </a:t>
            </a:r>
            <a:r>
              <a:rPr lang="fi-FI" sz="2000" dirty="0" err="1"/>
              <a:t>costs</a:t>
            </a:r>
            <a:r>
              <a:rPr lang="fi-FI" sz="2000" dirty="0"/>
              <a:t> </a:t>
            </a:r>
            <a:r>
              <a:rPr lang="fi-FI" sz="2000" dirty="0" err="1"/>
              <a:t>are</a:t>
            </a:r>
            <a:r>
              <a:rPr lang="fi-FI" sz="2000" dirty="0"/>
              <a:t> </a:t>
            </a:r>
            <a:r>
              <a:rPr lang="fi-FI" sz="2000" dirty="0" err="1"/>
              <a:t>seen</a:t>
            </a:r>
            <a:r>
              <a:rPr lang="fi-FI" sz="2000" dirty="0"/>
              <a:t> as </a:t>
            </a:r>
            <a:r>
              <a:rPr lang="fi-FI" sz="2000" dirty="0" err="1"/>
              <a:t>under</a:t>
            </a:r>
            <a:r>
              <a:rPr lang="fi-FI" sz="2000" dirty="0"/>
              <a:t> </a:t>
            </a:r>
            <a:r>
              <a:rPr lang="fi-FI" sz="2000" dirty="0" err="1"/>
              <a:t>control</a:t>
            </a:r>
            <a:r>
              <a:rPr lang="fi-FI" sz="2000" dirty="0"/>
              <a:t> of </a:t>
            </a:r>
            <a:r>
              <a:rPr lang="fi-FI" sz="2000" dirty="0" err="1"/>
              <a:t>the</a:t>
            </a:r>
            <a:r>
              <a:rPr lang="fi-FI" sz="2000" dirty="0"/>
              <a:t> </a:t>
            </a:r>
            <a:r>
              <a:rPr lang="fi-FI" sz="2000" dirty="0" err="1"/>
              <a:t>service</a:t>
            </a:r>
            <a:r>
              <a:rPr lang="fi-FI" sz="2000" dirty="0"/>
              <a:t> </a:t>
            </a:r>
            <a:r>
              <a:rPr lang="fi-FI" sz="2000" dirty="0" err="1"/>
              <a:t>provider</a:t>
            </a:r>
            <a:r>
              <a:rPr lang="fi-FI" sz="2000" dirty="0"/>
              <a:t> </a:t>
            </a:r>
          </a:p>
          <a:p>
            <a:pPr lvl="1"/>
            <a:r>
              <a:rPr lang="fi-FI" sz="1800" dirty="0" err="1"/>
              <a:t>pension</a:t>
            </a:r>
            <a:r>
              <a:rPr lang="fi-FI" sz="1800" dirty="0"/>
              <a:t> </a:t>
            </a:r>
            <a:r>
              <a:rPr lang="fi-FI" sz="1800" dirty="0" err="1"/>
              <a:t>contribution</a:t>
            </a:r>
            <a:r>
              <a:rPr lang="fi-FI" sz="1800" dirty="0"/>
              <a:t> </a:t>
            </a:r>
            <a:r>
              <a:rPr lang="fi-FI" sz="1800" dirty="0" err="1"/>
              <a:t>rate</a:t>
            </a:r>
            <a:r>
              <a:rPr lang="fi-FI" sz="1800" dirty="0"/>
              <a:t> </a:t>
            </a:r>
            <a:r>
              <a:rPr lang="fi-FI" sz="1800" dirty="0" err="1"/>
              <a:t>falls</a:t>
            </a:r>
            <a:r>
              <a:rPr lang="fi-FI" sz="1800" dirty="0"/>
              <a:t> outside of </a:t>
            </a:r>
            <a:r>
              <a:rPr lang="fi-FI" sz="1800" dirty="0" err="1"/>
              <a:t>service</a:t>
            </a:r>
            <a:r>
              <a:rPr lang="fi-FI" sz="1800" dirty="0"/>
              <a:t> </a:t>
            </a:r>
            <a:r>
              <a:rPr lang="fi-FI" sz="1800" dirty="0" err="1"/>
              <a:t>provider’s</a:t>
            </a:r>
            <a:r>
              <a:rPr lang="fi-FI" sz="1800" dirty="0"/>
              <a:t> </a:t>
            </a:r>
            <a:r>
              <a:rPr lang="fi-FI" sz="1800" dirty="0" err="1"/>
              <a:t>control</a:t>
            </a:r>
            <a:endParaRPr lang="fi-FI" sz="1800" dirty="0"/>
          </a:p>
          <a:p>
            <a:r>
              <a:rPr lang="en-GB" sz="2000" dirty="0"/>
              <a:t>The statutory pension security in Finland consists of defined benefit earnings-related pension that accrues from work, as well as residence-based national pension and guarantee pension that ensure minimum security.  In Finland, the earnings-related pension is a statutory benefit for the employee. The employer is liable to arrange pension insurance. </a:t>
            </a:r>
            <a:endParaRPr lang="fi-FI" sz="2000" dirty="0"/>
          </a:p>
          <a:p>
            <a:pPr lvl="1"/>
            <a:r>
              <a:rPr lang="en-GB" sz="1800" dirty="0" err="1"/>
              <a:t>Fintraffic's</a:t>
            </a:r>
            <a:r>
              <a:rPr lang="en-GB" sz="1800" dirty="0"/>
              <a:t> pension costs are covered by the Employees' Pensions Act (</a:t>
            </a:r>
            <a:r>
              <a:rPr lang="en-GB" sz="1800" dirty="0" err="1"/>
              <a:t>TyEL</a:t>
            </a:r>
            <a:r>
              <a:rPr lang="en-GB" sz="1800" dirty="0"/>
              <a:t>)</a:t>
            </a:r>
          </a:p>
          <a:p>
            <a:pPr lvl="1"/>
            <a:r>
              <a:rPr lang="en-GB" sz="1800" dirty="0"/>
              <a:t>Finnish Meteorological Institute's (FMI) pension costs are covered by the Public Sector Pensions Act (</a:t>
            </a:r>
            <a:r>
              <a:rPr lang="en-GB" sz="1800" dirty="0" err="1"/>
              <a:t>JuEL</a:t>
            </a:r>
            <a:r>
              <a:rPr lang="en-GB" sz="1800" dirty="0"/>
              <a:t>). </a:t>
            </a:r>
            <a:endParaRPr lang="fi-FI" sz="1800" dirty="0"/>
          </a:p>
          <a:p>
            <a:r>
              <a:rPr lang="fi-FI" sz="2000" dirty="0" err="1"/>
              <a:t>The</a:t>
            </a:r>
            <a:r>
              <a:rPr lang="fi-FI" sz="2000" dirty="0"/>
              <a:t> </a:t>
            </a:r>
            <a:r>
              <a:rPr lang="fi-FI" sz="2000" dirty="0" err="1"/>
              <a:t>unconrollable</a:t>
            </a:r>
            <a:r>
              <a:rPr lang="fi-FI" sz="2000" dirty="0"/>
              <a:t> </a:t>
            </a:r>
            <a:r>
              <a:rPr lang="fi-FI" sz="2000" dirty="0" err="1"/>
              <a:t>part</a:t>
            </a:r>
            <a:r>
              <a:rPr lang="fi-FI" sz="2000" dirty="0"/>
              <a:t> of </a:t>
            </a:r>
            <a:r>
              <a:rPr lang="fi-FI" sz="2000" dirty="0" err="1"/>
              <a:t>pension</a:t>
            </a:r>
            <a:r>
              <a:rPr lang="fi-FI" sz="2000" dirty="0"/>
              <a:t> </a:t>
            </a:r>
            <a:r>
              <a:rPr lang="fi-FI" sz="2000" dirty="0" err="1"/>
              <a:t>costs</a:t>
            </a:r>
            <a:r>
              <a:rPr lang="fi-FI" sz="2000" dirty="0"/>
              <a:t> is </a:t>
            </a:r>
            <a:r>
              <a:rPr lang="fi-FI" sz="2000" dirty="0" err="1"/>
              <a:t>calculated</a:t>
            </a:r>
            <a:r>
              <a:rPr lang="fi-FI" sz="2000" dirty="0"/>
              <a:t> </a:t>
            </a:r>
          </a:p>
          <a:p>
            <a:pPr lvl="1"/>
            <a:r>
              <a:rPr lang="fi-FI" sz="1800" dirty="0" err="1"/>
              <a:t>Difference</a:t>
            </a:r>
            <a:r>
              <a:rPr lang="fi-FI" sz="1800" dirty="0"/>
              <a:t> in </a:t>
            </a:r>
            <a:r>
              <a:rPr lang="fi-FI" sz="1800" dirty="0" err="1"/>
              <a:t>penstion</a:t>
            </a:r>
            <a:r>
              <a:rPr lang="fi-FI" sz="1800" dirty="0"/>
              <a:t> </a:t>
            </a:r>
            <a:r>
              <a:rPr lang="fi-FI" sz="1800" dirty="0" err="1"/>
              <a:t>contribution</a:t>
            </a:r>
            <a:r>
              <a:rPr lang="fi-FI" sz="1800" dirty="0"/>
              <a:t> </a:t>
            </a:r>
            <a:r>
              <a:rPr lang="fi-FI" sz="1800" dirty="0" err="1"/>
              <a:t>rate</a:t>
            </a:r>
            <a:r>
              <a:rPr lang="fi-FI" sz="1800" dirty="0"/>
              <a:t> (</a:t>
            </a:r>
            <a:r>
              <a:rPr lang="fi-FI" sz="1800" dirty="0" err="1"/>
              <a:t>det</a:t>
            </a:r>
            <a:r>
              <a:rPr lang="fi-FI" sz="1800" dirty="0"/>
              <a:t> vs. act) x </a:t>
            </a:r>
            <a:r>
              <a:rPr lang="fi-FI" sz="1800" dirty="0" err="1"/>
              <a:t>determined</a:t>
            </a:r>
            <a:r>
              <a:rPr lang="fi-FI" sz="1800" dirty="0"/>
              <a:t> </a:t>
            </a:r>
            <a:r>
              <a:rPr lang="fi-FI" sz="1800" dirty="0" err="1"/>
              <a:t>pensionable</a:t>
            </a:r>
            <a:r>
              <a:rPr lang="fi-FI" sz="1800" dirty="0"/>
              <a:t> </a:t>
            </a:r>
            <a:r>
              <a:rPr lang="fi-FI" sz="1800" dirty="0" err="1"/>
              <a:t>salary</a:t>
            </a:r>
            <a:endParaRPr lang="fi-FI" sz="1800" dirty="0"/>
          </a:p>
          <a:p>
            <a:endParaRPr lang="fi-FI" dirty="0"/>
          </a:p>
        </p:txBody>
      </p:sp>
    </p:spTree>
    <p:extLst>
      <p:ext uri="{BB962C8B-B14F-4D97-AF65-F5344CB8AC3E}">
        <p14:creationId xmlns:p14="http://schemas.microsoft.com/office/powerpoint/2010/main" val="146351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3E18720-38CC-4995-9B50-D4E60041EBD1}"/>
              </a:ext>
            </a:extLst>
          </p:cNvPr>
          <p:cNvSpPr>
            <a:spLocks noGrp="1"/>
          </p:cNvSpPr>
          <p:nvPr>
            <p:ph type="title"/>
          </p:nvPr>
        </p:nvSpPr>
        <p:spPr/>
        <p:txBody>
          <a:bodyPr/>
          <a:lstStyle/>
          <a:p>
            <a:r>
              <a:rPr lang="fi-FI" dirty="0"/>
              <a:t>2023 </a:t>
            </a:r>
            <a:r>
              <a:rPr lang="fi-FI" dirty="0" err="1"/>
              <a:t>Differences</a:t>
            </a:r>
            <a:r>
              <a:rPr lang="fi-FI" dirty="0"/>
              <a:t> in </a:t>
            </a:r>
            <a:r>
              <a:rPr lang="fi-FI" dirty="0" err="1"/>
              <a:t>pension</a:t>
            </a:r>
            <a:r>
              <a:rPr lang="fi-FI" dirty="0"/>
              <a:t> </a:t>
            </a:r>
            <a:r>
              <a:rPr lang="fi-FI" dirty="0" err="1"/>
              <a:t>costs</a:t>
            </a:r>
            <a:r>
              <a:rPr lang="fi-FI" dirty="0"/>
              <a:t> ANSP</a:t>
            </a:r>
          </a:p>
        </p:txBody>
      </p:sp>
      <p:sp>
        <p:nvSpPr>
          <p:cNvPr id="9" name="Sisällön paikkamerkki 8">
            <a:extLst>
              <a:ext uri="{FF2B5EF4-FFF2-40B4-BE49-F238E27FC236}">
                <a16:creationId xmlns:a16="http://schemas.microsoft.com/office/drawing/2014/main" id="{BB43F43C-383C-42C5-9BFD-1A836A108D14}"/>
              </a:ext>
            </a:extLst>
          </p:cNvPr>
          <p:cNvSpPr>
            <a:spLocks noGrp="1"/>
          </p:cNvSpPr>
          <p:nvPr>
            <p:ph idx="1"/>
          </p:nvPr>
        </p:nvSpPr>
        <p:spPr/>
        <p:txBody>
          <a:bodyPr/>
          <a:lstStyle/>
          <a:p>
            <a:pPr lvl="1"/>
            <a:r>
              <a:rPr lang="fi-FI" dirty="0" err="1"/>
              <a:t>Enroute</a:t>
            </a:r>
            <a:r>
              <a:rPr lang="fi-FI" dirty="0"/>
              <a:t>, </a:t>
            </a:r>
            <a:r>
              <a:rPr lang="fi-FI" dirty="0" err="1"/>
              <a:t>claim</a:t>
            </a:r>
            <a:r>
              <a:rPr lang="fi-FI" dirty="0"/>
              <a:t> for </a:t>
            </a:r>
            <a:r>
              <a:rPr lang="fi-FI" dirty="0" err="1"/>
              <a:t>reimburshment</a:t>
            </a:r>
            <a:r>
              <a:rPr lang="fi-FI" dirty="0"/>
              <a:t> in RP4: -173 t€</a:t>
            </a:r>
          </a:p>
          <a:p>
            <a:pPr lvl="1"/>
            <a:endParaRPr lang="fi-FI" dirty="0"/>
          </a:p>
          <a:p>
            <a:pPr lvl="1"/>
            <a:endParaRPr lang="fi-FI" dirty="0"/>
          </a:p>
          <a:p>
            <a:pPr lvl="1"/>
            <a:endParaRPr lang="fi-FI" dirty="0"/>
          </a:p>
          <a:p>
            <a:pPr lvl="1"/>
            <a:endParaRPr lang="fi-FI" dirty="0"/>
          </a:p>
          <a:p>
            <a:pPr lvl="1"/>
            <a:r>
              <a:rPr lang="fi-FI" dirty="0"/>
              <a:t>Terminal, </a:t>
            </a:r>
            <a:r>
              <a:rPr lang="fi-FI" dirty="0" err="1"/>
              <a:t>claim</a:t>
            </a:r>
            <a:r>
              <a:rPr lang="fi-FI" dirty="0"/>
              <a:t> for </a:t>
            </a:r>
            <a:r>
              <a:rPr lang="fi-FI" dirty="0" err="1"/>
              <a:t>reimburshment</a:t>
            </a:r>
            <a:r>
              <a:rPr lang="fi-FI" dirty="0"/>
              <a:t> in RP4: -77 t€</a:t>
            </a:r>
          </a:p>
          <a:p>
            <a:pPr lvl="1"/>
            <a:endParaRPr lang="fi-FI" dirty="0"/>
          </a:p>
        </p:txBody>
      </p:sp>
      <p:graphicFrame>
        <p:nvGraphicFramePr>
          <p:cNvPr id="10" name="Objekti 9">
            <a:extLst>
              <a:ext uri="{FF2B5EF4-FFF2-40B4-BE49-F238E27FC236}">
                <a16:creationId xmlns:a16="http://schemas.microsoft.com/office/drawing/2014/main" id="{D99D0EB0-5515-4EF0-AE75-49932872BFB3}"/>
              </a:ext>
            </a:extLst>
          </p:cNvPr>
          <p:cNvGraphicFramePr>
            <a:graphicFrameLocks noChangeAspect="1"/>
          </p:cNvGraphicFramePr>
          <p:nvPr>
            <p:extLst>
              <p:ext uri="{D42A27DB-BD31-4B8C-83A1-F6EECF244321}">
                <p14:modId xmlns:p14="http://schemas.microsoft.com/office/powerpoint/2010/main" val="2043623650"/>
              </p:ext>
            </p:extLst>
          </p:nvPr>
        </p:nvGraphicFramePr>
        <p:xfrm>
          <a:off x="1266824" y="2163736"/>
          <a:ext cx="8220649" cy="1449015"/>
        </p:xfrm>
        <a:graphic>
          <a:graphicData uri="http://schemas.openxmlformats.org/presentationml/2006/ole">
            <mc:AlternateContent xmlns:mc="http://schemas.openxmlformats.org/markup-compatibility/2006">
              <mc:Choice xmlns:v="urn:schemas-microsoft-com:vml" Requires="v">
                <p:oleObj spid="_x0000_s1108" name="Worksheet" r:id="rId3" imgW="5457662" imgH="962025" progId="Excel.Sheet.12">
                  <p:embed/>
                </p:oleObj>
              </mc:Choice>
              <mc:Fallback>
                <p:oleObj name="Worksheet" r:id="rId3" imgW="5457662" imgH="962025" progId="Excel.Sheet.12">
                  <p:embed/>
                  <p:pic>
                    <p:nvPicPr>
                      <p:cNvPr id="0" name=""/>
                      <p:cNvPicPr/>
                      <p:nvPr/>
                    </p:nvPicPr>
                    <p:blipFill>
                      <a:blip r:embed="rId4"/>
                      <a:stretch>
                        <a:fillRect/>
                      </a:stretch>
                    </p:blipFill>
                    <p:spPr>
                      <a:xfrm>
                        <a:off x="1266824" y="2163736"/>
                        <a:ext cx="8220649" cy="1449015"/>
                      </a:xfrm>
                      <a:prstGeom prst="rect">
                        <a:avLst/>
                      </a:prstGeom>
                    </p:spPr>
                  </p:pic>
                </p:oleObj>
              </mc:Fallback>
            </mc:AlternateContent>
          </a:graphicData>
        </a:graphic>
      </p:graphicFrame>
      <p:graphicFrame>
        <p:nvGraphicFramePr>
          <p:cNvPr id="12" name="Objekti 11">
            <a:extLst>
              <a:ext uri="{FF2B5EF4-FFF2-40B4-BE49-F238E27FC236}">
                <a16:creationId xmlns:a16="http://schemas.microsoft.com/office/drawing/2014/main" id="{4D242055-7C63-4C9F-82C9-4072105311DE}"/>
              </a:ext>
            </a:extLst>
          </p:cNvPr>
          <p:cNvGraphicFramePr>
            <a:graphicFrameLocks noChangeAspect="1"/>
          </p:cNvGraphicFramePr>
          <p:nvPr>
            <p:extLst>
              <p:ext uri="{D42A27DB-BD31-4B8C-83A1-F6EECF244321}">
                <p14:modId xmlns:p14="http://schemas.microsoft.com/office/powerpoint/2010/main" val="2283646861"/>
              </p:ext>
            </p:extLst>
          </p:nvPr>
        </p:nvGraphicFramePr>
        <p:xfrm>
          <a:off x="1266824" y="4124271"/>
          <a:ext cx="8220649" cy="1449015"/>
        </p:xfrm>
        <a:graphic>
          <a:graphicData uri="http://schemas.openxmlformats.org/presentationml/2006/ole">
            <mc:AlternateContent xmlns:mc="http://schemas.openxmlformats.org/markup-compatibility/2006">
              <mc:Choice xmlns:v="urn:schemas-microsoft-com:vml" Requires="v">
                <p:oleObj spid="_x0000_s1109" name="Worksheet" r:id="rId5" imgW="5457662" imgH="962025" progId="Excel.Sheet.12">
                  <p:embed/>
                </p:oleObj>
              </mc:Choice>
              <mc:Fallback>
                <p:oleObj name="Worksheet" r:id="rId5" imgW="5457662" imgH="962025" progId="Excel.Sheet.12">
                  <p:embed/>
                  <p:pic>
                    <p:nvPicPr>
                      <p:cNvPr id="0" name=""/>
                      <p:cNvPicPr/>
                      <p:nvPr/>
                    </p:nvPicPr>
                    <p:blipFill>
                      <a:blip r:embed="rId6"/>
                      <a:stretch>
                        <a:fillRect/>
                      </a:stretch>
                    </p:blipFill>
                    <p:spPr>
                      <a:xfrm>
                        <a:off x="1266824" y="4124271"/>
                        <a:ext cx="8220649" cy="1449015"/>
                      </a:xfrm>
                      <a:prstGeom prst="rect">
                        <a:avLst/>
                      </a:prstGeom>
                    </p:spPr>
                  </p:pic>
                </p:oleObj>
              </mc:Fallback>
            </mc:AlternateContent>
          </a:graphicData>
        </a:graphic>
      </p:graphicFrame>
    </p:spTree>
    <p:extLst>
      <p:ext uri="{BB962C8B-B14F-4D97-AF65-F5344CB8AC3E}">
        <p14:creationId xmlns:p14="http://schemas.microsoft.com/office/powerpoint/2010/main" val="53939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3E18720-38CC-4995-9B50-D4E60041EBD1}"/>
              </a:ext>
            </a:extLst>
          </p:cNvPr>
          <p:cNvSpPr>
            <a:spLocks noGrp="1"/>
          </p:cNvSpPr>
          <p:nvPr>
            <p:ph type="title"/>
          </p:nvPr>
        </p:nvSpPr>
        <p:spPr/>
        <p:txBody>
          <a:bodyPr/>
          <a:lstStyle/>
          <a:p>
            <a:r>
              <a:rPr lang="fi-FI" dirty="0"/>
              <a:t>2023 </a:t>
            </a:r>
            <a:r>
              <a:rPr lang="fi-FI" dirty="0" err="1"/>
              <a:t>Differences</a:t>
            </a:r>
            <a:r>
              <a:rPr lang="fi-FI" dirty="0"/>
              <a:t> in </a:t>
            </a:r>
            <a:r>
              <a:rPr lang="fi-FI" dirty="0" err="1"/>
              <a:t>pension</a:t>
            </a:r>
            <a:r>
              <a:rPr lang="fi-FI" dirty="0"/>
              <a:t> </a:t>
            </a:r>
            <a:r>
              <a:rPr lang="fi-FI" dirty="0" err="1"/>
              <a:t>costs</a:t>
            </a:r>
            <a:r>
              <a:rPr lang="fi-FI" dirty="0"/>
              <a:t> MET</a:t>
            </a:r>
          </a:p>
        </p:txBody>
      </p:sp>
      <p:sp>
        <p:nvSpPr>
          <p:cNvPr id="9" name="Sisällön paikkamerkki 8">
            <a:extLst>
              <a:ext uri="{FF2B5EF4-FFF2-40B4-BE49-F238E27FC236}">
                <a16:creationId xmlns:a16="http://schemas.microsoft.com/office/drawing/2014/main" id="{BB43F43C-383C-42C5-9BFD-1A836A108D14}"/>
              </a:ext>
            </a:extLst>
          </p:cNvPr>
          <p:cNvSpPr>
            <a:spLocks noGrp="1"/>
          </p:cNvSpPr>
          <p:nvPr>
            <p:ph idx="1"/>
          </p:nvPr>
        </p:nvSpPr>
        <p:spPr/>
        <p:txBody>
          <a:bodyPr/>
          <a:lstStyle/>
          <a:p>
            <a:pPr lvl="1"/>
            <a:r>
              <a:rPr lang="fi-FI" dirty="0" err="1"/>
              <a:t>Enroute</a:t>
            </a:r>
            <a:r>
              <a:rPr lang="fi-FI" dirty="0"/>
              <a:t>, </a:t>
            </a:r>
            <a:r>
              <a:rPr lang="fi-FI" dirty="0" err="1"/>
              <a:t>claim</a:t>
            </a:r>
            <a:r>
              <a:rPr lang="fi-FI" dirty="0"/>
              <a:t> for </a:t>
            </a:r>
            <a:r>
              <a:rPr lang="fi-FI" dirty="0" err="1"/>
              <a:t>reimburshment</a:t>
            </a:r>
            <a:r>
              <a:rPr lang="fi-FI" dirty="0"/>
              <a:t> in RP4: -1,3 t€</a:t>
            </a:r>
          </a:p>
          <a:p>
            <a:pPr lvl="1"/>
            <a:endParaRPr lang="fi-FI" dirty="0"/>
          </a:p>
          <a:p>
            <a:pPr lvl="1"/>
            <a:endParaRPr lang="fi-FI" dirty="0"/>
          </a:p>
          <a:p>
            <a:pPr lvl="1"/>
            <a:endParaRPr lang="fi-FI" dirty="0"/>
          </a:p>
          <a:p>
            <a:pPr lvl="1"/>
            <a:endParaRPr lang="fi-FI" dirty="0"/>
          </a:p>
          <a:p>
            <a:pPr lvl="1"/>
            <a:r>
              <a:rPr lang="fi-FI" dirty="0"/>
              <a:t>Terminal, </a:t>
            </a:r>
            <a:r>
              <a:rPr lang="fi-FI" dirty="0" err="1"/>
              <a:t>claim</a:t>
            </a:r>
            <a:r>
              <a:rPr lang="fi-FI" dirty="0"/>
              <a:t> for </a:t>
            </a:r>
            <a:r>
              <a:rPr lang="fi-FI" dirty="0" err="1"/>
              <a:t>reimburshment</a:t>
            </a:r>
            <a:r>
              <a:rPr lang="fi-FI" dirty="0"/>
              <a:t> in RP4: -0,7 t€</a:t>
            </a:r>
          </a:p>
          <a:p>
            <a:pPr lvl="1"/>
            <a:endParaRPr lang="fi-FI" dirty="0"/>
          </a:p>
          <a:p>
            <a:endParaRPr lang="fi-FI" dirty="0"/>
          </a:p>
        </p:txBody>
      </p:sp>
      <p:graphicFrame>
        <p:nvGraphicFramePr>
          <p:cNvPr id="7" name="Objekti 6">
            <a:extLst>
              <a:ext uri="{FF2B5EF4-FFF2-40B4-BE49-F238E27FC236}">
                <a16:creationId xmlns:a16="http://schemas.microsoft.com/office/drawing/2014/main" id="{A5733E22-9A87-4018-B78E-4411386D03FE}"/>
              </a:ext>
            </a:extLst>
          </p:cNvPr>
          <p:cNvGraphicFramePr>
            <a:graphicFrameLocks noChangeAspect="1"/>
          </p:cNvGraphicFramePr>
          <p:nvPr>
            <p:extLst>
              <p:ext uri="{D42A27DB-BD31-4B8C-83A1-F6EECF244321}">
                <p14:modId xmlns:p14="http://schemas.microsoft.com/office/powerpoint/2010/main" val="2629458733"/>
              </p:ext>
            </p:extLst>
          </p:nvPr>
        </p:nvGraphicFramePr>
        <p:xfrm>
          <a:off x="1241426" y="2148238"/>
          <a:ext cx="8785947" cy="1532609"/>
        </p:xfrm>
        <a:graphic>
          <a:graphicData uri="http://schemas.openxmlformats.org/presentationml/2006/ole">
            <mc:AlternateContent xmlns:mc="http://schemas.openxmlformats.org/markup-compatibility/2006">
              <mc:Choice xmlns:v="urn:schemas-microsoft-com:vml" Requires="v">
                <p:oleObj spid="_x0000_s2132" name="Worksheet" r:id="rId3" imgW="5515138" imgH="962025" progId="Excel.Sheet.12">
                  <p:embed/>
                </p:oleObj>
              </mc:Choice>
              <mc:Fallback>
                <p:oleObj name="Worksheet" r:id="rId3" imgW="5515138" imgH="962025" progId="Excel.Sheet.12">
                  <p:embed/>
                  <p:pic>
                    <p:nvPicPr>
                      <p:cNvPr id="0" name=""/>
                      <p:cNvPicPr/>
                      <p:nvPr/>
                    </p:nvPicPr>
                    <p:blipFill>
                      <a:blip r:embed="rId4"/>
                      <a:stretch>
                        <a:fillRect/>
                      </a:stretch>
                    </p:blipFill>
                    <p:spPr>
                      <a:xfrm>
                        <a:off x="1241426" y="2148238"/>
                        <a:ext cx="8785947" cy="1532609"/>
                      </a:xfrm>
                      <a:prstGeom prst="rect">
                        <a:avLst/>
                      </a:prstGeom>
                    </p:spPr>
                  </p:pic>
                </p:oleObj>
              </mc:Fallback>
            </mc:AlternateContent>
          </a:graphicData>
        </a:graphic>
      </p:graphicFrame>
      <p:graphicFrame>
        <p:nvGraphicFramePr>
          <p:cNvPr id="10" name="Objekti 9">
            <a:extLst>
              <a:ext uri="{FF2B5EF4-FFF2-40B4-BE49-F238E27FC236}">
                <a16:creationId xmlns:a16="http://schemas.microsoft.com/office/drawing/2014/main" id="{45C02D9B-E2F0-43F7-ACDC-3CAC6CEA37A2}"/>
              </a:ext>
            </a:extLst>
          </p:cNvPr>
          <p:cNvGraphicFramePr>
            <a:graphicFrameLocks noChangeAspect="1"/>
          </p:cNvGraphicFramePr>
          <p:nvPr>
            <p:extLst>
              <p:ext uri="{D42A27DB-BD31-4B8C-83A1-F6EECF244321}">
                <p14:modId xmlns:p14="http://schemas.microsoft.com/office/powerpoint/2010/main" val="1460502460"/>
              </p:ext>
            </p:extLst>
          </p:nvPr>
        </p:nvGraphicFramePr>
        <p:xfrm>
          <a:off x="1241426" y="4155268"/>
          <a:ext cx="8785947" cy="1532609"/>
        </p:xfrm>
        <a:graphic>
          <a:graphicData uri="http://schemas.openxmlformats.org/presentationml/2006/ole">
            <mc:AlternateContent xmlns:mc="http://schemas.openxmlformats.org/markup-compatibility/2006">
              <mc:Choice xmlns:v="urn:schemas-microsoft-com:vml" Requires="v">
                <p:oleObj spid="_x0000_s2133" name="Worksheet" r:id="rId5" imgW="5515138" imgH="962025" progId="Excel.Sheet.12">
                  <p:embed/>
                </p:oleObj>
              </mc:Choice>
              <mc:Fallback>
                <p:oleObj name="Worksheet" r:id="rId5" imgW="5515138" imgH="962025" progId="Excel.Sheet.12">
                  <p:embed/>
                  <p:pic>
                    <p:nvPicPr>
                      <p:cNvPr id="0" name=""/>
                      <p:cNvPicPr/>
                      <p:nvPr/>
                    </p:nvPicPr>
                    <p:blipFill>
                      <a:blip r:embed="rId6"/>
                      <a:stretch>
                        <a:fillRect/>
                      </a:stretch>
                    </p:blipFill>
                    <p:spPr>
                      <a:xfrm>
                        <a:off x="1241426" y="4155268"/>
                        <a:ext cx="8785947" cy="1532609"/>
                      </a:xfrm>
                      <a:prstGeom prst="rect">
                        <a:avLst/>
                      </a:prstGeom>
                    </p:spPr>
                  </p:pic>
                </p:oleObj>
              </mc:Fallback>
            </mc:AlternateContent>
          </a:graphicData>
        </a:graphic>
      </p:graphicFrame>
    </p:spTree>
    <p:extLst>
      <p:ext uri="{BB962C8B-B14F-4D97-AF65-F5344CB8AC3E}">
        <p14:creationId xmlns:p14="http://schemas.microsoft.com/office/powerpoint/2010/main" val="96945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3E18720-38CC-4995-9B50-D4E60041EBD1}"/>
              </a:ext>
            </a:extLst>
          </p:cNvPr>
          <p:cNvSpPr>
            <a:spLocks noGrp="1"/>
          </p:cNvSpPr>
          <p:nvPr>
            <p:ph type="title"/>
          </p:nvPr>
        </p:nvSpPr>
        <p:spPr/>
        <p:txBody>
          <a:bodyPr/>
          <a:lstStyle/>
          <a:p>
            <a:r>
              <a:rPr lang="fi-FI" dirty="0"/>
              <a:t>2023 ANSP </a:t>
            </a:r>
            <a:r>
              <a:rPr lang="fi-FI" dirty="0" err="1"/>
              <a:t>Differences</a:t>
            </a:r>
            <a:r>
              <a:rPr lang="fi-FI" dirty="0"/>
              <a:t> in </a:t>
            </a:r>
            <a:r>
              <a:rPr lang="fi-FI" dirty="0" err="1"/>
              <a:t>the</a:t>
            </a:r>
            <a:r>
              <a:rPr lang="fi-FI" dirty="0"/>
              <a:t> </a:t>
            </a:r>
            <a:r>
              <a:rPr lang="fi-FI" dirty="0" err="1"/>
              <a:t>cost</a:t>
            </a:r>
            <a:r>
              <a:rPr lang="fi-FI" dirty="0"/>
              <a:t> of </a:t>
            </a:r>
            <a:r>
              <a:rPr lang="fi-FI" dirty="0" err="1"/>
              <a:t>new</a:t>
            </a:r>
            <a:r>
              <a:rPr lang="fi-FI" dirty="0"/>
              <a:t> and </a:t>
            </a:r>
            <a:r>
              <a:rPr lang="fi-FI" dirty="0" err="1"/>
              <a:t>existing</a:t>
            </a:r>
            <a:r>
              <a:rPr lang="fi-FI" dirty="0"/>
              <a:t> </a:t>
            </a:r>
            <a:r>
              <a:rPr lang="fi-FI" dirty="0" err="1"/>
              <a:t>investments</a:t>
            </a:r>
            <a:endParaRPr lang="fi-FI" dirty="0"/>
          </a:p>
        </p:txBody>
      </p:sp>
      <p:sp>
        <p:nvSpPr>
          <p:cNvPr id="9" name="Sisällön paikkamerkki 8">
            <a:extLst>
              <a:ext uri="{FF2B5EF4-FFF2-40B4-BE49-F238E27FC236}">
                <a16:creationId xmlns:a16="http://schemas.microsoft.com/office/drawing/2014/main" id="{BB43F43C-383C-42C5-9BFD-1A836A108D14}"/>
              </a:ext>
            </a:extLst>
          </p:cNvPr>
          <p:cNvSpPr>
            <a:spLocks noGrp="1"/>
          </p:cNvSpPr>
          <p:nvPr>
            <p:ph idx="1"/>
          </p:nvPr>
        </p:nvSpPr>
        <p:spPr/>
        <p:txBody>
          <a:bodyPr>
            <a:normAutofit/>
          </a:bodyPr>
          <a:lstStyle/>
          <a:p>
            <a:r>
              <a:rPr lang="fi-FI" dirty="0" err="1"/>
              <a:t>Enroute</a:t>
            </a:r>
            <a:r>
              <a:rPr lang="fi-FI" dirty="0"/>
              <a:t> </a:t>
            </a:r>
            <a:r>
              <a:rPr lang="fi-FI" dirty="0" err="1"/>
              <a:t>investment</a:t>
            </a:r>
            <a:r>
              <a:rPr lang="fi-FI" dirty="0"/>
              <a:t> </a:t>
            </a:r>
            <a:r>
              <a:rPr lang="fi-FI" dirty="0" err="1"/>
              <a:t>cost</a:t>
            </a:r>
            <a:r>
              <a:rPr lang="fi-FI" dirty="0"/>
              <a:t> </a:t>
            </a:r>
            <a:r>
              <a:rPr lang="fi-FI" dirty="0" err="1"/>
              <a:t>differences</a:t>
            </a:r>
            <a:r>
              <a:rPr lang="fi-FI" dirty="0"/>
              <a:t> (</a:t>
            </a:r>
            <a:r>
              <a:rPr lang="fi-FI" dirty="0" err="1"/>
              <a:t>actual</a:t>
            </a:r>
            <a:r>
              <a:rPr lang="fi-FI" dirty="0"/>
              <a:t> vs. </a:t>
            </a:r>
            <a:r>
              <a:rPr lang="fi-FI" dirty="0" err="1"/>
              <a:t>determined</a:t>
            </a:r>
            <a:r>
              <a:rPr lang="fi-FI" dirty="0"/>
              <a:t>):</a:t>
            </a:r>
          </a:p>
          <a:p>
            <a:pPr marL="270000" lvl="1" indent="0">
              <a:buNone/>
            </a:pPr>
            <a:endParaRPr lang="fi-FI" dirty="0"/>
          </a:p>
          <a:p>
            <a:pPr marL="0" indent="0">
              <a:buNone/>
            </a:pPr>
            <a:endParaRPr lang="fi-FI" dirty="0"/>
          </a:p>
          <a:p>
            <a:pPr lvl="1"/>
            <a:r>
              <a:rPr lang="en-US" dirty="0"/>
              <a:t>Enroute, claim for </a:t>
            </a:r>
            <a:r>
              <a:rPr lang="fi-FI" dirty="0" err="1"/>
              <a:t>reimburshment</a:t>
            </a:r>
            <a:r>
              <a:rPr lang="fi-FI" dirty="0"/>
              <a:t> in RP4</a:t>
            </a:r>
            <a:r>
              <a:rPr lang="en-US" dirty="0"/>
              <a:t>: 1,85 M€</a:t>
            </a:r>
          </a:p>
          <a:p>
            <a:endParaRPr lang="fi-FI" dirty="0"/>
          </a:p>
          <a:p>
            <a:r>
              <a:rPr lang="fi-FI" dirty="0"/>
              <a:t>Terminal </a:t>
            </a:r>
            <a:r>
              <a:rPr lang="fi-FI" dirty="0" err="1"/>
              <a:t>investment</a:t>
            </a:r>
            <a:r>
              <a:rPr lang="fi-FI" dirty="0"/>
              <a:t> </a:t>
            </a:r>
            <a:r>
              <a:rPr lang="fi-FI" dirty="0" err="1"/>
              <a:t>cost</a:t>
            </a:r>
            <a:r>
              <a:rPr lang="fi-FI" dirty="0"/>
              <a:t> </a:t>
            </a:r>
            <a:r>
              <a:rPr lang="fi-FI" dirty="0" err="1"/>
              <a:t>differences</a:t>
            </a:r>
            <a:r>
              <a:rPr lang="fi-FI" dirty="0"/>
              <a:t> (</a:t>
            </a:r>
            <a:r>
              <a:rPr lang="fi-FI" dirty="0" err="1"/>
              <a:t>actual</a:t>
            </a:r>
            <a:r>
              <a:rPr lang="fi-FI" dirty="0"/>
              <a:t> vs. </a:t>
            </a:r>
            <a:r>
              <a:rPr lang="fi-FI" dirty="0" err="1"/>
              <a:t>determined</a:t>
            </a:r>
            <a:r>
              <a:rPr lang="fi-FI" dirty="0"/>
              <a:t>):</a:t>
            </a:r>
          </a:p>
          <a:p>
            <a:pPr marL="270000" lvl="1" indent="0">
              <a:buNone/>
            </a:pPr>
            <a:endParaRPr lang="fi-FI" dirty="0"/>
          </a:p>
          <a:p>
            <a:pPr lvl="1"/>
            <a:endParaRPr lang="fi-FI" dirty="0"/>
          </a:p>
          <a:p>
            <a:pPr lvl="1"/>
            <a:r>
              <a:rPr lang="en-US" dirty="0"/>
              <a:t>Terminal, claim for recovery in RP4: +10 t€</a:t>
            </a:r>
          </a:p>
          <a:p>
            <a:endParaRPr lang="fi-FI" dirty="0"/>
          </a:p>
        </p:txBody>
      </p:sp>
      <p:graphicFrame>
        <p:nvGraphicFramePr>
          <p:cNvPr id="2" name="Taulukko 3">
            <a:extLst>
              <a:ext uri="{FF2B5EF4-FFF2-40B4-BE49-F238E27FC236}">
                <a16:creationId xmlns:a16="http://schemas.microsoft.com/office/drawing/2014/main" id="{F6B51FB1-46FF-4DE9-BD21-42AC38C57808}"/>
              </a:ext>
            </a:extLst>
          </p:cNvPr>
          <p:cNvGraphicFramePr>
            <a:graphicFrameLocks noGrp="1"/>
          </p:cNvGraphicFramePr>
          <p:nvPr>
            <p:extLst>
              <p:ext uri="{D42A27DB-BD31-4B8C-83A1-F6EECF244321}">
                <p14:modId xmlns:p14="http://schemas.microsoft.com/office/powerpoint/2010/main" val="1177210472"/>
              </p:ext>
            </p:extLst>
          </p:nvPr>
        </p:nvGraphicFramePr>
        <p:xfrm>
          <a:off x="1000898" y="2267611"/>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13576980"/>
                    </a:ext>
                  </a:extLst>
                </a:gridCol>
                <a:gridCol w="2032000">
                  <a:extLst>
                    <a:ext uri="{9D8B030D-6E8A-4147-A177-3AD203B41FA5}">
                      <a16:colId xmlns:a16="http://schemas.microsoft.com/office/drawing/2014/main" val="3869681517"/>
                    </a:ext>
                  </a:extLst>
                </a:gridCol>
                <a:gridCol w="2032000">
                  <a:extLst>
                    <a:ext uri="{9D8B030D-6E8A-4147-A177-3AD203B41FA5}">
                      <a16:colId xmlns:a16="http://schemas.microsoft.com/office/drawing/2014/main" val="1816806107"/>
                    </a:ext>
                  </a:extLst>
                </a:gridCol>
                <a:gridCol w="2032000">
                  <a:extLst>
                    <a:ext uri="{9D8B030D-6E8A-4147-A177-3AD203B41FA5}">
                      <a16:colId xmlns:a16="http://schemas.microsoft.com/office/drawing/2014/main" val="3669331804"/>
                    </a:ext>
                  </a:extLst>
                </a:gridCol>
              </a:tblGrid>
              <a:tr h="370840">
                <a:tc>
                  <a:txBody>
                    <a:bodyPr/>
                    <a:lstStyle/>
                    <a:p>
                      <a:r>
                        <a:rPr lang="fi-FI" dirty="0"/>
                        <a:t>Leasing</a:t>
                      </a:r>
                    </a:p>
                  </a:txBody>
                  <a:tcPr/>
                </a:tc>
                <a:tc>
                  <a:txBody>
                    <a:bodyPr/>
                    <a:lstStyle/>
                    <a:p>
                      <a:r>
                        <a:rPr lang="fi-FI" dirty="0" err="1"/>
                        <a:t>Depreciation</a:t>
                      </a:r>
                      <a:endParaRPr lang="fi-FI" dirty="0"/>
                    </a:p>
                  </a:txBody>
                  <a:tcPr/>
                </a:tc>
                <a:tc>
                  <a:txBody>
                    <a:bodyPr/>
                    <a:lstStyle/>
                    <a:p>
                      <a:r>
                        <a:rPr lang="fi-FI" dirty="0" err="1"/>
                        <a:t>Cost</a:t>
                      </a:r>
                      <a:r>
                        <a:rPr lang="fi-FI" dirty="0"/>
                        <a:t> of capital</a:t>
                      </a:r>
                    </a:p>
                  </a:txBody>
                  <a:tcPr/>
                </a:tc>
                <a:tc>
                  <a:txBody>
                    <a:bodyPr/>
                    <a:lstStyle/>
                    <a:p>
                      <a:r>
                        <a:rPr lang="fi-FI" dirty="0"/>
                        <a:t>Total</a:t>
                      </a:r>
                    </a:p>
                  </a:txBody>
                  <a:tcPr/>
                </a:tc>
                <a:extLst>
                  <a:ext uri="{0D108BD9-81ED-4DB2-BD59-A6C34878D82A}">
                    <a16:rowId xmlns:a16="http://schemas.microsoft.com/office/drawing/2014/main" val="758281458"/>
                  </a:ext>
                </a:extLst>
              </a:tr>
              <a:tr h="370840">
                <a:tc>
                  <a:txBody>
                    <a:bodyPr/>
                    <a:lstStyle/>
                    <a:p>
                      <a:r>
                        <a:rPr lang="fi-FI" dirty="0"/>
                        <a:t>+51 077 €</a:t>
                      </a:r>
                    </a:p>
                  </a:txBody>
                  <a:tcPr/>
                </a:tc>
                <a:tc>
                  <a:txBody>
                    <a:bodyPr/>
                    <a:lstStyle/>
                    <a:p>
                      <a:r>
                        <a:rPr lang="fi-FI" dirty="0"/>
                        <a:t>-1 387 352 €</a:t>
                      </a:r>
                    </a:p>
                  </a:txBody>
                  <a:tcPr/>
                </a:tc>
                <a:tc>
                  <a:txBody>
                    <a:bodyPr/>
                    <a:lstStyle/>
                    <a:p>
                      <a:r>
                        <a:rPr lang="fi-FI" dirty="0"/>
                        <a:t>-514 664 €</a:t>
                      </a:r>
                    </a:p>
                  </a:txBody>
                  <a:tcPr/>
                </a:tc>
                <a:tc>
                  <a:txBody>
                    <a:bodyPr/>
                    <a:lstStyle/>
                    <a:p>
                      <a:r>
                        <a:rPr lang="fi-FI" dirty="0"/>
                        <a:t>-1 850 939 €</a:t>
                      </a:r>
                    </a:p>
                  </a:txBody>
                  <a:tcPr/>
                </a:tc>
                <a:extLst>
                  <a:ext uri="{0D108BD9-81ED-4DB2-BD59-A6C34878D82A}">
                    <a16:rowId xmlns:a16="http://schemas.microsoft.com/office/drawing/2014/main" val="282822546"/>
                  </a:ext>
                </a:extLst>
              </a:tr>
            </a:tbl>
          </a:graphicData>
        </a:graphic>
      </p:graphicFrame>
      <p:graphicFrame>
        <p:nvGraphicFramePr>
          <p:cNvPr id="4" name="Taulukko 9">
            <a:extLst>
              <a:ext uri="{FF2B5EF4-FFF2-40B4-BE49-F238E27FC236}">
                <a16:creationId xmlns:a16="http://schemas.microsoft.com/office/drawing/2014/main" id="{57B256A3-E8AC-4E63-BF44-199854315C2B}"/>
              </a:ext>
            </a:extLst>
          </p:cNvPr>
          <p:cNvGraphicFramePr>
            <a:graphicFrameLocks noGrp="1"/>
          </p:cNvGraphicFramePr>
          <p:nvPr>
            <p:extLst>
              <p:ext uri="{D42A27DB-BD31-4B8C-83A1-F6EECF244321}">
                <p14:modId xmlns:p14="http://schemas.microsoft.com/office/powerpoint/2010/main" val="102120203"/>
              </p:ext>
            </p:extLst>
          </p:nvPr>
        </p:nvGraphicFramePr>
        <p:xfrm>
          <a:off x="1000898" y="4451770"/>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16751237"/>
                    </a:ext>
                  </a:extLst>
                </a:gridCol>
                <a:gridCol w="2032000">
                  <a:extLst>
                    <a:ext uri="{9D8B030D-6E8A-4147-A177-3AD203B41FA5}">
                      <a16:colId xmlns:a16="http://schemas.microsoft.com/office/drawing/2014/main" val="4243149518"/>
                    </a:ext>
                  </a:extLst>
                </a:gridCol>
                <a:gridCol w="2032000">
                  <a:extLst>
                    <a:ext uri="{9D8B030D-6E8A-4147-A177-3AD203B41FA5}">
                      <a16:colId xmlns:a16="http://schemas.microsoft.com/office/drawing/2014/main" val="3135540246"/>
                    </a:ext>
                  </a:extLst>
                </a:gridCol>
                <a:gridCol w="2032000">
                  <a:extLst>
                    <a:ext uri="{9D8B030D-6E8A-4147-A177-3AD203B41FA5}">
                      <a16:colId xmlns:a16="http://schemas.microsoft.com/office/drawing/2014/main" val="838187218"/>
                    </a:ext>
                  </a:extLst>
                </a:gridCol>
              </a:tblGrid>
              <a:tr h="370840">
                <a:tc>
                  <a:txBody>
                    <a:bodyPr/>
                    <a:lstStyle/>
                    <a:p>
                      <a:r>
                        <a:rPr lang="fi-FI" dirty="0"/>
                        <a:t>Leasing</a:t>
                      </a:r>
                    </a:p>
                  </a:txBody>
                  <a:tcPr/>
                </a:tc>
                <a:tc>
                  <a:txBody>
                    <a:bodyPr/>
                    <a:lstStyle/>
                    <a:p>
                      <a:r>
                        <a:rPr lang="fi-FI" dirty="0" err="1"/>
                        <a:t>Depreciation</a:t>
                      </a:r>
                      <a:endParaRPr lang="fi-FI" dirty="0"/>
                    </a:p>
                  </a:txBody>
                  <a:tcPr/>
                </a:tc>
                <a:tc>
                  <a:txBody>
                    <a:bodyPr/>
                    <a:lstStyle/>
                    <a:p>
                      <a:r>
                        <a:rPr lang="fi-FI" dirty="0" err="1"/>
                        <a:t>Cost</a:t>
                      </a:r>
                      <a:r>
                        <a:rPr lang="fi-FI" dirty="0"/>
                        <a:t> of capital</a:t>
                      </a:r>
                    </a:p>
                  </a:txBody>
                  <a:tcPr/>
                </a:tc>
                <a:tc>
                  <a:txBody>
                    <a:bodyPr/>
                    <a:lstStyle/>
                    <a:p>
                      <a:r>
                        <a:rPr lang="fi-FI" dirty="0"/>
                        <a:t>Total</a:t>
                      </a:r>
                    </a:p>
                  </a:txBody>
                  <a:tcPr/>
                </a:tc>
                <a:extLst>
                  <a:ext uri="{0D108BD9-81ED-4DB2-BD59-A6C34878D82A}">
                    <a16:rowId xmlns:a16="http://schemas.microsoft.com/office/drawing/2014/main" val="2271595547"/>
                  </a:ext>
                </a:extLst>
              </a:tr>
              <a:tr h="370840">
                <a:tc>
                  <a:txBody>
                    <a:bodyPr/>
                    <a:lstStyle/>
                    <a:p>
                      <a:r>
                        <a:rPr lang="fi-FI" dirty="0"/>
                        <a:t>+34 000 €</a:t>
                      </a:r>
                    </a:p>
                  </a:txBody>
                  <a:tcPr/>
                </a:tc>
                <a:tc>
                  <a:txBody>
                    <a:bodyPr/>
                    <a:lstStyle/>
                    <a:p>
                      <a:r>
                        <a:rPr lang="fi-FI" dirty="0"/>
                        <a:t>- 237 €</a:t>
                      </a:r>
                    </a:p>
                  </a:txBody>
                  <a:tcPr/>
                </a:tc>
                <a:tc>
                  <a:txBody>
                    <a:bodyPr/>
                    <a:lstStyle/>
                    <a:p>
                      <a:r>
                        <a:rPr lang="fi-FI" dirty="0"/>
                        <a:t>-23 549 €</a:t>
                      </a:r>
                    </a:p>
                  </a:txBody>
                  <a:tcPr/>
                </a:tc>
                <a:tc>
                  <a:txBody>
                    <a:bodyPr/>
                    <a:lstStyle/>
                    <a:p>
                      <a:r>
                        <a:rPr lang="fi-FI" dirty="0"/>
                        <a:t>+10 214 €</a:t>
                      </a:r>
                    </a:p>
                  </a:txBody>
                  <a:tcPr/>
                </a:tc>
                <a:extLst>
                  <a:ext uri="{0D108BD9-81ED-4DB2-BD59-A6C34878D82A}">
                    <a16:rowId xmlns:a16="http://schemas.microsoft.com/office/drawing/2014/main" val="2163019653"/>
                  </a:ext>
                </a:extLst>
              </a:tr>
            </a:tbl>
          </a:graphicData>
        </a:graphic>
      </p:graphicFrame>
    </p:spTree>
    <p:extLst>
      <p:ext uri="{BB962C8B-B14F-4D97-AF65-F5344CB8AC3E}">
        <p14:creationId xmlns:p14="http://schemas.microsoft.com/office/powerpoint/2010/main" val="8967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3">
            <a:extLst>
              <a:ext uri="{FF2B5EF4-FFF2-40B4-BE49-F238E27FC236}">
                <a16:creationId xmlns:a16="http://schemas.microsoft.com/office/drawing/2014/main" id="{0414C40A-D9D3-4F9D-AE47-63487362EFAB}"/>
              </a:ext>
            </a:extLst>
          </p:cNvPr>
          <p:cNvSpPr>
            <a:spLocks noGrp="1"/>
          </p:cNvSpPr>
          <p:nvPr>
            <p:ph type="subTitle" idx="1"/>
          </p:nvPr>
        </p:nvSpPr>
        <p:spPr/>
        <p:txBody>
          <a:bodyPr/>
          <a:lstStyle/>
          <a:p>
            <a:r>
              <a:rPr lang="fi-FI" u="sng" dirty="0"/>
              <a:t>  </a:t>
            </a:r>
          </a:p>
        </p:txBody>
      </p:sp>
      <p:sp>
        <p:nvSpPr>
          <p:cNvPr id="3" name="Otsikko 2">
            <a:extLst>
              <a:ext uri="{FF2B5EF4-FFF2-40B4-BE49-F238E27FC236}">
                <a16:creationId xmlns:a16="http://schemas.microsoft.com/office/drawing/2014/main" id="{EE2C17DA-7BB6-446B-B0C8-1B88AC02AF19}"/>
              </a:ext>
            </a:extLst>
          </p:cNvPr>
          <p:cNvSpPr>
            <a:spLocks noGrp="1"/>
          </p:cNvSpPr>
          <p:nvPr>
            <p:ph type="ctrTitle"/>
          </p:nvPr>
        </p:nvSpPr>
        <p:spPr>
          <a:xfrm>
            <a:off x="601663" y="601663"/>
            <a:ext cx="9799637" cy="1127125"/>
          </a:xfrm>
        </p:spPr>
        <p:txBody>
          <a:bodyPr/>
          <a:lstStyle/>
          <a:p>
            <a:r>
              <a:rPr lang="fi-FI" sz="3200" dirty="0" err="1"/>
              <a:t>Difference</a:t>
            </a:r>
            <a:r>
              <a:rPr lang="fi-FI" sz="3200" dirty="0"/>
              <a:t> in </a:t>
            </a:r>
            <a:r>
              <a:rPr lang="fi-FI" sz="3200" dirty="0" err="1"/>
              <a:t>the</a:t>
            </a:r>
            <a:r>
              <a:rPr lang="fi-FI" sz="3200" dirty="0"/>
              <a:t> </a:t>
            </a:r>
            <a:r>
              <a:rPr lang="fi-FI" sz="3200" dirty="0" err="1"/>
              <a:t>revenue</a:t>
            </a:r>
            <a:r>
              <a:rPr lang="fi-FI" sz="3200" dirty="0"/>
              <a:t> </a:t>
            </a:r>
            <a:r>
              <a:rPr lang="fi-FI" sz="3200" dirty="0" err="1"/>
              <a:t>from</a:t>
            </a:r>
            <a:r>
              <a:rPr lang="fi-FI" sz="3200" dirty="0"/>
              <a:t> </a:t>
            </a:r>
            <a:r>
              <a:rPr lang="fi-FI" sz="3200" dirty="0" err="1"/>
              <a:t>temporary</a:t>
            </a:r>
            <a:r>
              <a:rPr lang="fi-FI" sz="3200" dirty="0"/>
              <a:t> </a:t>
            </a:r>
            <a:r>
              <a:rPr lang="fi-FI" sz="3200" dirty="0" err="1"/>
              <a:t>application</a:t>
            </a:r>
            <a:r>
              <a:rPr lang="fi-FI" sz="3200" dirty="0"/>
              <a:t> of </a:t>
            </a:r>
            <a:r>
              <a:rPr lang="fi-FI" sz="3200" dirty="0" err="1"/>
              <a:t>unit</a:t>
            </a:r>
            <a:r>
              <a:rPr lang="fi-FI" sz="3200" dirty="0"/>
              <a:t> </a:t>
            </a:r>
            <a:r>
              <a:rPr lang="fi-FI" sz="3200" dirty="0" err="1"/>
              <a:t>rate</a:t>
            </a:r>
            <a:br>
              <a:rPr lang="fi-FI" sz="3200" dirty="0"/>
            </a:br>
            <a:br>
              <a:rPr lang="fi-FI" sz="3200" dirty="0"/>
            </a:br>
            <a:r>
              <a:rPr lang="fi-FI" sz="1600" dirty="0"/>
              <a:t>(RP3 </a:t>
            </a:r>
            <a:r>
              <a:rPr lang="fi-FI" sz="1600" dirty="0" err="1"/>
              <a:t>exceptional</a:t>
            </a:r>
            <a:r>
              <a:rPr lang="fi-FI" sz="1600" dirty="0"/>
              <a:t> </a:t>
            </a:r>
            <a:r>
              <a:rPr lang="fi-FI" sz="1600" dirty="0" err="1"/>
              <a:t>measures</a:t>
            </a:r>
            <a:r>
              <a:rPr lang="fi-FI" sz="1600" dirty="0"/>
              <a:t> </a:t>
            </a:r>
            <a:r>
              <a:rPr lang="fi-FI" sz="1600" dirty="0" err="1"/>
              <a:t>due</a:t>
            </a:r>
            <a:r>
              <a:rPr lang="fi-FI" sz="1600" dirty="0"/>
              <a:t> to </a:t>
            </a:r>
            <a:r>
              <a:rPr lang="fi-FI" sz="1600" dirty="0" err="1"/>
              <a:t>the</a:t>
            </a:r>
            <a:r>
              <a:rPr lang="fi-FI" sz="1600" dirty="0"/>
              <a:t> COVID-19)</a:t>
            </a:r>
          </a:p>
        </p:txBody>
      </p:sp>
    </p:spTree>
    <p:extLst>
      <p:ext uri="{BB962C8B-B14F-4D97-AF65-F5344CB8AC3E}">
        <p14:creationId xmlns:p14="http://schemas.microsoft.com/office/powerpoint/2010/main" val="126629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D99032B-F474-4A26-A2AC-8F46D25DE38C}"/>
              </a:ext>
            </a:extLst>
          </p:cNvPr>
          <p:cNvSpPr>
            <a:spLocks noGrp="1"/>
          </p:cNvSpPr>
          <p:nvPr>
            <p:ph type="title"/>
          </p:nvPr>
        </p:nvSpPr>
        <p:spPr/>
        <p:txBody>
          <a:bodyPr/>
          <a:lstStyle/>
          <a:p>
            <a:r>
              <a:rPr lang="fi-FI" dirty="0"/>
              <a:t>2020 and 2021 </a:t>
            </a:r>
            <a:r>
              <a:rPr lang="fi-FI" dirty="0" err="1"/>
              <a:t>unit</a:t>
            </a:r>
            <a:r>
              <a:rPr lang="fi-FI" dirty="0"/>
              <a:t> </a:t>
            </a:r>
            <a:r>
              <a:rPr lang="fi-FI" dirty="0" err="1"/>
              <a:t>price</a:t>
            </a:r>
            <a:r>
              <a:rPr lang="fi-FI" dirty="0"/>
              <a:t> </a:t>
            </a:r>
            <a:r>
              <a:rPr lang="fi-FI" dirty="0" err="1"/>
              <a:t>retroactive</a:t>
            </a:r>
            <a:r>
              <a:rPr lang="fi-FI" dirty="0"/>
              <a:t> </a:t>
            </a:r>
            <a:r>
              <a:rPr lang="fi-FI" dirty="0" err="1"/>
              <a:t>corrections</a:t>
            </a:r>
            <a:endParaRPr lang="fi-FI" dirty="0"/>
          </a:p>
        </p:txBody>
      </p:sp>
      <p:sp>
        <p:nvSpPr>
          <p:cNvPr id="9" name="Sisällön paikkamerkki 8">
            <a:extLst>
              <a:ext uri="{FF2B5EF4-FFF2-40B4-BE49-F238E27FC236}">
                <a16:creationId xmlns:a16="http://schemas.microsoft.com/office/drawing/2014/main" id="{7931BCA5-2B4A-4616-B842-8523AEE40847}"/>
              </a:ext>
            </a:extLst>
          </p:cNvPr>
          <p:cNvSpPr>
            <a:spLocks noGrp="1"/>
          </p:cNvSpPr>
          <p:nvPr>
            <p:ph idx="1"/>
          </p:nvPr>
        </p:nvSpPr>
        <p:spPr>
          <a:xfrm>
            <a:off x="612000" y="1562100"/>
            <a:ext cx="10746000" cy="4622533"/>
          </a:xfrm>
        </p:spPr>
        <p:txBody>
          <a:bodyPr>
            <a:normAutofit fontScale="92500" lnSpcReduction="20000"/>
          </a:bodyPr>
          <a:lstStyle/>
          <a:p>
            <a:r>
              <a:rPr lang="fi-FI" dirty="0"/>
              <a:t>(EU) 2020/1627 </a:t>
            </a:r>
            <a:r>
              <a:rPr lang="en-US" dirty="0"/>
              <a:t>exceptional measures for the third reference period (2020-2024) of the single European sky performance and charging scheme due to the COVID-19 pandemic</a:t>
            </a:r>
          </a:p>
          <a:p>
            <a:pPr lvl="1"/>
            <a:r>
              <a:rPr lang="en-US" dirty="0"/>
              <a:t>Retroactive unit price adjustments shall be spread equally over 5 calendar years (or max 7 </a:t>
            </a:r>
            <a:r>
              <a:rPr lang="en-US" dirty="0" err="1"/>
              <a:t>yrs</a:t>
            </a:r>
            <a:r>
              <a:rPr lang="en-US" dirty="0"/>
              <a:t>), starting in the year following the year in which the performance plan has been adopted </a:t>
            </a:r>
            <a:r>
              <a:rPr lang="en-US" dirty="0">
                <a:sym typeface="Wingdings" panose="05000000000000000000" pitchFamily="2" charset="2"/>
              </a:rPr>
              <a:t> </a:t>
            </a:r>
            <a:r>
              <a:rPr lang="en-US" u="sng" dirty="0">
                <a:sym typeface="Wingdings" panose="05000000000000000000" pitchFamily="2" charset="2"/>
              </a:rPr>
              <a:t>Finland: 5 years</a:t>
            </a:r>
          </a:p>
          <a:p>
            <a:pPr lvl="1"/>
            <a:r>
              <a:rPr lang="fi-FI" u="sng" dirty="0">
                <a:solidFill>
                  <a:srgbClr val="FF0000"/>
                </a:solidFill>
              </a:rPr>
              <a:t>Preliminary </a:t>
            </a:r>
            <a:r>
              <a:rPr lang="fi-FI" u="sng" dirty="0" err="1">
                <a:solidFill>
                  <a:srgbClr val="FF0000"/>
                </a:solidFill>
              </a:rPr>
              <a:t>plans</a:t>
            </a:r>
            <a:r>
              <a:rPr lang="fi-FI" u="sng" dirty="0">
                <a:solidFill>
                  <a:srgbClr val="FF0000"/>
                </a:solidFill>
              </a:rPr>
              <a:t> to </a:t>
            </a:r>
            <a:r>
              <a:rPr lang="fi-FI" u="sng" dirty="0" err="1">
                <a:solidFill>
                  <a:srgbClr val="FF0000"/>
                </a:solidFill>
              </a:rPr>
              <a:t>skip</a:t>
            </a:r>
            <a:r>
              <a:rPr lang="fi-FI" u="sng" dirty="0">
                <a:solidFill>
                  <a:srgbClr val="FF0000"/>
                </a:solidFill>
              </a:rPr>
              <a:t> </a:t>
            </a:r>
            <a:r>
              <a:rPr lang="fi-FI" u="sng" dirty="0" err="1">
                <a:solidFill>
                  <a:srgbClr val="FF0000"/>
                </a:solidFill>
              </a:rPr>
              <a:t>the</a:t>
            </a:r>
            <a:r>
              <a:rPr lang="fi-FI" u="sng" dirty="0">
                <a:solidFill>
                  <a:srgbClr val="FF0000"/>
                </a:solidFill>
              </a:rPr>
              <a:t> </a:t>
            </a:r>
            <a:r>
              <a:rPr lang="fi-FI" u="sng" dirty="0" err="1">
                <a:solidFill>
                  <a:srgbClr val="FF0000"/>
                </a:solidFill>
              </a:rPr>
              <a:t>years</a:t>
            </a:r>
            <a:r>
              <a:rPr lang="fi-FI" u="sng" dirty="0">
                <a:solidFill>
                  <a:srgbClr val="FF0000"/>
                </a:solidFill>
              </a:rPr>
              <a:t> 2025-2026 to </a:t>
            </a:r>
            <a:r>
              <a:rPr lang="fi-FI" u="sng" dirty="0" err="1">
                <a:solidFill>
                  <a:srgbClr val="FF0000"/>
                </a:solidFill>
              </a:rPr>
              <a:t>even</a:t>
            </a:r>
            <a:r>
              <a:rPr lang="fi-FI" u="sng" dirty="0">
                <a:solidFill>
                  <a:srgbClr val="FF0000"/>
                </a:solidFill>
              </a:rPr>
              <a:t> </a:t>
            </a:r>
            <a:r>
              <a:rPr lang="fi-FI" u="sng" dirty="0" err="1">
                <a:solidFill>
                  <a:srgbClr val="FF0000"/>
                </a:solidFill>
              </a:rPr>
              <a:t>the</a:t>
            </a:r>
            <a:r>
              <a:rPr lang="fi-FI" u="sng" dirty="0">
                <a:solidFill>
                  <a:srgbClr val="FF0000"/>
                </a:solidFill>
              </a:rPr>
              <a:t> </a:t>
            </a:r>
            <a:r>
              <a:rPr lang="fi-FI" u="sng" dirty="0" err="1">
                <a:solidFill>
                  <a:srgbClr val="FF0000"/>
                </a:solidFill>
              </a:rPr>
              <a:t>price</a:t>
            </a:r>
            <a:r>
              <a:rPr lang="fi-FI" u="sng" dirty="0">
                <a:solidFill>
                  <a:srgbClr val="FF0000"/>
                </a:solidFill>
              </a:rPr>
              <a:t> </a:t>
            </a:r>
            <a:r>
              <a:rPr lang="fi-FI" u="sng" dirty="0" err="1">
                <a:solidFill>
                  <a:srgbClr val="FF0000"/>
                </a:solidFill>
              </a:rPr>
              <a:t>peaks</a:t>
            </a:r>
            <a:r>
              <a:rPr lang="fi-FI" u="sng">
                <a:solidFill>
                  <a:srgbClr val="FF0000"/>
                </a:solidFill>
              </a:rPr>
              <a:t> </a:t>
            </a:r>
            <a:r>
              <a:rPr lang="fi-FI" u="sng">
                <a:solidFill>
                  <a:srgbClr val="FF0000"/>
                </a:solidFill>
                <a:sym typeface="Wingdings" panose="05000000000000000000" pitchFamily="2" charset="2"/>
              </a:rPr>
              <a:t> </a:t>
            </a:r>
            <a:r>
              <a:rPr lang="fi-FI" u="sng" dirty="0" err="1">
                <a:solidFill>
                  <a:srgbClr val="FF0000"/>
                </a:solidFill>
                <a:sym typeface="Wingdings" panose="05000000000000000000" pitchFamily="2" charset="2"/>
              </a:rPr>
              <a:t>Adjustments</a:t>
            </a:r>
            <a:r>
              <a:rPr lang="fi-FI" u="sng" dirty="0">
                <a:solidFill>
                  <a:srgbClr val="FF0000"/>
                </a:solidFill>
                <a:sym typeface="Wingdings" panose="05000000000000000000" pitchFamily="2" charset="2"/>
              </a:rPr>
              <a:t> for </a:t>
            </a:r>
            <a:r>
              <a:rPr lang="fi-FI" u="sng" dirty="0" err="1">
                <a:solidFill>
                  <a:srgbClr val="FF0000"/>
                </a:solidFill>
                <a:sym typeface="Wingdings" panose="05000000000000000000" pitchFamily="2" charset="2"/>
              </a:rPr>
              <a:t>years</a:t>
            </a:r>
            <a:r>
              <a:rPr lang="fi-FI" u="sng" dirty="0">
                <a:solidFill>
                  <a:srgbClr val="FF0000"/>
                </a:solidFill>
                <a:sym typeface="Wingdings" panose="05000000000000000000" pitchFamily="2" charset="2"/>
              </a:rPr>
              <a:t> 2023-2024 and 2027-2029</a:t>
            </a:r>
            <a:endParaRPr lang="fi-FI" u="sng" dirty="0">
              <a:solidFill>
                <a:srgbClr val="FF0000"/>
              </a:solidFill>
            </a:endParaRPr>
          </a:p>
          <a:p>
            <a:r>
              <a:rPr lang="fi-FI" u="sng" dirty="0" err="1"/>
              <a:t>Enroute</a:t>
            </a:r>
            <a:r>
              <a:rPr lang="fi-FI" dirty="0"/>
              <a:t>:</a:t>
            </a:r>
          </a:p>
          <a:p>
            <a:pPr lvl="1"/>
            <a:r>
              <a:rPr lang="fi-FI" dirty="0"/>
              <a:t>2020-2021 </a:t>
            </a:r>
            <a:r>
              <a:rPr lang="fi-FI" dirty="0" err="1"/>
              <a:t>under-recoveries</a:t>
            </a:r>
            <a:r>
              <a:rPr lang="fi-FI" dirty="0"/>
              <a:t> in </a:t>
            </a:r>
            <a:r>
              <a:rPr lang="fi-FI" dirty="0" err="1"/>
              <a:t>total</a:t>
            </a:r>
            <a:r>
              <a:rPr lang="fi-FI" dirty="0"/>
              <a:t> 34.276 t€</a:t>
            </a:r>
          </a:p>
          <a:p>
            <a:pPr lvl="1"/>
            <a:r>
              <a:rPr lang="fi-FI" b="1" dirty="0"/>
              <a:t>+6.855 t€/</a:t>
            </a:r>
            <a:r>
              <a:rPr lang="fi-FI" b="1" dirty="0" err="1"/>
              <a:t>year</a:t>
            </a:r>
            <a:r>
              <a:rPr lang="fi-FI" dirty="0"/>
              <a:t> </a:t>
            </a:r>
            <a:r>
              <a:rPr lang="fi-FI" dirty="0" err="1"/>
              <a:t>spread</a:t>
            </a:r>
            <a:r>
              <a:rPr lang="fi-FI" dirty="0"/>
              <a:t> </a:t>
            </a:r>
            <a:r>
              <a:rPr lang="fi-FI" dirty="0" err="1"/>
              <a:t>equally</a:t>
            </a:r>
            <a:r>
              <a:rPr lang="fi-FI" dirty="0"/>
              <a:t> </a:t>
            </a:r>
            <a:r>
              <a:rPr lang="fi-FI" dirty="0" err="1"/>
              <a:t>over</a:t>
            </a:r>
            <a:r>
              <a:rPr lang="fi-FI" dirty="0"/>
              <a:t> 5 </a:t>
            </a:r>
            <a:r>
              <a:rPr lang="fi-FI" dirty="0" err="1"/>
              <a:t>yrs</a:t>
            </a:r>
            <a:r>
              <a:rPr lang="fi-FI" dirty="0"/>
              <a:t>, </a:t>
            </a:r>
            <a:r>
              <a:rPr lang="fi-FI" dirty="0" err="1"/>
              <a:t>starting</a:t>
            </a:r>
            <a:r>
              <a:rPr lang="fi-FI" dirty="0"/>
              <a:t> 2023</a:t>
            </a:r>
          </a:p>
          <a:p>
            <a:r>
              <a:rPr lang="fi-FI" u="sng" dirty="0"/>
              <a:t>Terminal</a:t>
            </a:r>
            <a:r>
              <a:rPr lang="fi-FI" dirty="0"/>
              <a:t>:</a:t>
            </a:r>
          </a:p>
          <a:p>
            <a:pPr lvl="1"/>
            <a:r>
              <a:rPr lang="fi-FI" dirty="0"/>
              <a:t>2020-2021 </a:t>
            </a:r>
            <a:r>
              <a:rPr lang="fi-FI" dirty="0" err="1"/>
              <a:t>under-recoveries</a:t>
            </a:r>
            <a:r>
              <a:rPr lang="fi-FI" dirty="0"/>
              <a:t> in </a:t>
            </a:r>
            <a:r>
              <a:rPr lang="fi-FI" dirty="0" err="1"/>
              <a:t>total</a:t>
            </a:r>
            <a:r>
              <a:rPr lang="fi-FI" dirty="0"/>
              <a:t> 19.805 t€</a:t>
            </a:r>
          </a:p>
          <a:p>
            <a:pPr lvl="1"/>
            <a:r>
              <a:rPr lang="fi-FI" b="1" dirty="0"/>
              <a:t>+3.961 t€/</a:t>
            </a:r>
            <a:r>
              <a:rPr lang="fi-FI" b="1" dirty="0" err="1"/>
              <a:t>year</a:t>
            </a:r>
            <a:r>
              <a:rPr lang="fi-FI" dirty="0"/>
              <a:t> </a:t>
            </a:r>
            <a:r>
              <a:rPr lang="fi-FI" dirty="0" err="1"/>
              <a:t>spread</a:t>
            </a:r>
            <a:r>
              <a:rPr lang="fi-FI" dirty="0"/>
              <a:t> </a:t>
            </a:r>
            <a:r>
              <a:rPr lang="fi-FI" dirty="0" err="1"/>
              <a:t>equally</a:t>
            </a:r>
            <a:r>
              <a:rPr lang="fi-FI" dirty="0"/>
              <a:t> </a:t>
            </a:r>
            <a:r>
              <a:rPr lang="fi-FI" dirty="0" err="1"/>
              <a:t>over</a:t>
            </a:r>
            <a:r>
              <a:rPr lang="fi-FI" dirty="0"/>
              <a:t> 5 </a:t>
            </a:r>
            <a:r>
              <a:rPr lang="fi-FI" dirty="0" err="1"/>
              <a:t>yrs</a:t>
            </a:r>
            <a:r>
              <a:rPr lang="fi-FI" dirty="0"/>
              <a:t>, </a:t>
            </a:r>
            <a:r>
              <a:rPr lang="fi-FI" dirty="0" err="1"/>
              <a:t>starting</a:t>
            </a:r>
            <a:r>
              <a:rPr lang="fi-FI" dirty="0"/>
              <a:t> 2023</a:t>
            </a:r>
          </a:p>
          <a:p>
            <a:endParaRPr lang="fi-FI" dirty="0"/>
          </a:p>
        </p:txBody>
      </p:sp>
    </p:spTree>
    <p:extLst>
      <p:ext uri="{BB962C8B-B14F-4D97-AF65-F5344CB8AC3E}">
        <p14:creationId xmlns:p14="http://schemas.microsoft.com/office/powerpoint/2010/main" val="100121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3">
            <a:extLst>
              <a:ext uri="{FF2B5EF4-FFF2-40B4-BE49-F238E27FC236}">
                <a16:creationId xmlns:a16="http://schemas.microsoft.com/office/drawing/2014/main" id="{0414C40A-D9D3-4F9D-AE47-63487362EFAB}"/>
              </a:ext>
            </a:extLst>
          </p:cNvPr>
          <p:cNvSpPr>
            <a:spLocks noGrp="1"/>
          </p:cNvSpPr>
          <p:nvPr>
            <p:ph type="subTitle" idx="1"/>
          </p:nvPr>
        </p:nvSpPr>
        <p:spPr/>
        <p:txBody>
          <a:bodyPr/>
          <a:lstStyle/>
          <a:p>
            <a:r>
              <a:rPr lang="fi-FI" u="sng" dirty="0"/>
              <a:t>  </a:t>
            </a:r>
          </a:p>
        </p:txBody>
      </p:sp>
      <p:sp>
        <p:nvSpPr>
          <p:cNvPr id="3" name="Otsikko 2">
            <a:extLst>
              <a:ext uri="{FF2B5EF4-FFF2-40B4-BE49-F238E27FC236}">
                <a16:creationId xmlns:a16="http://schemas.microsoft.com/office/drawing/2014/main" id="{EE2C17DA-7BB6-446B-B0C8-1B88AC02AF19}"/>
              </a:ext>
            </a:extLst>
          </p:cNvPr>
          <p:cNvSpPr>
            <a:spLocks noGrp="1"/>
          </p:cNvSpPr>
          <p:nvPr>
            <p:ph type="ctrTitle"/>
          </p:nvPr>
        </p:nvSpPr>
        <p:spPr>
          <a:xfrm>
            <a:off x="601663" y="601663"/>
            <a:ext cx="9704387" cy="1127125"/>
          </a:xfrm>
        </p:spPr>
        <p:txBody>
          <a:bodyPr/>
          <a:lstStyle/>
          <a:p>
            <a:r>
              <a:rPr lang="fi-FI" sz="3200" dirty="0" err="1"/>
              <a:t>Incentive</a:t>
            </a:r>
            <a:r>
              <a:rPr lang="fi-FI" sz="3200" dirty="0"/>
              <a:t> </a:t>
            </a:r>
            <a:r>
              <a:rPr lang="fi-FI" sz="3200" dirty="0" err="1"/>
              <a:t>Scheme</a:t>
            </a:r>
            <a:r>
              <a:rPr lang="fi-FI" sz="3200" dirty="0"/>
              <a:t> 2023</a:t>
            </a:r>
            <a:br>
              <a:rPr lang="fi-FI" sz="3200" dirty="0"/>
            </a:br>
            <a:br>
              <a:rPr lang="fi-FI" sz="3200" dirty="0"/>
            </a:br>
            <a:endParaRPr lang="fi-FI" sz="1600" dirty="0"/>
          </a:p>
        </p:txBody>
      </p:sp>
    </p:spTree>
    <p:extLst>
      <p:ext uri="{BB962C8B-B14F-4D97-AF65-F5344CB8AC3E}">
        <p14:creationId xmlns:p14="http://schemas.microsoft.com/office/powerpoint/2010/main" val="85981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a:extLst>
              <a:ext uri="{FF2B5EF4-FFF2-40B4-BE49-F238E27FC236}">
                <a16:creationId xmlns:a16="http://schemas.microsoft.com/office/drawing/2014/main" id="{412ABC30-DAAA-4B57-A956-F43BF1E843EA}"/>
              </a:ext>
            </a:extLst>
          </p:cNvPr>
          <p:cNvSpPr>
            <a:spLocks noGrp="1"/>
          </p:cNvSpPr>
          <p:nvPr>
            <p:ph type="subTitle" idx="1"/>
          </p:nvPr>
        </p:nvSpPr>
        <p:spPr/>
        <p:txBody>
          <a:bodyPr/>
          <a:lstStyle/>
          <a:p>
            <a:r>
              <a:rPr lang="fi-FI" dirty="0"/>
              <a:t>  </a:t>
            </a:r>
          </a:p>
        </p:txBody>
      </p:sp>
      <p:sp>
        <p:nvSpPr>
          <p:cNvPr id="3" name="Otsikko 2">
            <a:extLst>
              <a:ext uri="{FF2B5EF4-FFF2-40B4-BE49-F238E27FC236}">
                <a16:creationId xmlns:a16="http://schemas.microsoft.com/office/drawing/2014/main" id="{EE2C17DA-7BB6-446B-B0C8-1B88AC02AF19}"/>
              </a:ext>
            </a:extLst>
          </p:cNvPr>
          <p:cNvSpPr>
            <a:spLocks noGrp="1"/>
          </p:cNvSpPr>
          <p:nvPr>
            <p:ph type="ctrTitle"/>
          </p:nvPr>
        </p:nvSpPr>
        <p:spPr/>
        <p:txBody>
          <a:bodyPr/>
          <a:lstStyle/>
          <a:p>
            <a:r>
              <a:rPr lang="fi-FI" sz="3200" dirty="0"/>
              <a:t>2023 </a:t>
            </a:r>
            <a:r>
              <a:rPr lang="fi-FI" sz="3200" dirty="0" err="1"/>
              <a:t>Actual</a:t>
            </a:r>
            <a:r>
              <a:rPr lang="fi-FI" sz="3200" dirty="0"/>
              <a:t> </a:t>
            </a:r>
            <a:r>
              <a:rPr lang="fi-FI" sz="3200" dirty="0" err="1"/>
              <a:t>costs</a:t>
            </a:r>
            <a:endParaRPr lang="fi-FI" sz="3200" dirty="0"/>
          </a:p>
        </p:txBody>
      </p:sp>
    </p:spTree>
    <p:extLst>
      <p:ext uri="{BB962C8B-B14F-4D97-AF65-F5344CB8AC3E}">
        <p14:creationId xmlns:p14="http://schemas.microsoft.com/office/powerpoint/2010/main" val="323805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72A8371-A40D-4FF9-B039-34322D92F89A}"/>
              </a:ext>
            </a:extLst>
          </p:cNvPr>
          <p:cNvSpPr>
            <a:spLocks noGrp="1"/>
          </p:cNvSpPr>
          <p:nvPr>
            <p:ph type="title"/>
          </p:nvPr>
        </p:nvSpPr>
        <p:spPr/>
        <p:txBody>
          <a:bodyPr/>
          <a:lstStyle/>
          <a:p>
            <a:r>
              <a:rPr lang="fi-FI" dirty="0" err="1"/>
              <a:t>Capacity</a:t>
            </a:r>
            <a:r>
              <a:rPr lang="fi-FI" dirty="0"/>
              <a:t> </a:t>
            </a:r>
            <a:r>
              <a:rPr lang="fi-FI" dirty="0" err="1"/>
              <a:t>incentive</a:t>
            </a:r>
            <a:r>
              <a:rPr lang="fi-FI" dirty="0"/>
              <a:t> </a:t>
            </a:r>
            <a:r>
              <a:rPr lang="fi-FI" dirty="0" err="1"/>
              <a:t>scheme</a:t>
            </a:r>
            <a:endParaRPr lang="fi-FI" dirty="0"/>
          </a:p>
        </p:txBody>
      </p:sp>
      <p:sp>
        <p:nvSpPr>
          <p:cNvPr id="7" name="Sisällön paikkamerkki 6">
            <a:extLst>
              <a:ext uri="{FF2B5EF4-FFF2-40B4-BE49-F238E27FC236}">
                <a16:creationId xmlns:a16="http://schemas.microsoft.com/office/drawing/2014/main" id="{90CBBC76-D3EB-4ED7-917D-AE1E0B967626}"/>
              </a:ext>
            </a:extLst>
          </p:cNvPr>
          <p:cNvSpPr>
            <a:spLocks noGrp="1"/>
          </p:cNvSpPr>
          <p:nvPr>
            <p:ph idx="1"/>
          </p:nvPr>
        </p:nvSpPr>
        <p:spPr/>
        <p:txBody>
          <a:bodyPr/>
          <a:lstStyle/>
          <a:p>
            <a:r>
              <a:rPr lang="fi-FI" dirty="0"/>
              <a:t>RP3 </a:t>
            </a:r>
            <a:r>
              <a:rPr lang="fi-FI" dirty="0" err="1"/>
              <a:t>incentive</a:t>
            </a:r>
            <a:r>
              <a:rPr lang="fi-FI" dirty="0"/>
              <a:t> </a:t>
            </a:r>
            <a:r>
              <a:rPr lang="fi-FI" dirty="0" err="1"/>
              <a:t>schemes</a:t>
            </a:r>
            <a:r>
              <a:rPr lang="fi-FI" dirty="0"/>
              <a:t> for </a:t>
            </a:r>
            <a:r>
              <a:rPr lang="fi-FI" dirty="0" err="1"/>
              <a:t>both</a:t>
            </a:r>
            <a:r>
              <a:rPr lang="fi-FI" dirty="0"/>
              <a:t> </a:t>
            </a:r>
            <a:r>
              <a:rPr lang="fi-FI" dirty="0" err="1"/>
              <a:t>enroute</a:t>
            </a:r>
            <a:r>
              <a:rPr lang="fi-FI" dirty="0"/>
              <a:t> and </a:t>
            </a:r>
            <a:r>
              <a:rPr lang="fi-FI" dirty="0" err="1"/>
              <a:t>terminal</a:t>
            </a:r>
            <a:r>
              <a:rPr lang="fi-FI" dirty="0"/>
              <a:t> </a:t>
            </a:r>
            <a:r>
              <a:rPr lang="fi-FI" dirty="0" err="1"/>
              <a:t>are</a:t>
            </a:r>
            <a:r>
              <a:rPr lang="fi-FI" dirty="0"/>
              <a:t> </a:t>
            </a:r>
            <a:r>
              <a:rPr lang="fi-FI" i="1" dirty="0" err="1"/>
              <a:t>penalty</a:t>
            </a:r>
            <a:r>
              <a:rPr lang="fi-FI" i="1" dirty="0"/>
              <a:t> </a:t>
            </a:r>
            <a:r>
              <a:rPr lang="fi-FI" i="1" dirty="0" err="1"/>
              <a:t>only</a:t>
            </a:r>
            <a:endParaRPr lang="fi-FI" i="1" dirty="0"/>
          </a:p>
          <a:p>
            <a:endParaRPr lang="fi-FI" dirty="0"/>
          </a:p>
          <a:p>
            <a:r>
              <a:rPr lang="fi-FI" dirty="0"/>
              <a:t>2023 </a:t>
            </a:r>
            <a:r>
              <a:rPr lang="fi-FI" b="1" dirty="0" err="1"/>
              <a:t>enroute</a:t>
            </a:r>
            <a:r>
              <a:rPr lang="fi-FI" dirty="0"/>
              <a:t> </a:t>
            </a:r>
          </a:p>
          <a:p>
            <a:pPr lvl="1"/>
            <a:r>
              <a:rPr lang="fi-FI" dirty="0" err="1"/>
              <a:t>Delays</a:t>
            </a:r>
            <a:r>
              <a:rPr lang="fi-FI" dirty="0"/>
              <a:t> </a:t>
            </a:r>
            <a:r>
              <a:rPr lang="fi-FI" b="1" dirty="0"/>
              <a:t>0,00 min/</a:t>
            </a:r>
            <a:r>
              <a:rPr lang="fi-FI" b="1" dirty="0" err="1"/>
              <a:t>flt</a:t>
            </a:r>
            <a:r>
              <a:rPr lang="fi-FI" b="1" dirty="0"/>
              <a:t> </a:t>
            </a:r>
          </a:p>
          <a:p>
            <a:pPr marL="270000" lvl="1" indent="0">
              <a:buNone/>
            </a:pPr>
            <a:r>
              <a:rPr lang="fi-FI" b="1" dirty="0">
                <a:sym typeface="Wingdings" panose="05000000000000000000" pitchFamily="2" charset="2"/>
              </a:rPr>
              <a:t> </a:t>
            </a:r>
            <a:r>
              <a:rPr lang="fi-FI" dirty="0">
                <a:sym typeface="Wingdings" panose="05000000000000000000" pitchFamily="2" charset="2"/>
              </a:rPr>
              <a:t> </a:t>
            </a:r>
            <a:r>
              <a:rPr lang="fi-FI" b="1" dirty="0">
                <a:sym typeface="Wingdings" panose="05000000000000000000" pitchFamily="2" charset="2"/>
              </a:rPr>
              <a:t>No </a:t>
            </a:r>
            <a:r>
              <a:rPr lang="fi-FI" b="1" dirty="0" err="1">
                <a:sym typeface="Wingdings" panose="05000000000000000000" pitchFamily="2" charset="2"/>
              </a:rPr>
              <a:t>penalty</a:t>
            </a:r>
            <a:endParaRPr lang="fi-FI" b="1" dirty="0">
              <a:sym typeface="Wingdings" panose="05000000000000000000" pitchFamily="2" charset="2"/>
            </a:endParaRPr>
          </a:p>
          <a:p>
            <a:endParaRPr lang="fi-FI" dirty="0">
              <a:sym typeface="Wingdings" panose="05000000000000000000" pitchFamily="2" charset="2"/>
            </a:endParaRPr>
          </a:p>
          <a:p>
            <a:r>
              <a:rPr lang="fi-FI" dirty="0">
                <a:sym typeface="Wingdings" panose="05000000000000000000" pitchFamily="2" charset="2"/>
              </a:rPr>
              <a:t>2023 </a:t>
            </a:r>
            <a:r>
              <a:rPr lang="fi-FI" b="1" dirty="0" err="1">
                <a:sym typeface="Wingdings" panose="05000000000000000000" pitchFamily="2" charset="2"/>
              </a:rPr>
              <a:t>terminal</a:t>
            </a:r>
            <a:r>
              <a:rPr lang="fi-FI" dirty="0">
                <a:sym typeface="Wingdings" panose="05000000000000000000" pitchFamily="2" charset="2"/>
              </a:rPr>
              <a:t> </a:t>
            </a:r>
          </a:p>
          <a:p>
            <a:pPr lvl="1"/>
            <a:r>
              <a:rPr lang="fi-FI" dirty="0">
                <a:sym typeface="Wingdings" panose="05000000000000000000" pitchFamily="2" charset="2"/>
              </a:rPr>
              <a:t>(ATC) </a:t>
            </a:r>
            <a:r>
              <a:rPr lang="fi-FI" dirty="0" err="1">
                <a:sym typeface="Wingdings" panose="05000000000000000000" pitchFamily="2" charset="2"/>
              </a:rPr>
              <a:t>delays</a:t>
            </a:r>
            <a:r>
              <a:rPr lang="fi-FI" dirty="0">
                <a:sym typeface="Wingdings" panose="05000000000000000000" pitchFamily="2" charset="2"/>
              </a:rPr>
              <a:t> </a:t>
            </a:r>
            <a:r>
              <a:rPr lang="fi-FI" b="1" dirty="0">
                <a:sym typeface="Wingdings" panose="05000000000000000000" pitchFamily="2" charset="2"/>
              </a:rPr>
              <a:t>0,005 min/</a:t>
            </a:r>
            <a:r>
              <a:rPr lang="fi-FI" b="1" dirty="0" err="1">
                <a:sym typeface="Wingdings" panose="05000000000000000000" pitchFamily="2" charset="2"/>
              </a:rPr>
              <a:t>flt</a:t>
            </a:r>
            <a:r>
              <a:rPr lang="fi-FI" b="1" dirty="0">
                <a:sym typeface="Wingdings" panose="05000000000000000000" pitchFamily="2" charset="2"/>
              </a:rPr>
              <a:t> </a:t>
            </a:r>
          </a:p>
          <a:p>
            <a:pPr marL="270000" lvl="1" indent="0">
              <a:buNone/>
            </a:pPr>
            <a:r>
              <a:rPr lang="fi-FI" b="1" dirty="0">
                <a:sym typeface="Wingdings" panose="05000000000000000000" pitchFamily="2" charset="2"/>
              </a:rPr>
              <a:t> </a:t>
            </a:r>
            <a:r>
              <a:rPr lang="fi-FI" dirty="0">
                <a:sym typeface="Wingdings" panose="05000000000000000000" pitchFamily="2" charset="2"/>
              </a:rPr>
              <a:t> </a:t>
            </a:r>
            <a:r>
              <a:rPr lang="fi-FI" b="1" dirty="0">
                <a:sym typeface="Wingdings" panose="05000000000000000000" pitchFamily="2" charset="2"/>
              </a:rPr>
              <a:t>No </a:t>
            </a:r>
            <a:r>
              <a:rPr lang="fi-FI" b="1" dirty="0" err="1">
                <a:sym typeface="Wingdings" panose="05000000000000000000" pitchFamily="2" charset="2"/>
              </a:rPr>
              <a:t>penalty</a:t>
            </a:r>
            <a:endParaRPr lang="fi-FI" b="1" dirty="0"/>
          </a:p>
        </p:txBody>
      </p:sp>
    </p:spTree>
    <p:extLst>
      <p:ext uri="{BB962C8B-B14F-4D97-AF65-F5344CB8AC3E}">
        <p14:creationId xmlns:p14="http://schemas.microsoft.com/office/powerpoint/2010/main" val="372615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3">
            <a:extLst>
              <a:ext uri="{FF2B5EF4-FFF2-40B4-BE49-F238E27FC236}">
                <a16:creationId xmlns:a16="http://schemas.microsoft.com/office/drawing/2014/main" id="{0414C40A-D9D3-4F9D-AE47-63487362EFAB}"/>
              </a:ext>
            </a:extLst>
          </p:cNvPr>
          <p:cNvSpPr>
            <a:spLocks noGrp="1"/>
          </p:cNvSpPr>
          <p:nvPr>
            <p:ph type="subTitle" idx="1"/>
          </p:nvPr>
        </p:nvSpPr>
        <p:spPr/>
        <p:txBody>
          <a:bodyPr/>
          <a:lstStyle/>
          <a:p>
            <a:r>
              <a:rPr lang="fi-FI" u="sng" dirty="0"/>
              <a:t>  </a:t>
            </a:r>
          </a:p>
        </p:txBody>
      </p:sp>
      <p:sp>
        <p:nvSpPr>
          <p:cNvPr id="3" name="Otsikko 2">
            <a:extLst>
              <a:ext uri="{FF2B5EF4-FFF2-40B4-BE49-F238E27FC236}">
                <a16:creationId xmlns:a16="http://schemas.microsoft.com/office/drawing/2014/main" id="{EE2C17DA-7BB6-446B-B0C8-1B88AC02AF19}"/>
              </a:ext>
            </a:extLst>
          </p:cNvPr>
          <p:cNvSpPr>
            <a:spLocks noGrp="1"/>
          </p:cNvSpPr>
          <p:nvPr>
            <p:ph type="ctrTitle"/>
          </p:nvPr>
        </p:nvSpPr>
        <p:spPr>
          <a:xfrm>
            <a:off x="601663" y="601663"/>
            <a:ext cx="9904412" cy="1127125"/>
          </a:xfrm>
        </p:spPr>
        <p:txBody>
          <a:bodyPr/>
          <a:lstStyle/>
          <a:p>
            <a:r>
              <a:rPr lang="fi-FI" sz="3200" dirty="0"/>
              <a:t>2025 </a:t>
            </a:r>
            <a:r>
              <a:rPr lang="fi-FI" sz="3200" dirty="0" err="1"/>
              <a:t>initial</a:t>
            </a:r>
            <a:r>
              <a:rPr lang="fi-FI" sz="3200" dirty="0"/>
              <a:t> </a:t>
            </a:r>
            <a:r>
              <a:rPr lang="fi-FI" sz="3200" dirty="0" err="1"/>
              <a:t>unit</a:t>
            </a:r>
            <a:r>
              <a:rPr lang="fi-FI" sz="3200" dirty="0"/>
              <a:t> </a:t>
            </a:r>
            <a:r>
              <a:rPr lang="fi-FI" sz="3200" dirty="0" err="1"/>
              <a:t>rate</a:t>
            </a:r>
            <a:r>
              <a:rPr lang="fi-FI" sz="3200" dirty="0"/>
              <a:t> </a:t>
            </a:r>
            <a:r>
              <a:rPr lang="fi-FI" sz="3200" dirty="0" err="1"/>
              <a:t>calculations</a:t>
            </a:r>
            <a:br>
              <a:rPr lang="fi-FI" sz="3200" dirty="0"/>
            </a:br>
            <a:br>
              <a:rPr lang="fi-FI" sz="3200" dirty="0"/>
            </a:br>
            <a:endParaRPr lang="fi-FI" sz="1600" dirty="0"/>
          </a:p>
        </p:txBody>
      </p:sp>
    </p:spTree>
    <p:extLst>
      <p:ext uri="{BB962C8B-B14F-4D97-AF65-F5344CB8AC3E}">
        <p14:creationId xmlns:p14="http://schemas.microsoft.com/office/powerpoint/2010/main" val="259158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AEE9859-B0D6-46C3-930E-5DDC808DE97A}"/>
              </a:ext>
            </a:extLst>
          </p:cNvPr>
          <p:cNvSpPr>
            <a:spLocks noGrp="1"/>
          </p:cNvSpPr>
          <p:nvPr>
            <p:ph type="title"/>
          </p:nvPr>
        </p:nvSpPr>
        <p:spPr/>
        <p:txBody>
          <a:bodyPr/>
          <a:lstStyle/>
          <a:p>
            <a:r>
              <a:rPr lang="fi-FI" dirty="0"/>
              <a:t>Key </a:t>
            </a:r>
            <a:r>
              <a:rPr lang="fi-FI" dirty="0" err="1"/>
              <a:t>figures</a:t>
            </a:r>
            <a:r>
              <a:rPr lang="fi-FI" dirty="0"/>
              <a:t> for </a:t>
            </a:r>
            <a:r>
              <a:rPr lang="fi-FI" dirty="0" err="1"/>
              <a:t>initial</a:t>
            </a:r>
            <a:r>
              <a:rPr lang="fi-FI" dirty="0"/>
              <a:t> 2025 </a:t>
            </a:r>
            <a:r>
              <a:rPr lang="fi-FI" dirty="0" err="1"/>
              <a:t>Enroute</a:t>
            </a:r>
            <a:r>
              <a:rPr lang="fi-FI" dirty="0"/>
              <a:t> </a:t>
            </a:r>
            <a:r>
              <a:rPr lang="fi-FI" dirty="0" err="1"/>
              <a:t>unit</a:t>
            </a:r>
            <a:r>
              <a:rPr lang="fi-FI" dirty="0"/>
              <a:t> </a:t>
            </a:r>
            <a:r>
              <a:rPr lang="fi-FI" dirty="0" err="1"/>
              <a:t>price</a:t>
            </a:r>
            <a:endParaRPr lang="fi-FI" dirty="0"/>
          </a:p>
        </p:txBody>
      </p:sp>
      <p:sp>
        <p:nvSpPr>
          <p:cNvPr id="7" name="Sisällön paikkamerkki 6">
            <a:extLst>
              <a:ext uri="{FF2B5EF4-FFF2-40B4-BE49-F238E27FC236}">
                <a16:creationId xmlns:a16="http://schemas.microsoft.com/office/drawing/2014/main" id="{E45CA29B-BE45-4171-8294-6081973CE738}"/>
              </a:ext>
            </a:extLst>
          </p:cNvPr>
          <p:cNvSpPr>
            <a:spLocks noGrp="1"/>
          </p:cNvSpPr>
          <p:nvPr>
            <p:ph idx="1"/>
          </p:nvPr>
        </p:nvSpPr>
        <p:spPr>
          <a:xfrm>
            <a:off x="612000" y="1747358"/>
            <a:ext cx="10746000" cy="4498642"/>
          </a:xfrm>
        </p:spPr>
        <p:txBody>
          <a:bodyPr>
            <a:normAutofit fontScale="85000" lnSpcReduction="20000"/>
          </a:bodyPr>
          <a:lstStyle/>
          <a:p>
            <a:r>
              <a:rPr lang="fi-FI" sz="2000" dirty="0"/>
              <a:t>2025 </a:t>
            </a:r>
            <a:r>
              <a:rPr lang="fi-FI" sz="2000" dirty="0" err="1"/>
              <a:t>determined</a:t>
            </a:r>
            <a:r>
              <a:rPr lang="fi-FI" sz="2000" dirty="0"/>
              <a:t> </a:t>
            </a:r>
            <a:r>
              <a:rPr lang="fi-FI" sz="2000" dirty="0" err="1"/>
              <a:t>costs</a:t>
            </a:r>
            <a:r>
              <a:rPr lang="fi-FI" sz="2000" dirty="0"/>
              <a:t> </a:t>
            </a:r>
            <a:r>
              <a:rPr lang="fi-FI" sz="2000" dirty="0" err="1"/>
              <a:t>are</a:t>
            </a:r>
            <a:r>
              <a:rPr lang="fi-FI" sz="2000" dirty="0"/>
              <a:t> </a:t>
            </a:r>
            <a:r>
              <a:rPr lang="fi-FI" dirty="0">
                <a:solidFill>
                  <a:srgbClr val="FF0000"/>
                </a:solidFill>
              </a:rPr>
              <a:t> </a:t>
            </a:r>
            <a:r>
              <a:rPr lang="fi-FI" dirty="0"/>
              <a:t>52 656 505 </a:t>
            </a:r>
            <a:r>
              <a:rPr lang="fi-FI" sz="2000" dirty="0"/>
              <a:t>€   </a:t>
            </a:r>
          </a:p>
          <a:p>
            <a:r>
              <a:rPr lang="fi-FI" sz="2000" dirty="0" err="1"/>
              <a:t>Traffic</a:t>
            </a:r>
            <a:r>
              <a:rPr lang="fi-FI" sz="2000" dirty="0"/>
              <a:t> </a:t>
            </a:r>
            <a:r>
              <a:rPr lang="fi-FI" sz="2000" dirty="0" err="1"/>
              <a:t>estimates</a:t>
            </a:r>
            <a:r>
              <a:rPr lang="fi-FI" sz="2000" dirty="0"/>
              <a:t>, </a:t>
            </a:r>
            <a:r>
              <a:rPr lang="fi-FI" dirty="0"/>
              <a:t>778 795</a:t>
            </a:r>
            <a:r>
              <a:rPr lang="fi-FI" sz="2000" dirty="0"/>
              <a:t> SU (</a:t>
            </a:r>
            <a:r>
              <a:rPr lang="fi-FI" sz="2000" dirty="0" err="1"/>
              <a:t>service</a:t>
            </a:r>
            <a:r>
              <a:rPr lang="fi-FI" sz="2000" dirty="0"/>
              <a:t> </a:t>
            </a:r>
            <a:r>
              <a:rPr lang="fi-FI" sz="2000" dirty="0" err="1"/>
              <a:t>units</a:t>
            </a:r>
            <a:r>
              <a:rPr lang="fi-FI" sz="2000" dirty="0"/>
              <a:t>) </a:t>
            </a:r>
            <a:r>
              <a:rPr lang="fi-FI" sz="2000" dirty="0" err="1"/>
              <a:t>are</a:t>
            </a:r>
            <a:r>
              <a:rPr lang="fi-FI" sz="2000" dirty="0"/>
              <a:t> </a:t>
            </a:r>
            <a:r>
              <a:rPr lang="fi-FI" sz="2000" dirty="0" err="1"/>
              <a:t>from</a:t>
            </a:r>
            <a:r>
              <a:rPr lang="fi-FI" sz="2000" dirty="0"/>
              <a:t> </a:t>
            </a:r>
            <a:r>
              <a:rPr lang="fi-FI" sz="2000" dirty="0" err="1"/>
              <a:t>the</a:t>
            </a:r>
            <a:r>
              <a:rPr lang="fi-FI" sz="2000" dirty="0"/>
              <a:t> </a:t>
            </a:r>
            <a:r>
              <a:rPr lang="fi-FI" sz="2000" dirty="0" err="1"/>
              <a:t>Statfor</a:t>
            </a:r>
            <a:r>
              <a:rPr lang="fi-FI" sz="2000" dirty="0"/>
              <a:t> </a:t>
            </a:r>
            <a:r>
              <a:rPr lang="fi-FI" sz="2000" dirty="0" err="1"/>
              <a:t>May</a:t>
            </a:r>
            <a:r>
              <a:rPr lang="fi-FI" dirty="0"/>
              <a:t> 2024</a:t>
            </a:r>
            <a:r>
              <a:rPr lang="fi-FI" sz="2000" dirty="0"/>
              <a:t> </a:t>
            </a:r>
            <a:r>
              <a:rPr lang="fi-FI" sz="2000" dirty="0" err="1"/>
              <a:t>forecast</a:t>
            </a:r>
            <a:r>
              <a:rPr lang="fi-FI" sz="2000" dirty="0"/>
              <a:t> (</a:t>
            </a:r>
            <a:r>
              <a:rPr lang="fi-FI" sz="2000" dirty="0" err="1"/>
              <a:t>baseline</a:t>
            </a:r>
            <a:r>
              <a:rPr lang="fi-FI" sz="2000" dirty="0"/>
              <a:t>)</a:t>
            </a:r>
          </a:p>
          <a:p>
            <a:r>
              <a:rPr lang="fi-FI" sz="2000" dirty="0" err="1"/>
              <a:t>Cost</a:t>
            </a:r>
            <a:r>
              <a:rPr lang="fi-FI" sz="2000" dirty="0"/>
              <a:t> </a:t>
            </a:r>
            <a:r>
              <a:rPr lang="fi-FI" sz="2000" dirty="0" err="1"/>
              <a:t>exempted</a:t>
            </a:r>
            <a:r>
              <a:rPr lang="fi-FI" sz="2000" dirty="0"/>
              <a:t> </a:t>
            </a:r>
            <a:r>
              <a:rPr lang="fi-FI" sz="2000" dirty="0" err="1"/>
              <a:t>from</a:t>
            </a:r>
            <a:r>
              <a:rPr lang="fi-FI" sz="2000" dirty="0"/>
              <a:t> </a:t>
            </a:r>
            <a:r>
              <a:rPr lang="fi-FI" sz="2000" dirty="0" err="1"/>
              <a:t>costs</a:t>
            </a:r>
            <a:r>
              <a:rPr lang="fi-FI" sz="2000" dirty="0"/>
              <a:t> </a:t>
            </a:r>
            <a:r>
              <a:rPr lang="fi-FI" sz="2000" dirty="0" err="1"/>
              <a:t>sharing</a:t>
            </a:r>
            <a:r>
              <a:rPr lang="fi-FI" sz="2000" dirty="0"/>
              <a:t> </a:t>
            </a:r>
            <a:r>
              <a:rPr lang="fi-FI" sz="2000" dirty="0" err="1"/>
              <a:t>are</a:t>
            </a:r>
            <a:r>
              <a:rPr lang="fi-FI" sz="2000" dirty="0"/>
              <a:t> </a:t>
            </a:r>
            <a:r>
              <a:rPr lang="fi-FI" sz="2000" dirty="0" err="1"/>
              <a:t>accrued</a:t>
            </a:r>
            <a:r>
              <a:rPr lang="fi-FI" sz="2000" dirty="0"/>
              <a:t> </a:t>
            </a:r>
            <a:r>
              <a:rPr lang="fi-FI" sz="2000" dirty="0" err="1"/>
              <a:t>from</a:t>
            </a:r>
            <a:r>
              <a:rPr lang="fi-FI" sz="2000" dirty="0"/>
              <a:t> 2023 and </a:t>
            </a:r>
            <a:r>
              <a:rPr lang="fi-FI" sz="2000" dirty="0" err="1"/>
              <a:t>they</a:t>
            </a:r>
            <a:r>
              <a:rPr lang="fi-FI" sz="2000" dirty="0"/>
              <a:t> </a:t>
            </a:r>
            <a:r>
              <a:rPr lang="fi-FI" sz="2000" dirty="0" err="1"/>
              <a:t>consist</a:t>
            </a:r>
            <a:r>
              <a:rPr lang="fi-FI" sz="2000" dirty="0"/>
              <a:t> of </a:t>
            </a:r>
            <a:r>
              <a:rPr lang="fi-FI" sz="2000" dirty="0" err="1"/>
              <a:t>Eurocontrol</a:t>
            </a:r>
            <a:r>
              <a:rPr lang="fi-FI" sz="2000" dirty="0"/>
              <a:t> </a:t>
            </a:r>
            <a:r>
              <a:rPr lang="fi-FI" sz="2000" dirty="0" err="1"/>
              <a:t>costs</a:t>
            </a:r>
            <a:endParaRPr lang="fi-FI" sz="2000" dirty="0"/>
          </a:p>
          <a:p>
            <a:r>
              <a:rPr lang="fi-FI" sz="2000" dirty="0" err="1"/>
              <a:t>Traffic</a:t>
            </a:r>
            <a:r>
              <a:rPr lang="fi-FI" sz="2000" dirty="0"/>
              <a:t> </a:t>
            </a:r>
            <a:r>
              <a:rPr lang="fi-FI" sz="2000" dirty="0" err="1"/>
              <a:t>adjustements</a:t>
            </a:r>
            <a:r>
              <a:rPr lang="fi-FI" sz="2000" dirty="0"/>
              <a:t> </a:t>
            </a:r>
            <a:r>
              <a:rPr lang="fi-FI" sz="2000" dirty="0" err="1"/>
              <a:t>are</a:t>
            </a:r>
            <a:r>
              <a:rPr lang="fi-FI" sz="2000" dirty="0"/>
              <a:t> ”</a:t>
            </a:r>
            <a:r>
              <a:rPr lang="fi-FI" sz="2000" dirty="0" err="1"/>
              <a:t>adjustments</a:t>
            </a:r>
            <a:r>
              <a:rPr lang="fi-FI" sz="2000" dirty="0"/>
              <a:t> on </a:t>
            </a:r>
            <a:r>
              <a:rPr lang="fi-FI" sz="2000" dirty="0" err="1"/>
              <a:t>adjustments</a:t>
            </a:r>
            <a:r>
              <a:rPr lang="fi-FI" sz="2000" dirty="0"/>
              <a:t>” </a:t>
            </a:r>
            <a:r>
              <a:rPr lang="fi-FI" sz="2000" dirty="0" err="1"/>
              <a:t>from</a:t>
            </a:r>
            <a:r>
              <a:rPr lang="fi-FI" sz="2000" dirty="0"/>
              <a:t> </a:t>
            </a:r>
            <a:r>
              <a:rPr lang="fi-FI" sz="2000" dirty="0" err="1"/>
              <a:t>previous</a:t>
            </a:r>
            <a:r>
              <a:rPr lang="fi-FI" sz="2000" dirty="0"/>
              <a:t> </a:t>
            </a:r>
            <a:r>
              <a:rPr lang="fi-FI" sz="2000" dirty="0" err="1"/>
              <a:t>years</a:t>
            </a:r>
            <a:r>
              <a:rPr lang="fi-FI" sz="2000" dirty="0"/>
              <a:t> and </a:t>
            </a:r>
            <a:r>
              <a:rPr lang="fi-FI" sz="2000" dirty="0" err="1"/>
              <a:t>based</a:t>
            </a:r>
            <a:r>
              <a:rPr lang="fi-FI" sz="2000" dirty="0"/>
              <a:t> on </a:t>
            </a:r>
            <a:r>
              <a:rPr lang="fi-FI" sz="2000" dirty="0" err="1"/>
              <a:t>the</a:t>
            </a:r>
            <a:r>
              <a:rPr lang="fi-FI" sz="2000" dirty="0"/>
              <a:t> </a:t>
            </a:r>
            <a:r>
              <a:rPr lang="fi-FI" sz="2000" dirty="0" err="1"/>
              <a:t>traffic</a:t>
            </a:r>
            <a:r>
              <a:rPr lang="fi-FI" sz="2000" dirty="0"/>
              <a:t> </a:t>
            </a:r>
            <a:r>
              <a:rPr lang="fi-FI" sz="2000" dirty="0" err="1"/>
              <a:t>variation</a:t>
            </a:r>
            <a:endParaRPr lang="fi-FI" sz="2000" dirty="0"/>
          </a:p>
          <a:p>
            <a:r>
              <a:rPr lang="fi-FI" sz="2000" strike="sngStrike" dirty="0" err="1"/>
              <a:t>Difference</a:t>
            </a:r>
            <a:r>
              <a:rPr lang="fi-FI" sz="2000" strike="sngStrike" dirty="0"/>
              <a:t> in </a:t>
            </a:r>
            <a:r>
              <a:rPr lang="fi-FI" sz="2000" strike="sngStrike" dirty="0" err="1"/>
              <a:t>the</a:t>
            </a:r>
            <a:r>
              <a:rPr lang="fi-FI" sz="2000" strike="sngStrike" dirty="0"/>
              <a:t> </a:t>
            </a:r>
            <a:r>
              <a:rPr lang="fi-FI" sz="2000" strike="sngStrike" dirty="0" err="1"/>
              <a:t>revenue</a:t>
            </a:r>
            <a:r>
              <a:rPr lang="fi-FI" sz="2000" strike="sngStrike" dirty="0"/>
              <a:t> </a:t>
            </a:r>
            <a:r>
              <a:rPr lang="fi-FI" sz="2000" strike="sngStrike" dirty="0" err="1"/>
              <a:t>from</a:t>
            </a:r>
            <a:r>
              <a:rPr lang="fi-FI" sz="2000" strike="sngStrike" dirty="0"/>
              <a:t> </a:t>
            </a:r>
            <a:r>
              <a:rPr lang="fi-FI" sz="2000" strike="sngStrike" dirty="0" err="1"/>
              <a:t>temporary</a:t>
            </a:r>
            <a:r>
              <a:rPr lang="fi-FI" sz="2000" strike="sngStrike" dirty="0"/>
              <a:t> </a:t>
            </a:r>
            <a:r>
              <a:rPr lang="fi-FI" sz="2000" strike="sngStrike" dirty="0" err="1"/>
              <a:t>application</a:t>
            </a:r>
            <a:r>
              <a:rPr lang="fi-FI" sz="2000" strike="sngStrike" dirty="0"/>
              <a:t> of </a:t>
            </a:r>
            <a:r>
              <a:rPr lang="fi-FI" sz="2000" strike="sngStrike" dirty="0" err="1"/>
              <a:t>unit</a:t>
            </a:r>
            <a:r>
              <a:rPr lang="fi-FI" sz="2000" strike="sngStrike" dirty="0"/>
              <a:t> </a:t>
            </a:r>
            <a:r>
              <a:rPr lang="fi-FI" sz="2000" strike="sngStrike" dirty="0" err="1"/>
              <a:t>rate</a:t>
            </a:r>
            <a:r>
              <a:rPr lang="fi-FI" sz="2000" strike="sngStrike" dirty="0"/>
              <a:t> is 1/5 of </a:t>
            </a:r>
            <a:r>
              <a:rPr lang="fi-FI" sz="2000" strike="sngStrike" dirty="0" err="1"/>
              <a:t>the</a:t>
            </a:r>
            <a:r>
              <a:rPr lang="fi-FI" sz="2000" strike="sngStrike" dirty="0"/>
              <a:t> </a:t>
            </a:r>
            <a:r>
              <a:rPr lang="fi-FI" sz="2000" strike="sngStrike" dirty="0" err="1"/>
              <a:t>total</a:t>
            </a:r>
            <a:r>
              <a:rPr lang="fi-FI" sz="2000" strike="sngStrike" dirty="0"/>
              <a:t> </a:t>
            </a:r>
            <a:r>
              <a:rPr lang="fi-FI" sz="2000" strike="sngStrike" dirty="0" err="1"/>
              <a:t>loss</a:t>
            </a:r>
            <a:r>
              <a:rPr lang="fi-FI" sz="2000" strike="sngStrike" dirty="0"/>
              <a:t> </a:t>
            </a:r>
            <a:r>
              <a:rPr lang="fi-FI" sz="2000" strike="sngStrike" dirty="0" err="1"/>
              <a:t>accrued</a:t>
            </a:r>
            <a:r>
              <a:rPr lang="fi-FI" sz="2000" strike="sngStrike" dirty="0"/>
              <a:t> </a:t>
            </a:r>
            <a:r>
              <a:rPr lang="fi-FI" sz="2000" strike="sngStrike" dirty="0" err="1"/>
              <a:t>from</a:t>
            </a:r>
            <a:r>
              <a:rPr lang="fi-FI" sz="2000" strike="sngStrike" dirty="0"/>
              <a:t> </a:t>
            </a:r>
            <a:r>
              <a:rPr lang="fi-FI" sz="2000" strike="sngStrike" dirty="0" err="1"/>
              <a:t>years</a:t>
            </a:r>
            <a:r>
              <a:rPr lang="fi-FI" sz="2000" strike="sngStrike" dirty="0"/>
              <a:t> 2020-2021 (COVID-19 </a:t>
            </a:r>
            <a:r>
              <a:rPr lang="fi-FI" sz="2000" strike="sngStrike" dirty="0" err="1"/>
              <a:t>exceptional</a:t>
            </a:r>
            <a:r>
              <a:rPr lang="fi-FI" sz="2000" strike="sngStrike" dirty="0"/>
              <a:t> </a:t>
            </a:r>
            <a:r>
              <a:rPr lang="fi-FI" sz="2000" strike="sngStrike" dirty="0" err="1"/>
              <a:t>measures</a:t>
            </a:r>
            <a:r>
              <a:rPr lang="fi-FI" sz="2000" strike="sngStrike" dirty="0"/>
              <a:t>) </a:t>
            </a:r>
            <a:r>
              <a:rPr lang="fi-FI" sz="2000" dirty="0">
                <a:solidFill>
                  <a:srgbClr val="FF0000"/>
                </a:solidFill>
                <a:sym typeface="Wingdings" panose="05000000000000000000" pitchFamily="2" charset="2"/>
              </a:rPr>
              <a:t> </a:t>
            </a:r>
            <a:r>
              <a:rPr lang="fi-FI" dirty="0">
                <a:solidFill>
                  <a:srgbClr val="FF0000"/>
                </a:solidFill>
                <a:sym typeface="Wingdings" panose="05000000000000000000" pitchFamily="2" charset="2"/>
              </a:rPr>
              <a:t>Preliminary </a:t>
            </a:r>
            <a:r>
              <a:rPr lang="fi-FI" dirty="0" err="1">
                <a:solidFill>
                  <a:srgbClr val="FF0000"/>
                </a:solidFill>
                <a:sym typeface="Wingdings" panose="05000000000000000000" pitchFamily="2" charset="2"/>
              </a:rPr>
              <a:t>plan</a:t>
            </a:r>
            <a:r>
              <a:rPr lang="fi-FI" dirty="0">
                <a:solidFill>
                  <a:srgbClr val="FF0000"/>
                </a:solidFill>
                <a:sym typeface="Wingdings" panose="05000000000000000000" pitchFamily="2" charset="2"/>
              </a:rPr>
              <a:t> to </a:t>
            </a:r>
            <a:r>
              <a:rPr lang="fi-FI" dirty="0" err="1">
                <a:solidFill>
                  <a:srgbClr val="FF0000"/>
                </a:solidFill>
                <a:sym typeface="Wingdings" panose="05000000000000000000" pitchFamily="2" charset="2"/>
              </a:rPr>
              <a:t>s</a:t>
            </a:r>
            <a:r>
              <a:rPr lang="fi-FI" sz="2000" dirty="0" err="1">
                <a:solidFill>
                  <a:srgbClr val="FF0000"/>
                </a:solidFill>
                <a:sym typeface="Wingdings" panose="05000000000000000000" pitchFamily="2" charset="2"/>
              </a:rPr>
              <a:t>kip</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the</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years</a:t>
            </a:r>
            <a:r>
              <a:rPr lang="fi-FI" sz="2000" dirty="0">
                <a:solidFill>
                  <a:srgbClr val="FF0000"/>
                </a:solidFill>
                <a:sym typeface="Wingdings" panose="05000000000000000000" pitchFamily="2" charset="2"/>
              </a:rPr>
              <a:t> 2025-2026 in </a:t>
            </a:r>
            <a:r>
              <a:rPr lang="fi-FI" sz="2000" dirty="0" err="1">
                <a:solidFill>
                  <a:srgbClr val="FF0000"/>
                </a:solidFill>
                <a:sym typeface="Wingdings" panose="05000000000000000000" pitchFamily="2" charset="2"/>
              </a:rPr>
              <a:t>order</a:t>
            </a:r>
            <a:r>
              <a:rPr lang="fi-FI" sz="2000" dirty="0">
                <a:solidFill>
                  <a:srgbClr val="FF0000"/>
                </a:solidFill>
                <a:sym typeface="Wingdings" panose="05000000000000000000" pitchFamily="2" charset="2"/>
              </a:rPr>
              <a:t> to </a:t>
            </a:r>
            <a:r>
              <a:rPr lang="fi-FI" sz="2000" dirty="0" err="1">
                <a:solidFill>
                  <a:srgbClr val="FF0000"/>
                </a:solidFill>
                <a:sym typeface="Wingdings" panose="05000000000000000000" pitchFamily="2" charset="2"/>
              </a:rPr>
              <a:t>even</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the</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unit</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price</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peak</a:t>
            </a:r>
            <a:endParaRPr lang="fi-FI" sz="2000" dirty="0">
              <a:solidFill>
                <a:srgbClr val="FF0000"/>
              </a:solidFill>
            </a:endParaRPr>
          </a:p>
          <a:p>
            <a:r>
              <a:rPr lang="fi-FI" sz="2000" dirty="0" err="1"/>
              <a:t>Other</a:t>
            </a:r>
            <a:r>
              <a:rPr lang="fi-FI" sz="2000" dirty="0"/>
              <a:t> </a:t>
            </a:r>
            <a:r>
              <a:rPr lang="fi-FI" sz="2000" dirty="0" err="1"/>
              <a:t>income</a:t>
            </a:r>
            <a:endParaRPr lang="fi-FI" sz="2000" dirty="0"/>
          </a:p>
          <a:p>
            <a:pPr lvl="1"/>
            <a:r>
              <a:rPr lang="fi-FI" dirty="0"/>
              <a:t>192</a:t>
            </a:r>
            <a:r>
              <a:rPr lang="fi-FI" sz="1800" dirty="0"/>
              <a:t> k€ </a:t>
            </a:r>
            <a:r>
              <a:rPr lang="fi-FI" sz="1800" dirty="0" err="1"/>
              <a:t>compensation</a:t>
            </a:r>
            <a:r>
              <a:rPr lang="fi-FI" sz="1800" dirty="0"/>
              <a:t> for </a:t>
            </a:r>
            <a:r>
              <a:rPr lang="fi-FI" sz="1800" dirty="0" err="1"/>
              <a:t>the</a:t>
            </a:r>
            <a:r>
              <a:rPr lang="fi-FI" sz="1800" dirty="0"/>
              <a:t> </a:t>
            </a:r>
            <a:r>
              <a:rPr lang="fi-FI" sz="1800" dirty="0" err="1"/>
              <a:t>services</a:t>
            </a:r>
            <a:r>
              <a:rPr lang="fi-FI" sz="1800" dirty="0"/>
              <a:t> to </a:t>
            </a:r>
            <a:r>
              <a:rPr lang="fi-FI" sz="1800" dirty="0" err="1"/>
              <a:t>military</a:t>
            </a:r>
            <a:r>
              <a:rPr lang="fi-FI" sz="1800" dirty="0"/>
              <a:t> </a:t>
            </a:r>
            <a:r>
              <a:rPr lang="fi-FI" sz="1800" dirty="0" err="1"/>
              <a:t>flights</a:t>
            </a:r>
            <a:endParaRPr lang="fi-FI" sz="1800" dirty="0"/>
          </a:p>
          <a:p>
            <a:pPr lvl="1"/>
            <a:r>
              <a:rPr lang="fi-FI" sz="1800">
                <a:solidFill>
                  <a:srgbClr val="FF0000"/>
                </a:solidFill>
              </a:rPr>
              <a:t>Preliminary </a:t>
            </a:r>
            <a:r>
              <a:rPr lang="fi-FI" sz="1800" dirty="0" err="1">
                <a:solidFill>
                  <a:srgbClr val="FF0000"/>
                </a:solidFill>
              </a:rPr>
              <a:t>plan</a:t>
            </a:r>
            <a:r>
              <a:rPr lang="fi-FI" sz="1800" dirty="0">
                <a:solidFill>
                  <a:srgbClr val="FF0000"/>
                </a:solidFill>
              </a:rPr>
              <a:t> to </a:t>
            </a:r>
            <a:r>
              <a:rPr lang="fi-FI" sz="1800" dirty="0" err="1">
                <a:solidFill>
                  <a:srgbClr val="FF0000"/>
                </a:solidFill>
              </a:rPr>
              <a:t>reimbursh</a:t>
            </a:r>
            <a:r>
              <a:rPr lang="fi-FI" sz="1800" dirty="0">
                <a:solidFill>
                  <a:srgbClr val="FF0000"/>
                </a:solidFill>
              </a:rPr>
              <a:t> at </a:t>
            </a:r>
            <a:r>
              <a:rPr lang="fi-FI" sz="1800" dirty="0" err="1">
                <a:solidFill>
                  <a:srgbClr val="FF0000"/>
                </a:solidFill>
              </a:rPr>
              <a:t>least</a:t>
            </a:r>
            <a:r>
              <a:rPr lang="fi-FI" sz="1800" dirty="0">
                <a:solidFill>
                  <a:srgbClr val="FF0000"/>
                </a:solidFill>
              </a:rPr>
              <a:t> 2 000 k€ of </a:t>
            </a:r>
            <a:r>
              <a:rPr lang="fi-FI" sz="1800" dirty="0" err="1">
                <a:solidFill>
                  <a:srgbClr val="FF0000"/>
                </a:solidFill>
              </a:rPr>
              <a:t>the</a:t>
            </a:r>
            <a:r>
              <a:rPr lang="fi-FI" sz="1800" dirty="0">
                <a:solidFill>
                  <a:srgbClr val="FF0000"/>
                </a:solidFill>
              </a:rPr>
              <a:t> </a:t>
            </a:r>
            <a:r>
              <a:rPr lang="fi-FI" sz="1800" dirty="0" err="1">
                <a:solidFill>
                  <a:srgbClr val="FF0000"/>
                </a:solidFill>
              </a:rPr>
              <a:t>received</a:t>
            </a:r>
            <a:r>
              <a:rPr lang="fi-FI" sz="1800" dirty="0">
                <a:solidFill>
                  <a:srgbClr val="FF0000"/>
                </a:solidFill>
              </a:rPr>
              <a:t> EU-</a:t>
            </a:r>
            <a:r>
              <a:rPr lang="fi-FI" sz="1800" dirty="0" err="1">
                <a:solidFill>
                  <a:srgbClr val="FF0000"/>
                </a:solidFill>
              </a:rPr>
              <a:t>funds</a:t>
            </a:r>
            <a:r>
              <a:rPr lang="fi-FI" sz="1800" dirty="0">
                <a:solidFill>
                  <a:srgbClr val="FF0000"/>
                </a:solidFill>
              </a:rPr>
              <a:t> </a:t>
            </a:r>
            <a:r>
              <a:rPr lang="fi-FI" sz="1800" dirty="0" err="1">
                <a:solidFill>
                  <a:srgbClr val="FF0000"/>
                </a:solidFill>
              </a:rPr>
              <a:t>ahead</a:t>
            </a:r>
            <a:r>
              <a:rPr lang="fi-FI" sz="1800" dirty="0">
                <a:solidFill>
                  <a:srgbClr val="FF0000"/>
                </a:solidFill>
              </a:rPr>
              <a:t> of </a:t>
            </a:r>
            <a:r>
              <a:rPr lang="fi-FI" sz="1800" dirty="0" err="1">
                <a:solidFill>
                  <a:srgbClr val="FF0000"/>
                </a:solidFill>
              </a:rPr>
              <a:t>the</a:t>
            </a:r>
            <a:r>
              <a:rPr lang="fi-FI" sz="1800" dirty="0">
                <a:solidFill>
                  <a:srgbClr val="FF0000"/>
                </a:solidFill>
              </a:rPr>
              <a:t> </a:t>
            </a:r>
            <a:r>
              <a:rPr lang="fi-FI" sz="1800" dirty="0" err="1">
                <a:solidFill>
                  <a:srgbClr val="FF0000"/>
                </a:solidFill>
              </a:rPr>
              <a:t>original</a:t>
            </a:r>
            <a:r>
              <a:rPr lang="fi-FI" sz="1800" dirty="0">
                <a:solidFill>
                  <a:srgbClr val="FF0000"/>
                </a:solidFill>
              </a:rPr>
              <a:t> </a:t>
            </a:r>
            <a:r>
              <a:rPr lang="fi-FI" sz="1800" dirty="0" err="1">
                <a:solidFill>
                  <a:srgbClr val="FF0000"/>
                </a:solidFill>
              </a:rPr>
              <a:t>schedule</a:t>
            </a:r>
            <a:r>
              <a:rPr lang="fi-FI" sz="1800" dirty="0">
                <a:solidFill>
                  <a:srgbClr val="FF0000"/>
                </a:solidFill>
              </a:rPr>
              <a:t> (in </a:t>
            </a:r>
            <a:r>
              <a:rPr lang="fi-FI" sz="1800" dirty="0" err="1">
                <a:solidFill>
                  <a:srgbClr val="FF0000"/>
                </a:solidFill>
              </a:rPr>
              <a:t>order</a:t>
            </a:r>
            <a:r>
              <a:rPr lang="fi-FI" sz="1800" dirty="0">
                <a:solidFill>
                  <a:srgbClr val="FF0000"/>
                </a:solidFill>
              </a:rPr>
              <a:t> to </a:t>
            </a:r>
            <a:r>
              <a:rPr lang="fi-FI" sz="1800" dirty="0" err="1">
                <a:solidFill>
                  <a:srgbClr val="FF0000"/>
                </a:solidFill>
              </a:rPr>
              <a:t>even</a:t>
            </a:r>
            <a:r>
              <a:rPr lang="fi-FI" sz="1800" dirty="0">
                <a:solidFill>
                  <a:srgbClr val="FF0000"/>
                </a:solidFill>
              </a:rPr>
              <a:t> </a:t>
            </a:r>
            <a:r>
              <a:rPr lang="fi-FI" sz="1800" dirty="0" err="1">
                <a:solidFill>
                  <a:srgbClr val="FF0000"/>
                </a:solidFill>
              </a:rPr>
              <a:t>the</a:t>
            </a:r>
            <a:r>
              <a:rPr lang="fi-FI" sz="1800" dirty="0">
                <a:solidFill>
                  <a:srgbClr val="FF0000"/>
                </a:solidFill>
              </a:rPr>
              <a:t> </a:t>
            </a:r>
            <a:r>
              <a:rPr lang="fi-FI" sz="1800" dirty="0" err="1">
                <a:solidFill>
                  <a:srgbClr val="FF0000"/>
                </a:solidFill>
              </a:rPr>
              <a:t>unit</a:t>
            </a:r>
            <a:r>
              <a:rPr lang="fi-FI" sz="1800" dirty="0">
                <a:solidFill>
                  <a:srgbClr val="FF0000"/>
                </a:solidFill>
              </a:rPr>
              <a:t> </a:t>
            </a:r>
            <a:r>
              <a:rPr lang="fi-FI" sz="1800" dirty="0" err="1">
                <a:solidFill>
                  <a:srgbClr val="FF0000"/>
                </a:solidFill>
              </a:rPr>
              <a:t>price</a:t>
            </a:r>
            <a:r>
              <a:rPr lang="fi-FI" sz="1800" dirty="0">
                <a:solidFill>
                  <a:srgbClr val="FF0000"/>
                </a:solidFill>
              </a:rPr>
              <a:t> </a:t>
            </a:r>
            <a:r>
              <a:rPr lang="fi-FI" sz="1800" dirty="0" err="1">
                <a:solidFill>
                  <a:srgbClr val="FF0000"/>
                </a:solidFill>
              </a:rPr>
              <a:t>peak</a:t>
            </a:r>
            <a:r>
              <a:rPr lang="fi-FI" sz="1800" dirty="0">
                <a:solidFill>
                  <a:srgbClr val="FF0000"/>
                </a:solidFill>
              </a:rPr>
              <a:t>)</a:t>
            </a:r>
          </a:p>
          <a:p>
            <a:endParaRPr lang="fi-FI" dirty="0"/>
          </a:p>
          <a:p>
            <a:pPr marL="0" indent="0">
              <a:buNone/>
            </a:pPr>
            <a:endParaRPr lang="fi-FI" dirty="0"/>
          </a:p>
        </p:txBody>
      </p:sp>
    </p:spTree>
    <p:extLst>
      <p:ext uri="{BB962C8B-B14F-4D97-AF65-F5344CB8AC3E}">
        <p14:creationId xmlns:p14="http://schemas.microsoft.com/office/powerpoint/2010/main" val="242814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u="sng" dirty="0"/>
              <a:t>En-</a:t>
            </a:r>
            <a:r>
              <a:rPr lang="fi-FI" u="sng" dirty="0" err="1"/>
              <a:t>route</a:t>
            </a:r>
            <a:r>
              <a:rPr lang="fi-FI" dirty="0"/>
              <a:t> 2025 </a:t>
            </a:r>
            <a:r>
              <a:rPr lang="fi-FI" dirty="0" err="1"/>
              <a:t>unit</a:t>
            </a:r>
            <a:r>
              <a:rPr lang="fi-FI" dirty="0"/>
              <a:t> </a:t>
            </a:r>
            <a:r>
              <a:rPr lang="fi-FI" dirty="0" err="1"/>
              <a:t>rate</a:t>
            </a:r>
            <a:r>
              <a:rPr lang="fi-FI" dirty="0"/>
              <a:t> </a:t>
            </a:r>
            <a:r>
              <a:rPr lang="fi-FI" dirty="0" err="1"/>
              <a:t>calculation</a:t>
            </a:r>
            <a:r>
              <a:rPr lang="fi-FI" dirty="0"/>
              <a:t>  </a:t>
            </a:r>
            <a:endParaRPr lang="fi-FI" dirty="0">
              <a:solidFill>
                <a:srgbClr val="FF0000"/>
              </a:solidFill>
            </a:endParaRPr>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2215327776"/>
              </p:ext>
            </p:extLst>
          </p:nvPr>
        </p:nvGraphicFramePr>
        <p:xfrm>
          <a:off x="-744000" y="1269000"/>
          <a:ext cx="13500000" cy="516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ruutu 2"/>
          <p:cNvSpPr txBox="1"/>
          <p:nvPr/>
        </p:nvSpPr>
        <p:spPr>
          <a:xfrm>
            <a:off x="9156000" y="1940628"/>
            <a:ext cx="2148000" cy="830997"/>
          </a:xfrm>
          <a:prstGeom prst="rect">
            <a:avLst/>
          </a:prstGeom>
          <a:solidFill>
            <a:schemeClr val="bg2">
              <a:lumMod val="75000"/>
            </a:schemeClr>
          </a:solidFill>
        </p:spPr>
        <p:txBody>
          <a:bodyPr wrap="square" rtlCol="0">
            <a:spAutoFit/>
          </a:bodyPr>
          <a:lstStyle/>
          <a:p>
            <a:r>
              <a:rPr lang="fi-FI" sz="1200" dirty="0">
                <a:solidFill>
                  <a:schemeClr val="bg1"/>
                </a:solidFill>
              </a:rPr>
              <a:t>2025 </a:t>
            </a:r>
            <a:r>
              <a:rPr lang="fi-FI" sz="1200" dirty="0" err="1">
                <a:solidFill>
                  <a:schemeClr val="bg1"/>
                </a:solidFill>
              </a:rPr>
              <a:t>unit</a:t>
            </a:r>
            <a:r>
              <a:rPr lang="fi-FI" sz="1200" dirty="0">
                <a:solidFill>
                  <a:schemeClr val="bg1"/>
                </a:solidFill>
              </a:rPr>
              <a:t> </a:t>
            </a:r>
            <a:r>
              <a:rPr lang="fi-FI" sz="1200" dirty="0" err="1">
                <a:solidFill>
                  <a:schemeClr val="bg1"/>
                </a:solidFill>
              </a:rPr>
              <a:t>rate</a:t>
            </a:r>
            <a:r>
              <a:rPr lang="fi-FI" sz="1200" dirty="0">
                <a:solidFill>
                  <a:schemeClr val="bg1"/>
                </a:solidFill>
              </a:rPr>
              <a:t> </a:t>
            </a:r>
            <a:r>
              <a:rPr lang="fi-FI" sz="1200" b="1" dirty="0">
                <a:solidFill>
                  <a:schemeClr val="bg1"/>
                </a:solidFill>
              </a:rPr>
              <a:t>91,25 €</a:t>
            </a:r>
            <a:r>
              <a:rPr lang="fi-FI" sz="1200" dirty="0">
                <a:solidFill>
                  <a:schemeClr val="bg1"/>
                </a:solidFill>
              </a:rPr>
              <a:t> </a:t>
            </a:r>
            <a:r>
              <a:rPr lang="fi-FI" sz="1200" dirty="0" err="1">
                <a:solidFill>
                  <a:schemeClr val="bg1"/>
                </a:solidFill>
              </a:rPr>
              <a:t>increased</a:t>
            </a:r>
            <a:r>
              <a:rPr lang="fi-FI" sz="1200" dirty="0">
                <a:solidFill>
                  <a:schemeClr val="bg1"/>
                </a:solidFill>
              </a:rPr>
              <a:t> by 60 %</a:t>
            </a:r>
          </a:p>
          <a:p>
            <a:pPr algn="l"/>
            <a:r>
              <a:rPr lang="fi-FI" sz="1200" dirty="0" err="1">
                <a:solidFill>
                  <a:schemeClr val="bg1"/>
                </a:solidFill>
              </a:rPr>
              <a:t>From</a:t>
            </a:r>
            <a:r>
              <a:rPr lang="fi-FI" sz="1200" dirty="0">
                <a:solidFill>
                  <a:schemeClr val="bg1"/>
                </a:solidFill>
              </a:rPr>
              <a:t> 2024 </a:t>
            </a:r>
            <a:r>
              <a:rPr lang="fi-FI" sz="1200" dirty="0" err="1">
                <a:solidFill>
                  <a:schemeClr val="bg1"/>
                </a:solidFill>
              </a:rPr>
              <a:t>unit</a:t>
            </a:r>
            <a:r>
              <a:rPr lang="fi-FI" sz="1200" dirty="0">
                <a:solidFill>
                  <a:schemeClr val="bg1"/>
                </a:solidFill>
              </a:rPr>
              <a:t> </a:t>
            </a:r>
            <a:r>
              <a:rPr lang="fi-FI" sz="1200" dirty="0" err="1">
                <a:solidFill>
                  <a:schemeClr val="bg1"/>
                </a:solidFill>
              </a:rPr>
              <a:t>rate</a:t>
            </a:r>
            <a:r>
              <a:rPr lang="fi-FI" sz="1200" dirty="0">
                <a:solidFill>
                  <a:schemeClr val="bg1"/>
                </a:solidFill>
              </a:rPr>
              <a:t> 57,13 €</a:t>
            </a:r>
          </a:p>
        </p:txBody>
      </p:sp>
    </p:spTree>
    <p:extLst>
      <p:ext uri="{BB962C8B-B14F-4D97-AF65-F5344CB8AC3E}">
        <p14:creationId xmlns:p14="http://schemas.microsoft.com/office/powerpoint/2010/main" val="28194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B9B9E9-13CE-4DC0-817A-7799CCAF32D0}"/>
              </a:ext>
            </a:extLst>
          </p:cNvPr>
          <p:cNvSpPr>
            <a:spLocks noGrp="1"/>
          </p:cNvSpPr>
          <p:nvPr>
            <p:ph type="title"/>
          </p:nvPr>
        </p:nvSpPr>
        <p:spPr/>
        <p:txBody>
          <a:bodyPr/>
          <a:lstStyle/>
          <a:p>
            <a:r>
              <a:rPr lang="fi-FI" dirty="0"/>
              <a:t>Key </a:t>
            </a:r>
            <a:r>
              <a:rPr lang="fi-FI" dirty="0" err="1"/>
              <a:t>figures</a:t>
            </a:r>
            <a:r>
              <a:rPr lang="fi-FI" dirty="0"/>
              <a:t> for 2025 Terminal </a:t>
            </a:r>
            <a:r>
              <a:rPr lang="fi-FI" dirty="0" err="1"/>
              <a:t>unit</a:t>
            </a:r>
            <a:r>
              <a:rPr lang="fi-FI" dirty="0"/>
              <a:t> </a:t>
            </a:r>
            <a:r>
              <a:rPr lang="fi-FI" dirty="0" err="1"/>
              <a:t>rate</a:t>
            </a:r>
            <a:endParaRPr lang="fi-FI" dirty="0"/>
          </a:p>
        </p:txBody>
      </p:sp>
      <p:sp>
        <p:nvSpPr>
          <p:cNvPr id="3" name="Sisällön paikkamerkki 2">
            <a:extLst>
              <a:ext uri="{FF2B5EF4-FFF2-40B4-BE49-F238E27FC236}">
                <a16:creationId xmlns:a16="http://schemas.microsoft.com/office/drawing/2014/main" id="{D40C001B-6C54-47B9-A289-4F4003416ACB}"/>
              </a:ext>
            </a:extLst>
          </p:cNvPr>
          <p:cNvSpPr>
            <a:spLocks noGrp="1"/>
          </p:cNvSpPr>
          <p:nvPr>
            <p:ph idx="1"/>
          </p:nvPr>
        </p:nvSpPr>
        <p:spPr/>
        <p:txBody>
          <a:bodyPr>
            <a:normAutofit/>
          </a:bodyPr>
          <a:lstStyle/>
          <a:p>
            <a:r>
              <a:rPr lang="fi-FI" sz="2000" dirty="0"/>
              <a:t>2025 </a:t>
            </a:r>
            <a:r>
              <a:rPr lang="fi-FI" sz="2000" dirty="0" err="1"/>
              <a:t>determined</a:t>
            </a:r>
            <a:r>
              <a:rPr lang="fi-FI" sz="2000" dirty="0"/>
              <a:t> </a:t>
            </a:r>
            <a:r>
              <a:rPr lang="fi-FI" sz="2000" dirty="0" err="1"/>
              <a:t>costs</a:t>
            </a:r>
            <a:r>
              <a:rPr lang="fi-FI" sz="2000" dirty="0"/>
              <a:t> </a:t>
            </a:r>
            <a:r>
              <a:rPr lang="fi-FI" sz="2000" dirty="0" err="1"/>
              <a:t>are</a:t>
            </a:r>
            <a:r>
              <a:rPr lang="fi-FI" sz="2000" dirty="0"/>
              <a:t> 20 069 782 €</a:t>
            </a:r>
          </a:p>
          <a:p>
            <a:r>
              <a:rPr lang="fi-FI" sz="2000" dirty="0" err="1"/>
              <a:t>Traffic</a:t>
            </a:r>
            <a:r>
              <a:rPr lang="fi-FI" sz="2000" dirty="0"/>
              <a:t> </a:t>
            </a:r>
            <a:r>
              <a:rPr lang="fi-FI" sz="2000" dirty="0" err="1"/>
              <a:t>estimates</a:t>
            </a:r>
            <a:r>
              <a:rPr lang="fi-FI" sz="2000" dirty="0"/>
              <a:t>, 101 000 SU (</a:t>
            </a:r>
            <a:r>
              <a:rPr lang="fi-FI" sz="2000" dirty="0" err="1"/>
              <a:t>service</a:t>
            </a:r>
            <a:r>
              <a:rPr lang="fi-FI" sz="2000" dirty="0"/>
              <a:t> </a:t>
            </a:r>
            <a:r>
              <a:rPr lang="fi-FI" sz="2000" dirty="0" err="1"/>
              <a:t>units</a:t>
            </a:r>
            <a:r>
              <a:rPr lang="fi-FI" sz="2000" dirty="0"/>
              <a:t>) </a:t>
            </a:r>
            <a:r>
              <a:rPr lang="fi-FI" sz="2000" dirty="0" err="1"/>
              <a:t>are</a:t>
            </a:r>
            <a:r>
              <a:rPr lang="fi-FI" sz="2000" dirty="0"/>
              <a:t> </a:t>
            </a:r>
            <a:r>
              <a:rPr lang="fi-FI" sz="2000" dirty="0" err="1"/>
              <a:t>from</a:t>
            </a:r>
            <a:r>
              <a:rPr lang="fi-FI" sz="2000" dirty="0"/>
              <a:t> </a:t>
            </a:r>
            <a:r>
              <a:rPr lang="fi-FI" sz="2000" dirty="0" err="1"/>
              <a:t>the</a:t>
            </a:r>
            <a:r>
              <a:rPr lang="fi-FI" sz="2000" dirty="0"/>
              <a:t> </a:t>
            </a:r>
            <a:r>
              <a:rPr lang="fi-FI" sz="2000" dirty="0" err="1"/>
              <a:t>Statfor</a:t>
            </a:r>
            <a:r>
              <a:rPr lang="fi-FI" sz="2000" dirty="0"/>
              <a:t> </a:t>
            </a:r>
            <a:r>
              <a:rPr lang="fi-FI" dirty="0" err="1"/>
              <a:t>May</a:t>
            </a:r>
            <a:r>
              <a:rPr lang="fi-FI" sz="2000" dirty="0">
                <a:solidFill>
                  <a:srgbClr val="FF0000"/>
                </a:solidFill>
              </a:rPr>
              <a:t> </a:t>
            </a:r>
            <a:r>
              <a:rPr lang="fi-FI" sz="2000" dirty="0"/>
              <a:t>2024 </a:t>
            </a:r>
            <a:r>
              <a:rPr lang="fi-FI" sz="2000" dirty="0" err="1"/>
              <a:t>forecast</a:t>
            </a:r>
            <a:r>
              <a:rPr lang="fi-FI" sz="2000" dirty="0"/>
              <a:t> (</a:t>
            </a:r>
            <a:r>
              <a:rPr lang="fi-FI" sz="2000" dirty="0" err="1"/>
              <a:t>baseline</a:t>
            </a:r>
            <a:r>
              <a:rPr lang="fi-FI" sz="2000" dirty="0"/>
              <a:t>) </a:t>
            </a:r>
          </a:p>
          <a:p>
            <a:r>
              <a:rPr lang="fi-FI" sz="2000" dirty="0" err="1"/>
              <a:t>Traffic</a:t>
            </a:r>
            <a:r>
              <a:rPr lang="fi-FI" sz="2000" dirty="0"/>
              <a:t> </a:t>
            </a:r>
            <a:r>
              <a:rPr lang="fi-FI" sz="2000" dirty="0" err="1"/>
              <a:t>adjustements</a:t>
            </a:r>
            <a:r>
              <a:rPr lang="fi-FI" sz="2000" dirty="0"/>
              <a:t> </a:t>
            </a:r>
            <a:r>
              <a:rPr lang="fi-FI" sz="2000" dirty="0" err="1"/>
              <a:t>are</a:t>
            </a:r>
            <a:r>
              <a:rPr lang="fi-FI" sz="2000" dirty="0"/>
              <a:t> ”</a:t>
            </a:r>
            <a:r>
              <a:rPr lang="fi-FI" sz="2000" dirty="0" err="1"/>
              <a:t>adjustements</a:t>
            </a:r>
            <a:r>
              <a:rPr lang="fi-FI" sz="2000" dirty="0"/>
              <a:t> on </a:t>
            </a:r>
            <a:r>
              <a:rPr lang="fi-FI" sz="2000" dirty="0" err="1"/>
              <a:t>adjustments</a:t>
            </a:r>
            <a:r>
              <a:rPr lang="fi-FI" sz="2000" dirty="0"/>
              <a:t>” </a:t>
            </a:r>
            <a:r>
              <a:rPr lang="fi-FI" sz="2000" dirty="0" err="1"/>
              <a:t>from</a:t>
            </a:r>
            <a:r>
              <a:rPr lang="fi-FI" sz="2000" dirty="0"/>
              <a:t> </a:t>
            </a:r>
            <a:r>
              <a:rPr lang="fi-FI" sz="2000" dirty="0" err="1"/>
              <a:t>previous</a:t>
            </a:r>
            <a:r>
              <a:rPr lang="fi-FI" sz="2000" dirty="0"/>
              <a:t> </a:t>
            </a:r>
            <a:r>
              <a:rPr lang="fi-FI" sz="2000" dirty="0" err="1"/>
              <a:t>years</a:t>
            </a:r>
            <a:r>
              <a:rPr lang="fi-FI" sz="2000" dirty="0"/>
              <a:t> and </a:t>
            </a:r>
            <a:r>
              <a:rPr lang="fi-FI" sz="2000" dirty="0" err="1"/>
              <a:t>based</a:t>
            </a:r>
            <a:r>
              <a:rPr lang="fi-FI" sz="2000" dirty="0"/>
              <a:t> on </a:t>
            </a:r>
            <a:r>
              <a:rPr lang="fi-FI" sz="2000" dirty="0" err="1"/>
              <a:t>the</a:t>
            </a:r>
            <a:r>
              <a:rPr lang="fi-FI" sz="2000" dirty="0"/>
              <a:t> </a:t>
            </a:r>
            <a:r>
              <a:rPr lang="fi-FI" sz="2000" dirty="0" err="1"/>
              <a:t>traffic</a:t>
            </a:r>
            <a:r>
              <a:rPr lang="fi-FI" sz="2000" dirty="0"/>
              <a:t> </a:t>
            </a:r>
            <a:r>
              <a:rPr lang="fi-FI" sz="2000" dirty="0" err="1"/>
              <a:t>variation</a:t>
            </a:r>
            <a:endParaRPr lang="fi-FI" sz="2000" dirty="0"/>
          </a:p>
          <a:p>
            <a:r>
              <a:rPr lang="fi-FI" sz="2000" strike="sngStrike" dirty="0" err="1"/>
              <a:t>Difference</a:t>
            </a:r>
            <a:r>
              <a:rPr lang="fi-FI" sz="2000" strike="sngStrike" dirty="0"/>
              <a:t> in </a:t>
            </a:r>
            <a:r>
              <a:rPr lang="fi-FI" sz="2000" strike="sngStrike" dirty="0" err="1"/>
              <a:t>the</a:t>
            </a:r>
            <a:r>
              <a:rPr lang="fi-FI" sz="2000" strike="sngStrike" dirty="0"/>
              <a:t> </a:t>
            </a:r>
            <a:r>
              <a:rPr lang="fi-FI" sz="2000" strike="sngStrike" dirty="0" err="1"/>
              <a:t>revenue</a:t>
            </a:r>
            <a:r>
              <a:rPr lang="fi-FI" sz="2000" strike="sngStrike" dirty="0"/>
              <a:t> </a:t>
            </a:r>
            <a:r>
              <a:rPr lang="fi-FI" sz="2000" strike="sngStrike" dirty="0" err="1"/>
              <a:t>from</a:t>
            </a:r>
            <a:r>
              <a:rPr lang="fi-FI" sz="2000" strike="sngStrike" dirty="0"/>
              <a:t> </a:t>
            </a:r>
            <a:r>
              <a:rPr lang="fi-FI" sz="2000" strike="sngStrike" dirty="0" err="1"/>
              <a:t>temporary</a:t>
            </a:r>
            <a:r>
              <a:rPr lang="fi-FI" sz="2000" strike="sngStrike" dirty="0"/>
              <a:t> </a:t>
            </a:r>
            <a:r>
              <a:rPr lang="fi-FI" sz="2000" strike="sngStrike" dirty="0" err="1"/>
              <a:t>application</a:t>
            </a:r>
            <a:r>
              <a:rPr lang="fi-FI" sz="2000" strike="sngStrike" dirty="0"/>
              <a:t> of </a:t>
            </a:r>
            <a:r>
              <a:rPr lang="fi-FI" sz="2000" strike="sngStrike" dirty="0" err="1"/>
              <a:t>unit</a:t>
            </a:r>
            <a:r>
              <a:rPr lang="fi-FI" sz="2000" strike="sngStrike" dirty="0"/>
              <a:t> </a:t>
            </a:r>
            <a:r>
              <a:rPr lang="fi-FI" sz="2000" strike="sngStrike" dirty="0" err="1"/>
              <a:t>rate</a:t>
            </a:r>
            <a:r>
              <a:rPr lang="fi-FI" sz="2000" strike="sngStrike" dirty="0"/>
              <a:t> is 1/5 of </a:t>
            </a:r>
            <a:r>
              <a:rPr lang="fi-FI" sz="2000" strike="sngStrike" dirty="0" err="1"/>
              <a:t>the</a:t>
            </a:r>
            <a:r>
              <a:rPr lang="fi-FI" sz="2000" strike="sngStrike" dirty="0"/>
              <a:t> </a:t>
            </a:r>
            <a:r>
              <a:rPr lang="fi-FI" sz="2000" strike="sngStrike" dirty="0" err="1"/>
              <a:t>total</a:t>
            </a:r>
            <a:r>
              <a:rPr lang="fi-FI" sz="2000" strike="sngStrike" dirty="0"/>
              <a:t> </a:t>
            </a:r>
            <a:r>
              <a:rPr lang="fi-FI" sz="2000" strike="sngStrike" dirty="0" err="1"/>
              <a:t>loss</a:t>
            </a:r>
            <a:r>
              <a:rPr lang="fi-FI" sz="2000" strike="sngStrike" dirty="0"/>
              <a:t> </a:t>
            </a:r>
            <a:r>
              <a:rPr lang="fi-FI" sz="2000" strike="sngStrike" dirty="0" err="1"/>
              <a:t>accrued</a:t>
            </a:r>
            <a:r>
              <a:rPr lang="fi-FI" sz="2000" strike="sngStrike" dirty="0"/>
              <a:t> </a:t>
            </a:r>
            <a:r>
              <a:rPr lang="fi-FI" sz="2000" strike="sngStrike" dirty="0" err="1"/>
              <a:t>from</a:t>
            </a:r>
            <a:r>
              <a:rPr lang="fi-FI" sz="2000" strike="sngStrike" dirty="0"/>
              <a:t> </a:t>
            </a:r>
            <a:r>
              <a:rPr lang="fi-FI" sz="2000" strike="sngStrike" dirty="0" err="1"/>
              <a:t>years</a:t>
            </a:r>
            <a:r>
              <a:rPr lang="fi-FI" sz="2000" strike="sngStrike" dirty="0"/>
              <a:t> 2020-2021 (COVID-19 </a:t>
            </a:r>
            <a:r>
              <a:rPr lang="fi-FI" sz="2000" strike="sngStrike" dirty="0" err="1"/>
              <a:t>exceptional</a:t>
            </a:r>
            <a:r>
              <a:rPr lang="fi-FI" sz="2000" strike="sngStrike" dirty="0"/>
              <a:t> </a:t>
            </a:r>
            <a:r>
              <a:rPr lang="fi-FI" sz="2000" strike="sngStrike" dirty="0" err="1"/>
              <a:t>measures</a:t>
            </a:r>
            <a:r>
              <a:rPr lang="fi-FI" sz="2000" strike="sngStrike" dirty="0"/>
              <a:t>)</a:t>
            </a:r>
            <a:r>
              <a:rPr lang="fi-FI" sz="2000" strike="sngStrike" dirty="0">
                <a:solidFill>
                  <a:srgbClr val="FF0000"/>
                </a:solidFill>
                <a:sym typeface="Wingdings" panose="05000000000000000000" pitchFamily="2" charset="2"/>
              </a:rPr>
              <a:t> </a:t>
            </a:r>
            <a:r>
              <a:rPr lang="fi-FI" sz="2000" dirty="0">
                <a:solidFill>
                  <a:srgbClr val="FF0000"/>
                </a:solidFill>
                <a:sym typeface="Wingdings" panose="05000000000000000000" pitchFamily="2" charset="2"/>
              </a:rPr>
              <a:t> </a:t>
            </a:r>
            <a:r>
              <a:rPr lang="fi-FI" dirty="0">
                <a:solidFill>
                  <a:srgbClr val="FF0000"/>
                </a:solidFill>
                <a:sym typeface="Wingdings" panose="05000000000000000000" pitchFamily="2" charset="2"/>
              </a:rPr>
              <a:t>Preliminary </a:t>
            </a:r>
            <a:r>
              <a:rPr lang="fi-FI" dirty="0" err="1">
                <a:solidFill>
                  <a:srgbClr val="FF0000"/>
                </a:solidFill>
                <a:sym typeface="Wingdings" panose="05000000000000000000" pitchFamily="2" charset="2"/>
              </a:rPr>
              <a:t>plan</a:t>
            </a:r>
            <a:r>
              <a:rPr lang="fi-FI" dirty="0">
                <a:solidFill>
                  <a:srgbClr val="FF0000"/>
                </a:solidFill>
                <a:sym typeface="Wingdings" panose="05000000000000000000" pitchFamily="2" charset="2"/>
              </a:rPr>
              <a:t> to </a:t>
            </a:r>
            <a:r>
              <a:rPr lang="fi-FI" dirty="0" err="1">
                <a:solidFill>
                  <a:srgbClr val="FF0000"/>
                </a:solidFill>
                <a:sym typeface="Wingdings" panose="05000000000000000000" pitchFamily="2" charset="2"/>
              </a:rPr>
              <a:t>s</a:t>
            </a:r>
            <a:r>
              <a:rPr lang="fi-FI" sz="2000" dirty="0" err="1">
                <a:solidFill>
                  <a:srgbClr val="FF0000"/>
                </a:solidFill>
                <a:sym typeface="Wingdings" panose="05000000000000000000" pitchFamily="2" charset="2"/>
              </a:rPr>
              <a:t>kip</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the</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years</a:t>
            </a:r>
            <a:r>
              <a:rPr lang="fi-FI" sz="2000" dirty="0">
                <a:solidFill>
                  <a:srgbClr val="FF0000"/>
                </a:solidFill>
                <a:sym typeface="Wingdings" panose="05000000000000000000" pitchFamily="2" charset="2"/>
              </a:rPr>
              <a:t> 2025-2026 in </a:t>
            </a:r>
            <a:r>
              <a:rPr lang="fi-FI" sz="2000" dirty="0" err="1">
                <a:solidFill>
                  <a:srgbClr val="FF0000"/>
                </a:solidFill>
                <a:sym typeface="Wingdings" panose="05000000000000000000" pitchFamily="2" charset="2"/>
              </a:rPr>
              <a:t>order</a:t>
            </a:r>
            <a:r>
              <a:rPr lang="fi-FI" sz="2000" dirty="0">
                <a:solidFill>
                  <a:srgbClr val="FF0000"/>
                </a:solidFill>
                <a:sym typeface="Wingdings" panose="05000000000000000000" pitchFamily="2" charset="2"/>
              </a:rPr>
              <a:t> to </a:t>
            </a:r>
            <a:r>
              <a:rPr lang="fi-FI" sz="2000" dirty="0" err="1">
                <a:solidFill>
                  <a:srgbClr val="FF0000"/>
                </a:solidFill>
                <a:sym typeface="Wingdings" panose="05000000000000000000" pitchFamily="2" charset="2"/>
              </a:rPr>
              <a:t>even</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the</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unit</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price</a:t>
            </a:r>
            <a:r>
              <a:rPr lang="fi-FI" sz="2000" dirty="0">
                <a:solidFill>
                  <a:srgbClr val="FF0000"/>
                </a:solidFill>
                <a:sym typeface="Wingdings" panose="05000000000000000000" pitchFamily="2" charset="2"/>
              </a:rPr>
              <a:t> </a:t>
            </a:r>
            <a:r>
              <a:rPr lang="fi-FI" sz="2000" dirty="0" err="1">
                <a:solidFill>
                  <a:srgbClr val="FF0000"/>
                </a:solidFill>
                <a:sym typeface="Wingdings" panose="05000000000000000000" pitchFamily="2" charset="2"/>
              </a:rPr>
              <a:t>peak</a:t>
            </a:r>
            <a:endParaRPr lang="fi-FI" sz="2000" dirty="0"/>
          </a:p>
          <a:p>
            <a:pPr marL="0" indent="0">
              <a:buNone/>
            </a:pPr>
            <a:endParaRPr lang="fi-FI" dirty="0"/>
          </a:p>
        </p:txBody>
      </p:sp>
    </p:spTree>
    <p:extLst>
      <p:ext uri="{BB962C8B-B14F-4D97-AF65-F5344CB8AC3E}">
        <p14:creationId xmlns:p14="http://schemas.microsoft.com/office/powerpoint/2010/main" val="18310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u="sng" dirty="0"/>
              <a:t>Terminal (EFHK)</a:t>
            </a:r>
            <a:r>
              <a:rPr lang="fi-FI" dirty="0"/>
              <a:t> 2025 </a:t>
            </a:r>
            <a:r>
              <a:rPr lang="fi-FI" dirty="0" err="1"/>
              <a:t>unit</a:t>
            </a:r>
            <a:r>
              <a:rPr lang="fi-FI" dirty="0"/>
              <a:t> </a:t>
            </a:r>
            <a:r>
              <a:rPr lang="fi-FI" dirty="0" err="1"/>
              <a:t>rate</a:t>
            </a:r>
            <a:r>
              <a:rPr lang="fi-FI" dirty="0"/>
              <a:t> </a:t>
            </a:r>
            <a:r>
              <a:rPr lang="fi-FI" dirty="0" err="1"/>
              <a:t>calculation</a:t>
            </a:r>
            <a:r>
              <a:rPr lang="fi-FI" dirty="0"/>
              <a:t> </a:t>
            </a:r>
            <a:endParaRPr lang="fi-FI" dirty="0">
              <a:solidFill>
                <a:srgbClr val="FF0000"/>
              </a:solidFill>
            </a:endParaRPr>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135644622"/>
              </p:ext>
            </p:extLst>
          </p:nvPr>
        </p:nvGraphicFramePr>
        <p:xfrm>
          <a:off x="-744000" y="1269000"/>
          <a:ext cx="13500000" cy="516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ruutu 2"/>
          <p:cNvSpPr txBox="1"/>
          <p:nvPr/>
        </p:nvSpPr>
        <p:spPr>
          <a:xfrm>
            <a:off x="9156000" y="1940628"/>
            <a:ext cx="2148000" cy="830997"/>
          </a:xfrm>
          <a:prstGeom prst="rect">
            <a:avLst/>
          </a:prstGeom>
          <a:solidFill>
            <a:schemeClr val="bg2">
              <a:lumMod val="75000"/>
            </a:schemeClr>
          </a:solidFill>
        </p:spPr>
        <p:txBody>
          <a:bodyPr wrap="square" rtlCol="0">
            <a:spAutoFit/>
          </a:bodyPr>
          <a:lstStyle/>
          <a:p>
            <a:r>
              <a:rPr lang="fi-FI" sz="1200" dirty="0">
                <a:solidFill>
                  <a:schemeClr val="bg1"/>
                </a:solidFill>
              </a:rPr>
              <a:t>2025 </a:t>
            </a:r>
            <a:r>
              <a:rPr lang="fi-FI" sz="1200" dirty="0" err="1">
                <a:solidFill>
                  <a:schemeClr val="bg1"/>
                </a:solidFill>
              </a:rPr>
              <a:t>unit</a:t>
            </a:r>
            <a:r>
              <a:rPr lang="fi-FI" sz="1200" dirty="0">
                <a:solidFill>
                  <a:schemeClr val="bg1"/>
                </a:solidFill>
              </a:rPr>
              <a:t> </a:t>
            </a:r>
            <a:r>
              <a:rPr lang="fi-FI" sz="1200" dirty="0" err="1">
                <a:solidFill>
                  <a:schemeClr val="bg1"/>
                </a:solidFill>
              </a:rPr>
              <a:t>rate</a:t>
            </a:r>
            <a:r>
              <a:rPr lang="fi-FI" sz="1200" dirty="0">
                <a:solidFill>
                  <a:schemeClr val="bg1"/>
                </a:solidFill>
              </a:rPr>
              <a:t> </a:t>
            </a:r>
            <a:r>
              <a:rPr lang="fi-FI" sz="1200" b="1" dirty="0">
                <a:solidFill>
                  <a:schemeClr val="bg1"/>
                </a:solidFill>
              </a:rPr>
              <a:t>259,17 €</a:t>
            </a:r>
            <a:r>
              <a:rPr lang="fi-FI" sz="1200" dirty="0">
                <a:solidFill>
                  <a:schemeClr val="bg1"/>
                </a:solidFill>
              </a:rPr>
              <a:t> </a:t>
            </a:r>
            <a:r>
              <a:rPr lang="fi-FI" sz="1200" dirty="0" err="1">
                <a:solidFill>
                  <a:schemeClr val="bg1"/>
                </a:solidFill>
              </a:rPr>
              <a:t>increased</a:t>
            </a:r>
            <a:r>
              <a:rPr lang="fi-FI" sz="1200" dirty="0">
                <a:solidFill>
                  <a:schemeClr val="bg1"/>
                </a:solidFill>
              </a:rPr>
              <a:t> by 18 %</a:t>
            </a:r>
          </a:p>
          <a:p>
            <a:pPr algn="l"/>
            <a:r>
              <a:rPr lang="fi-FI" sz="1200" dirty="0" err="1">
                <a:solidFill>
                  <a:schemeClr val="bg1"/>
                </a:solidFill>
              </a:rPr>
              <a:t>From</a:t>
            </a:r>
            <a:r>
              <a:rPr lang="fi-FI" sz="1200" dirty="0">
                <a:solidFill>
                  <a:schemeClr val="bg1"/>
                </a:solidFill>
              </a:rPr>
              <a:t> 2024 </a:t>
            </a:r>
            <a:r>
              <a:rPr lang="fi-FI" sz="1200" dirty="0" err="1">
                <a:solidFill>
                  <a:schemeClr val="bg1"/>
                </a:solidFill>
              </a:rPr>
              <a:t>unit</a:t>
            </a:r>
            <a:r>
              <a:rPr lang="fi-FI" sz="1200" dirty="0">
                <a:solidFill>
                  <a:schemeClr val="bg1"/>
                </a:solidFill>
              </a:rPr>
              <a:t> </a:t>
            </a:r>
            <a:r>
              <a:rPr lang="fi-FI" sz="1200" dirty="0" err="1">
                <a:solidFill>
                  <a:schemeClr val="bg1"/>
                </a:solidFill>
              </a:rPr>
              <a:t>rate</a:t>
            </a:r>
            <a:r>
              <a:rPr lang="fi-FI" sz="1200" dirty="0">
                <a:solidFill>
                  <a:schemeClr val="bg1"/>
                </a:solidFill>
              </a:rPr>
              <a:t> 220,05 €</a:t>
            </a:r>
          </a:p>
        </p:txBody>
      </p:sp>
    </p:spTree>
    <p:extLst>
      <p:ext uri="{BB962C8B-B14F-4D97-AF65-F5344CB8AC3E}">
        <p14:creationId xmlns:p14="http://schemas.microsoft.com/office/powerpoint/2010/main" val="315656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3916A83-70E8-724B-4084-C660A8F86E21}"/>
              </a:ext>
            </a:extLst>
          </p:cNvPr>
          <p:cNvSpPr>
            <a:spLocks noGrp="1"/>
          </p:cNvSpPr>
          <p:nvPr>
            <p:ph type="title"/>
          </p:nvPr>
        </p:nvSpPr>
        <p:spPr>
          <a:xfrm>
            <a:off x="612000" y="679450"/>
            <a:ext cx="4764000" cy="4347100"/>
          </a:xfrm>
        </p:spPr>
        <p:txBody>
          <a:bodyPr/>
          <a:lstStyle/>
          <a:p>
            <a:r>
              <a:rPr lang="fi-FI" noProof="0" dirty="0"/>
              <a:t> </a:t>
            </a:r>
          </a:p>
        </p:txBody>
      </p:sp>
      <p:sp>
        <p:nvSpPr>
          <p:cNvPr id="7" name="Tekstin paikkamerkki 6">
            <a:extLst>
              <a:ext uri="{FF2B5EF4-FFF2-40B4-BE49-F238E27FC236}">
                <a16:creationId xmlns:a16="http://schemas.microsoft.com/office/drawing/2014/main" id="{149E5F88-33E3-8C10-944A-AC5E04EF0814}"/>
              </a:ext>
            </a:extLst>
          </p:cNvPr>
          <p:cNvSpPr>
            <a:spLocks noGrp="1"/>
          </p:cNvSpPr>
          <p:nvPr>
            <p:ph type="body" idx="1"/>
          </p:nvPr>
        </p:nvSpPr>
        <p:spPr/>
        <p:txBody>
          <a:bodyPr>
            <a:normAutofit fontScale="55000" lnSpcReduction="20000"/>
          </a:bodyPr>
          <a:lstStyle/>
          <a:p>
            <a:r>
              <a:rPr lang="en-US" dirty="0"/>
              <a:t>Finnish Transport and Communications Agency Traficom</a:t>
            </a:r>
          </a:p>
          <a:p>
            <a:r>
              <a:rPr lang="en-US" dirty="0"/>
              <a:t>PO Box 320</a:t>
            </a:r>
          </a:p>
          <a:p>
            <a:r>
              <a:rPr lang="en-US" dirty="0"/>
              <a:t>FI-00059 TRAFICOM</a:t>
            </a:r>
            <a:endParaRPr lang="fi-FI" dirty="0"/>
          </a:p>
          <a:p>
            <a:endParaRPr lang="fi-FI" noProof="0" dirty="0"/>
          </a:p>
        </p:txBody>
      </p:sp>
      <p:sp>
        <p:nvSpPr>
          <p:cNvPr id="8" name="Tekstiruutu 7">
            <a:extLst>
              <a:ext uri="{FF2B5EF4-FFF2-40B4-BE49-F238E27FC236}">
                <a16:creationId xmlns:a16="http://schemas.microsoft.com/office/drawing/2014/main" id="{94D31C4C-D983-405F-8FA0-591172F3926D}"/>
              </a:ext>
            </a:extLst>
          </p:cNvPr>
          <p:cNvSpPr txBox="1"/>
          <p:nvPr/>
        </p:nvSpPr>
        <p:spPr>
          <a:xfrm>
            <a:off x="612000" y="1005379"/>
            <a:ext cx="4388625" cy="3293209"/>
          </a:xfrm>
          <a:prstGeom prst="rect">
            <a:avLst/>
          </a:prstGeom>
          <a:solidFill>
            <a:schemeClr val="tx2"/>
          </a:solidFill>
        </p:spPr>
        <p:txBody>
          <a:bodyPr wrap="square">
            <a:spAutoFit/>
          </a:bodyPr>
          <a:lstStyle/>
          <a:p>
            <a:r>
              <a:rPr kumimoji="0" lang="fi-FI" sz="2000" b="1" i="0" u="none" strike="noStrike" kern="1200" cap="none" spc="0" normalizeH="0" baseline="0" noProof="0" dirty="0" err="1">
                <a:ln>
                  <a:noFill/>
                </a:ln>
                <a:solidFill>
                  <a:prstClr val="white"/>
                </a:solidFill>
                <a:effectLst/>
                <a:uLnTx/>
                <a:uFillTx/>
                <a:latin typeface="Verdana"/>
                <a:ea typeface="+mj-ea"/>
                <a:cs typeface="+mj-cs"/>
              </a:rPr>
              <a:t>Contact</a:t>
            </a:r>
            <a:br>
              <a:rPr kumimoji="0" lang="fi-FI" sz="1700" b="0" i="0" u="none" strike="noStrike" kern="1200" cap="none" spc="0" normalizeH="0" baseline="0" noProof="0" dirty="0">
                <a:ln>
                  <a:noFill/>
                </a:ln>
                <a:solidFill>
                  <a:prstClr val="white"/>
                </a:solidFill>
                <a:effectLst/>
                <a:uLnTx/>
                <a:uFillTx/>
                <a:latin typeface="Verdana"/>
                <a:ea typeface="+mj-ea"/>
                <a:cs typeface="+mj-cs"/>
              </a:rPr>
            </a:b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a:ln>
                  <a:noFill/>
                </a:ln>
                <a:solidFill>
                  <a:prstClr val="white"/>
                </a:solidFill>
                <a:effectLst/>
                <a:uLnTx/>
                <a:uFillTx/>
                <a:latin typeface="Verdana"/>
                <a:ea typeface="+mj-ea"/>
                <a:cs typeface="+mj-cs"/>
              </a:rPr>
              <a:t>Päivi Palokangas</a:t>
            </a: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err="1">
                <a:ln>
                  <a:noFill/>
                </a:ln>
                <a:solidFill>
                  <a:prstClr val="white"/>
                </a:solidFill>
                <a:effectLst/>
                <a:uLnTx/>
                <a:uFillTx/>
                <a:latin typeface="Verdana"/>
                <a:ea typeface="+mj-ea"/>
                <a:cs typeface="+mj-cs"/>
              </a:rPr>
              <a:t>Special</a:t>
            </a:r>
            <a:r>
              <a:rPr kumimoji="0" lang="fi-FI" sz="1700" b="0" i="0" u="none" strike="noStrike" kern="1200" cap="none" spc="0" normalizeH="0" baseline="0" noProof="0" dirty="0">
                <a:ln>
                  <a:noFill/>
                </a:ln>
                <a:solidFill>
                  <a:prstClr val="white"/>
                </a:solidFill>
                <a:effectLst/>
                <a:uLnTx/>
                <a:uFillTx/>
                <a:latin typeface="Verdana"/>
                <a:ea typeface="+mj-ea"/>
                <a:cs typeface="+mj-cs"/>
              </a:rPr>
              <a:t> </a:t>
            </a:r>
            <a:r>
              <a:rPr kumimoji="0" lang="fi-FI" sz="1700" b="0" i="0" u="none" strike="noStrike" kern="1200" cap="none" spc="0" normalizeH="0" baseline="0" noProof="0" dirty="0" err="1">
                <a:ln>
                  <a:noFill/>
                </a:ln>
                <a:solidFill>
                  <a:prstClr val="white"/>
                </a:solidFill>
                <a:effectLst/>
                <a:uLnTx/>
                <a:uFillTx/>
                <a:latin typeface="Verdana"/>
                <a:ea typeface="+mj-ea"/>
                <a:cs typeface="+mj-cs"/>
              </a:rPr>
              <a:t>Adviser</a:t>
            </a: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err="1">
                <a:ln>
                  <a:noFill/>
                </a:ln>
                <a:solidFill>
                  <a:prstClr val="white"/>
                </a:solidFill>
                <a:effectLst/>
                <a:uLnTx/>
                <a:uFillTx/>
                <a:latin typeface="Verdana"/>
                <a:ea typeface="+mj-ea"/>
                <a:cs typeface="+mj-cs"/>
              </a:rPr>
              <a:t>paivi.palokangas</a:t>
            </a:r>
            <a:r>
              <a:rPr kumimoji="0" lang="fi-FI" sz="1700" b="0" i="0" u="none" strike="noStrike" kern="1200" cap="none" spc="0" normalizeH="0" baseline="0" noProof="0" dirty="0">
                <a:ln>
                  <a:noFill/>
                </a:ln>
                <a:solidFill>
                  <a:prstClr val="white"/>
                </a:solidFill>
                <a:effectLst/>
                <a:uLnTx/>
                <a:uFillTx/>
                <a:latin typeface="Verdana"/>
                <a:ea typeface="+mj-ea"/>
                <a:cs typeface="+mj-cs"/>
              </a:rPr>
              <a:t>(at)traficom.fi</a:t>
            </a: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a:ln>
                  <a:noFill/>
                </a:ln>
                <a:solidFill>
                  <a:prstClr val="white"/>
                </a:solidFill>
                <a:effectLst/>
                <a:uLnTx/>
                <a:uFillTx/>
                <a:latin typeface="Verdana"/>
                <a:ea typeface="+mj-ea"/>
                <a:cs typeface="+mj-cs"/>
              </a:rPr>
              <a:t>+358 29 534 5232</a:t>
            </a:r>
            <a:br>
              <a:rPr kumimoji="0" lang="fi-FI" sz="1700" b="0" i="0" u="none" strike="noStrike" kern="1200" cap="none" spc="0" normalizeH="0" baseline="0" noProof="0" dirty="0">
                <a:ln>
                  <a:noFill/>
                </a:ln>
                <a:solidFill>
                  <a:prstClr val="white"/>
                </a:solidFill>
                <a:effectLst/>
                <a:uLnTx/>
                <a:uFillTx/>
                <a:latin typeface="Verdana"/>
                <a:ea typeface="+mj-ea"/>
                <a:cs typeface="+mj-cs"/>
              </a:rPr>
            </a:b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a:ln>
                  <a:noFill/>
                </a:ln>
                <a:solidFill>
                  <a:prstClr val="white"/>
                </a:solidFill>
                <a:effectLst/>
                <a:uLnTx/>
                <a:uFillTx/>
                <a:latin typeface="Verdana"/>
                <a:ea typeface="+mj-ea"/>
                <a:cs typeface="+mj-cs"/>
              </a:rPr>
              <a:t>Jani Luiro</a:t>
            </a: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err="1">
                <a:ln>
                  <a:noFill/>
                </a:ln>
                <a:solidFill>
                  <a:prstClr val="white"/>
                </a:solidFill>
                <a:effectLst/>
                <a:uLnTx/>
                <a:uFillTx/>
                <a:latin typeface="Verdana"/>
                <a:ea typeface="+mj-ea"/>
                <a:cs typeface="+mj-cs"/>
              </a:rPr>
              <a:t>Special</a:t>
            </a:r>
            <a:r>
              <a:rPr kumimoji="0" lang="fi-FI" sz="1700" b="0" i="0" u="none" strike="noStrike" kern="1200" cap="none" spc="0" normalizeH="0" baseline="0" noProof="0" dirty="0">
                <a:ln>
                  <a:noFill/>
                </a:ln>
                <a:solidFill>
                  <a:prstClr val="white"/>
                </a:solidFill>
                <a:effectLst/>
                <a:uLnTx/>
                <a:uFillTx/>
                <a:latin typeface="Verdana"/>
                <a:ea typeface="+mj-ea"/>
                <a:cs typeface="+mj-cs"/>
              </a:rPr>
              <a:t> </a:t>
            </a:r>
            <a:r>
              <a:rPr kumimoji="0" lang="fi-FI" sz="1700" b="0" i="0" u="none" strike="noStrike" kern="1200" cap="none" spc="0" normalizeH="0" baseline="0" noProof="0" dirty="0" err="1">
                <a:ln>
                  <a:noFill/>
                </a:ln>
                <a:solidFill>
                  <a:prstClr val="white"/>
                </a:solidFill>
                <a:effectLst/>
                <a:uLnTx/>
                <a:uFillTx/>
                <a:latin typeface="Verdana"/>
                <a:ea typeface="+mj-ea"/>
                <a:cs typeface="+mj-cs"/>
              </a:rPr>
              <a:t>Adviser</a:t>
            </a: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err="1">
                <a:ln>
                  <a:noFill/>
                </a:ln>
                <a:solidFill>
                  <a:prstClr val="white"/>
                </a:solidFill>
                <a:effectLst/>
                <a:uLnTx/>
                <a:uFillTx/>
                <a:latin typeface="Verdana"/>
                <a:ea typeface="+mj-ea"/>
                <a:cs typeface="+mj-cs"/>
              </a:rPr>
              <a:t>jani.luiro</a:t>
            </a:r>
            <a:r>
              <a:rPr kumimoji="0" lang="fi-FI" sz="1700" b="0" i="0" u="none" strike="noStrike" kern="1200" cap="none" spc="0" normalizeH="0" baseline="0" noProof="0" dirty="0">
                <a:ln>
                  <a:noFill/>
                </a:ln>
                <a:solidFill>
                  <a:prstClr val="white"/>
                </a:solidFill>
                <a:effectLst/>
                <a:uLnTx/>
                <a:uFillTx/>
                <a:latin typeface="Verdana"/>
                <a:ea typeface="+mj-ea"/>
                <a:cs typeface="+mj-cs"/>
              </a:rPr>
              <a:t>(at)traficom.fi</a:t>
            </a:r>
            <a:br>
              <a:rPr kumimoji="0" lang="fi-FI" sz="1700" b="0" i="0" u="none" strike="noStrike" kern="1200" cap="none" spc="0" normalizeH="0" baseline="0" noProof="0" dirty="0">
                <a:ln>
                  <a:noFill/>
                </a:ln>
                <a:solidFill>
                  <a:prstClr val="white"/>
                </a:solidFill>
                <a:effectLst/>
                <a:uLnTx/>
                <a:uFillTx/>
                <a:latin typeface="Verdana"/>
                <a:ea typeface="+mj-ea"/>
                <a:cs typeface="+mj-cs"/>
              </a:rPr>
            </a:br>
            <a:r>
              <a:rPr kumimoji="0" lang="fi-FI" sz="1700" b="0" i="0" u="none" strike="noStrike" kern="1200" cap="none" spc="0" normalizeH="0" baseline="0" noProof="0" dirty="0">
                <a:ln>
                  <a:noFill/>
                </a:ln>
                <a:solidFill>
                  <a:prstClr val="white"/>
                </a:solidFill>
                <a:effectLst/>
                <a:uLnTx/>
                <a:uFillTx/>
                <a:latin typeface="Verdana"/>
                <a:ea typeface="+mj-ea"/>
                <a:cs typeface="+mj-cs"/>
              </a:rPr>
              <a:t>+358 29 534 5140</a:t>
            </a:r>
            <a:br>
              <a:rPr kumimoji="0" lang="fi-FI" sz="1700" b="0" i="0" u="none" strike="noStrike" kern="1200" cap="none" spc="0" normalizeH="0" baseline="0" noProof="0" dirty="0">
                <a:ln>
                  <a:noFill/>
                </a:ln>
                <a:solidFill>
                  <a:prstClr val="white"/>
                </a:solidFill>
                <a:effectLst/>
                <a:uLnTx/>
                <a:uFillTx/>
                <a:latin typeface="Verdana"/>
                <a:ea typeface="+mj-ea"/>
                <a:cs typeface="+mj-cs"/>
              </a:rPr>
            </a:br>
            <a:endParaRPr lang="fi-FI" dirty="0"/>
          </a:p>
        </p:txBody>
      </p:sp>
    </p:spTree>
    <p:extLst>
      <p:ext uri="{BB962C8B-B14F-4D97-AF65-F5344CB8AC3E}">
        <p14:creationId xmlns:p14="http://schemas.microsoft.com/office/powerpoint/2010/main" val="59739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8898-99D5-1F04-826F-4BFEEF550662}"/>
              </a:ext>
            </a:extLst>
          </p:cNvPr>
          <p:cNvSpPr>
            <a:spLocks noGrp="1"/>
          </p:cNvSpPr>
          <p:nvPr>
            <p:ph type="title"/>
          </p:nvPr>
        </p:nvSpPr>
        <p:spPr/>
        <p:txBody>
          <a:bodyPr/>
          <a:lstStyle/>
          <a:p>
            <a:r>
              <a:rPr lang="en-US" dirty="0"/>
              <a:t>Determined and actual RP3 </a:t>
            </a:r>
            <a:r>
              <a:rPr lang="en-US" u="sng" dirty="0" err="1"/>
              <a:t>En</a:t>
            </a:r>
            <a:r>
              <a:rPr lang="en-US" u="sng" dirty="0"/>
              <a:t>-route</a:t>
            </a:r>
            <a:r>
              <a:rPr lang="en-US" dirty="0"/>
              <a:t> unit cost </a:t>
            </a:r>
            <a:br>
              <a:rPr lang="en-US" dirty="0"/>
            </a:br>
            <a:r>
              <a:rPr lang="en-US" dirty="0"/>
              <a:t>(in real terms, €2017)</a:t>
            </a:r>
            <a:endParaRPr lang="fi-FI" noProof="0" dirty="0"/>
          </a:p>
        </p:txBody>
      </p:sp>
      <p:graphicFrame>
        <p:nvGraphicFramePr>
          <p:cNvPr id="9" name="Sisällön paikkamerkki 8">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792260278"/>
              </p:ext>
            </p:extLst>
          </p:nvPr>
        </p:nvGraphicFramePr>
        <p:xfrm>
          <a:off x="612775" y="1747838"/>
          <a:ext cx="10745788" cy="4437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725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FFA41F0-6084-4F81-9991-6E3FFD85750F}"/>
              </a:ext>
            </a:extLst>
          </p:cNvPr>
          <p:cNvSpPr>
            <a:spLocks noGrp="1"/>
          </p:cNvSpPr>
          <p:nvPr>
            <p:ph type="title"/>
          </p:nvPr>
        </p:nvSpPr>
        <p:spPr/>
        <p:txBody>
          <a:bodyPr/>
          <a:lstStyle/>
          <a:p>
            <a:r>
              <a:rPr lang="en-US" dirty="0" err="1"/>
              <a:t>Fintraffic</a:t>
            </a:r>
            <a:r>
              <a:rPr lang="en-US" dirty="0"/>
              <a:t> ANS: 2023 </a:t>
            </a:r>
            <a:r>
              <a:rPr lang="en-US" u="sng" dirty="0" err="1"/>
              <a:t>En</a:t>
            </a:r>
            <a:r>
              <a:rPr lang="en-US" u="sng" dirty="0"/>
              <a:t>-route</a:t>
            </a:r>
            <a:r>
              <a:rPr lang="en-US" dirty="0"/>
              <a:t> actual costs compared to determined costs</a:t>
            </a:r>
            <a:endParaRPr lang="fi-FI" dirty="0"/>
          </a:p>
        </p:txBody>
      </p:sp>
      <p:sp>
        <p:nvSpPr>
          <p:cNvPr id="8" name="Sisällön paikkamerkki 7">
            <a:extLst>
              <a:ext uri="{FF2B5EF4-FFF2-40B4-BE49-F238E27FC236}">
                <a16:creationId xmlns:a16="http://schemas.microsoft.com/office/drawing/2014/main" id="{D256C054-40C1-4472-ADA4-BF99ECD83A3A}"/>
              </a:ext>
            </a:extLst>
          </p:cNvPr>
          <p:cNvSpPr>
            <a:spLocks noGrp="1"/>
          </p:cNvSpPr>
          <p:nvPr>
            <p:ph sz="half" idx="2"/>
          </p:nvPr>
        </p:nvSpPr>
        <p:spPr/>
        <p:txBody>
          <a:bodyPr>
            <a:normAutofit lnSpcReduction="10000"/>
          </a:bodyPr>
          <a:lstStyle/>
          <a:p>
            <a:pPr marL="270000" marR="0" lvl="0"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GB" sz="1400" b="0" i="0" u="none" strike="noStrike" kern="1200" cap="none" spc="0" normalizeH="0" baseline="0" noProof="0" dirty="0">
                <a:ln>
                  <a:noFill/>
                </a:ln>
                <a:solidFill>
                  <a:prstClr val="black"/>
                </a:solidFill>
                <a:effectLst/>
                <a:uLnTx/>
                <a:uFillTx/>
                <a:latin typeface="Verdana"/>
                <a:ea typeface="+mn-ea"/>
                <a:cs typeface="+mn-cs"/>
              </a:rPr>
              <a:t>In 2023 actual </a:t>
            </a:r>
            <a:r>
              <a:rPr kumimoji="0" lang="en-GB" sz="1400" b="0" i="0" u="none" strike="noStrike" kern="1200" cap="none" spc="0" normalizeH="0" baseline="0" noProof="0" dirty="0" err="1">
                <a:ln>
                  <a:noFill/>
                </a:ln>
                <a:solidFill>
                  <a:prstClr val="black"/>
                </a:solidFill>
                <a:effectLst/>
                <a:uLnTx/>
                <a:uFillTx/>
                <a:latin typeface="Verdana"/>
                <a:ea typeface="+mn-ea"/>
                <a:cs typeface="+mn-cs"/>
              </a:rPr>
              <a:t>en</a:t>
            </a:r>
            <a:r>
              <a:rPr kumimoji="0" lang="en-GB" sz="1400" b="0" i="0" u="none" strike="noStrike" kern="1200" cap="none" spc="0" normalizeH="0" baseline="0" noProof="0" dirty="0">
                <a:ln>
                  <a:noFill/>
                </a:ln>
                <a:solidFill>
                  <a:prstClr val="black"/>
                </a:solidFill>
                <a:effectLst/>
                <a:uLnTx/>
                <a:uFillTx/>
                <a:latin typeface="Verdana"/>
                <a:ea typeface="+mn-ea"/>
                <a:cs typeface="+mn-cs"/>
              </a:rPr>
              <a:t>-route costs were </a:t>
            </a:r>
            <a:r>
              <a:rPr lang="en-GB" sz="1400" dirty="0">
                <a:solidFill>
                  <a:prstClr val="black"/>
                </a:solidFill>
                <a:latin typeface="Verdana"/>
              </a:rPr>
              <a:t>21</a:t>
            </a:r>
            <a:r>
              <a:rPr kumimoji="0" lang="en-GB" sz="1400" b="0" i="0" u="none" strike="noStrike" kern="1200" cap="none" spc="0" normalizeH="0" baseline="0" noProof="0" dirty="0">
                <a:ln>
                  <a:noFill/>
                </a:ln>
                <a:solidFill>
                  <a:prstClr val="black"/>
                </a:solidFill>
                <a:effectLst/>
                <a:uLnTx/>
                <a:uFillTx/>
                <a:latin typeface="Verdana"/>
                <a:ea typeface="+mn-ea"/>
                <a:cs typeface="+mn-cs"/>
              </a:rPr>
              <a:t> % lower, in real terms, than planned in the PP. This results from the combination of:</a:t>
            </a:r>
            <a:endParaRPr kumimoji="0" lang="fi-FI" sz="1400" b="0" i="0" u="none" strike="noStrike" kern="1200" cap="none" spc="0" normalizeH="0" baseline="0" noProof="0" dirty="0">
              <a:ln>
                <a:noFill/>
              </a:ln>
              <a:solidFill>
                <a:prstClr val="black"/>
              </a:solidFill>
              <a:effectLst/>
              <a:uLnTx/>
              <a:uFillTx/>
              <a:latin typeface="Verdana"/>
              <a:ea typeface="+mn-ea"/>
              <a:cs typeface="+mn-cs"/>
            </a:endParaRPr>
          </a:p>
          <a:p>
            <a:pPr marL="540000" marR="0" lvl="1"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GB" sz="1400" b="0" i="0" u="none" strike="noStrike" kern="1200" cap="none" spc="0" normalizeH="0" baseline="0" noProof="0" dirty="0">
                <a:ln>
                  <a:noFill/>
                </a:ln>
                <a:solidFill>
                  <a:prstClr val="black"/>
                </a:solidFill>
                <a:effectLst/>
                <a:uLnTx/>
                <a:uFillTx/>
                <a:latin typeface="Verdana"/>
                <a:ea typeface="+mn-ea"/>
                <a:cs typeface="+mn-cs"/>
              </a:rPr>
              <a:t>Lower staff costs (-</a:t>
            </a:r>
            <a:r>
              <a:rPr lang="en-GB" sz="1400" dirty="0">
                <a:solidFill>
                  <a:prstClr val="black"/>
                </a:solidFill>
                <a:latin typeface="Verdana"/>
              </a:rPr>
              <a:t>21</a:t>
            </a:r>
            <a:r>
              <a:rPr kumimoji="0" lang="en-GB" sz="1400" b="0" i="0" u="none" strike="noStrike" kern="1200" cap="none" spc="0" normalizeH="0" baseline="0" noProof="0" dirty="0">
                <a:ln>
                  <a:noFill/>
                </a:ln>
                <a:solidFill>
                  <a:prstClr val="black"/>
                </a:solidFill>
                <a:effectLst/>
                <a:uLnTx/>
                <a:uFillTx/>
                <a:latin typeface="Verdana"/>
                <a:ea typeface="+mn-ea"/>
                <a:cs typeface="+mn-cs"/>
              </a:rPr>
              <a:t> % or -4</a:t>
            </a:r>
            <a:r>
              <a:rPr lang="en-GB" sz="1400" dirty="0">
                <a:solidFill>
                  <a:prstClr val="black"/>
                </a:solidFill>
                <a:latin typeface="Verdana"/>
              </a:rPr>
              <a:t>,6</a:t>
            </a:r>
            <a:r>
              <a:rPr kumimoji="0" lang="en-GB" sz="1400" b="0" i="0" u="none" strike="noStrike" kern="1200" cap="none" spc="0" normalizeH="0" baseline="0" noProof="0" dirty="0">
                <a:ln>
                  <a:noFill/>
                </a:ln>
                <a:solidFill>
                  <a:prstClr val="black"/>
                </a:solidFill>
                <a:effectLst/>
                <a:uLnTx/>
                <a:uFillTx/>
                <a:latin typeface="Verdana"/>
                <a:ea typeface="+mn-ea"/>
                <a:cs typeface="+mn-cs"/>
              </a:rPr>
              <a:t> M€2017)</a:t>
            </a:r>
          </a:p>
          <a:p>
            <a:pPr marL="828000" marR="0" lvl="2"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lang="en-US" sz="1200" dirty="0">
                <a:latin typeface="Verdana"/>
              </a:rPr>
              <a:t>L</a:t>
            </a:r>
            <a:r>
              <a:rPr kumimoji="0" lang="en-US" sz="1200" b="0" i="0" u="none" strike="noStrike" kern="1200" cap="none" spc="0" normalizeH="0" baseline="0" noProof="0" dirty="0" err="1">
                <a:ln>
                  <a:noFill/>
                </a:ln>
                <a:effectLst/>
                <a:uLnTx/>
                <a:uFillTx/>
                <a:latin typeface="Verdana"/>
                <a:ea typeface="+mn-ea"/>
                <a:cs typeface="+mn-cs"/>
              </a:rPr>
              <a:t>ower</a:t>
            </a:r>
            <a:r>
              <a:rPr kumimoji="0" lang="en-US" sz="1200" b="0" i="0" u="none" strike="noStrike" kern="1200" cap="none" spc="0" normalizeH="0" baseline="0" noProof="0" dirty="0">
                <a:ln>
                  <a:noFill/>
                </a:ln>
                <a:effectLst/>
                <a:uLnTx/>
                <a:uFillTx/>
                <a:latin typeface="Verdana"/>
                <a:ea typeface="+mn-ea"/>
                <a:cs typeface="+mn-cs"/>
              </a:rPr>
              <a:t> head count (postponing recruiting), staff cost savings included temporary lay-offs, abandoning bonuses, lower pension costs and other savings in staff costs</a:t>
            </a:r>
          </a:p>
          <a:p>
            <a:pPr marL="540000" marR="0" lvl="1"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GB" sz="1400" b="0" i="0" u="none" strike="noStrike" kern="1200" cap="none" spc="0" normalizeH="0" baseline="0" noProof="0" dirty="0">
                <a:ln>
                  <a:noFill/>
                </a:ln>
                <a:solidFill>
                  <a:prstClr val="black"/>
                </a:solidFill>
                <a:effectLst/>
                <a:uLnTx/>
                <a:uFillTx/>
                <a:latin typeface="Verdana"/>
                <a:ea typeface="+mn-ea"/>
                <a:cs typeface="+mn-cs"/>
              </a:rPr>
              <a:t>Lower other operating costs (-12 % or -1,4 M€2017) </a:t>
            </a:r>
          </a:p>
          <a:p>
            <a:pPr marL="828000" marR="0" lvl="2"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US" sz="1200" b="0" i="0" u="none" strike="noStrike" kern="1200" cap="none" spc="0" normalizeH="0" baseline="0" noProof="0" dirty="0">
                <a:ln>
                  <a:noFill/>
                </a:ln>
                <a:effectLst/>
                <a:uLnTx/>
                <a:uFillTx/>
                <a:latin typeface="Verdana"/>
                <a:ea typeface="+mn-ea"/>
                <a:cs typeface="+mn-cs"/>
              </a:rPr>
              <a:t>Due to savings in many cost groups: lower Group service fees (HR, Accounting ICT), voluntary staff costs (health cost, training, parking) and travel costs due to remote work, less payments to airport operator (</a:t>
            </a:r>
            <a:r>
              <a:rPr kumimoji="0" lang="en-US" sz="1200" b="0" i="0" u="none" strike="noStrike" kern="1200" cap="none" spc="0" normalizeH="0" baseline="0" noProof="0" dirty="0" err="1">
                <a:ln>
                  <a:noFill/>
                </a:ln>
                <a:effectLst/>
                <a:uLnTx/>
                <a:uFillTx/>
                <a:latin typeface="Verdana"/>
                <a:ea typeface="+mn-ea"/>
                <a:cs typeface="+mn-cs"/>
              </a:rPr>
              <a:t>Finavia</a:t>
            </a:r>
            <a:r>
              <a:rPr kumimoji="0" lang="en-US" sz="1200" b="0" i="0" u="none" strike="noStrike" kern="1200" cap="none" spc="0" normalizeH="0" baseline="0" noProof="0" dirty="0">
                <a:ln>
                  <a:noFill/>
                </a:ln>
                <a:effectLst/>
                <a:uLnTx/>
                <a:uFillTx/>
                <a:latin typeface="Verdana"/>
                <a:ea typeface="+mn-ea"/>
                <a:cs typeface="+mn-cs"/>
              </a:rPr>
              <a:t>) due to new contracts related to HR and ICT, lower telecommunication costs, lower credit losses, less purchases of equipment and spare parts, purchases from military (ATCO) and LFV (ATCO service for </a:t>
            </a:r>
            <a:r>
              <a:rPr kumimoji="0" lang="en-US" sz="1200" b="0" i="0" u="none" strike="noStrike" kern="1200" cap="none" spc="0" normalizeH="0" baseline="0" noProof="0" dirty="0" err="1">
                <a:ln>
                  <a:noFill/>
                </a:ln>
                <a:effectLst/>
                <a:uLnTx/>
                <a:uFillTx/>
                <a:latin typeface="Verdana"/>
                <a:ea typeface="+mn-ea"/>
                <a:cs typeface="+mn-cs"/>
              </a:rPr>
              <a:t>Kvarken</a:t>
            </a:r>
            <a:r>
              <a:rPr kumimoji="0" lang="en-US" sz="1200" b="0" i="0" u="none" strike="noStrike" kern="1200" cap="none" spc="0" normalizeH="0" baseline="0" noProof="0" dirty="0">
                <a:ln>
                  <a:noFill/>
                </a:ln>
                <a:effectLst/>
                <a:uLnTx/>
                <a:uFillTx/>
                <a:latin typeface="Verdana"/>
                <a:ea typeface="+mn-ea"/>
                <a:cs typeface="+mn-cs"/>
              </a:rPr>
              <a:t> flights) were lower.</a:t>
            </a:r>
          </a:p>
          <a:p>
            <a:pPr lvl="1">
              <a:defRPr/>
            </a:pPr>
            <a:r>
              <a:rPr kumimoji="0" lang="en-GB" sz="1400" b="0" i="0" u="none" strike="noStrike" kern="1200" cap="none" spc="0" normalizeH="0" baseline="0" noProof="0" dirty="0">
                <a:ln>
                  <a:noFill/>
                </a:ln>
                <a:solidFill>
                  <a:prstClr val="black"/>
                </a:solidFill>
                <a:effectLst/>
                <a:uLnTx/>
                <a:uFillTx/>
                <a:latin typeface="Verdana"/>
                <a:ea typeface="+mn-ea"/>
                <a:cs typeface="+mn-cs"/>
              </a:rPr>
              <a:t>Lower depreciation costs (-</a:t>
            </a:r>
            <a:r>
              <a:rPr lang="en-GB" sz="1400" dirty="0">
                <a:solidFill>
                  <a:prstClr val="black"/>
                </a:solidFill>
                <a:latin typeface="Verdana"/>
              </a:rPr>
              <a:t>38</a:t>
            </a:r>
            <a:r>
              <a:rPr kumimoji="0" lang="en-GB" sz="1400" b="0" i="0" u="none" strike="noStrike" kern="1200" cap="none" spc="0" normalizeH="0" baseline="0" noProof="0" dirty="0">
                <a:ln>
                  <a:noFill/>
                </a:ln>
                <a:solidFill>
                  <a:prstClr val="black"/>
                </a:solidFill>
                <a:effectLst/>
                <a:uLnTx/>
                <a:uFillTx/>
                <a:latin typeface="Verdana"/>
                <a:ea typeface="+mn-ea"/>
                <a:cs typeface="+mn-cs"/>
              </a:rPr>
              <a:t> % or -1,4 M€) and Lower cost of capital (-</a:t>
            </a:r>
            <a:r>
              <a:rPr lang="en-GB" sz="1400" dirty="0">
                <a:solidFill>
                  <a:prstClr val="black"/>
                </a:solidFill>
                <a:latin typeface="Verdana"/>
              </a:rPr>
              <a:t>41</a:t>
            </a:r>
            <a:r>
              <a:rPr kumimoji="0" lang="en-GB" sz="1400" b="0" i="0" u="none" strike="noStrike" kern="1200" cap="none" spc="0" normalizeH="0" baseline="0" noProof="0" dirty="0">
                <a:ln>
                  <a:noFill/>
                </a:ln>
                <a:solidFill>
                  <a:prstClr val="black"/>
                </a:solidFill>
                <a:effectLst/>
                <a:uLnTx/>
                <a:uFillTx/>
                <a:latin typeface="Verdana"/>
                <a:ea typeface="+mn-ea"/>
                <a:cs typeface="+mn-cs"/>
              </a:rPr>
              <a:t> % or -0,5 M€) </a:t>
            </a:r>
          </a:p>
          <a:p>
            <a:pPr marL="828000" marR="0" lvl="2"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fi-FI" sz="1200" b="0" i="0" u="none" strike="noStrike" kern="1200" cap="none" spc="0" normalizeH="0" baseline="0" noProof="0" dirty="0" err="1">
                <a:ln>
                  <a:noFill/>
                </a:ln>
                <a:solidFill>
                  <a:prstClr val="black"/>
                </a:solidFill>
                <a:effectLst/>
                <a:uLnTx/>
                <a:uFillTx/>
                <a:latin typeface="Verdana"/>
                <a:ea typeface="+mn-ea"/>
                <a:cs typeface="+mn-cs"/>
              </a:rPr>
              <a:t>Due</a:t>
            </a:r>
            <a:r>
              <a:rPr kumimoji="0" lang="fi-FI" sz="1200" b="0" i="0" u="none" strike="noStrike" kern="1200" cap="none" spc="0" normalizeH="0" baseline="0" noProof="0" dirty="0">
                <a:ln>
                  <a:noFill/>
                </a:ln>
                <a:solidFill>
                  <a:prstClr val="black"/>
                </a:solidFill>
                <a:effectLst/>
                <a:uLnTx/>
                <a:uFillTx/>
                <a:latin typeface="Verdana"/>
                <a:ea typeface="+mn-ea"/>
                <a:cs typeface="+mn-cs"/>
              </a:rPr>
              <a:t> to </a:t>
            </a:r>
            <a:r>
              <a:rPr kumimoji="0" lang="fi-FI" sz="1200" b="0" i="0" u="none" strike="noStrike" kern="1200" cap="none" spc="0" normalizeH="0" baseline="0" noProof="0" dirty="0" err="1">
                <a:ln>
                  <a:noFill/>
                </a:ln>
                <a:solidFill>
                  <a:prstClr val="black"/>
                </a:solidFill>
                <a:effectLst/>
                <a:uLnTx/>
                <a:uFillTx/>
                <a:latin typeface="Verdana"/>
                <a:ea typeface="+mn-ea"/>
                <a:cs typeface="+mn-cs"/>
              </a:rPr>
              <a:t>postponed</a:t>
            </a:r>
            <a:r>
              <a:rPr kumimoji="0" lang="fi-FI" sz="1200" b="0" i="0" u="none" strike="noStrike" kern="1200" cap="none" spc="0" normalizeH="0" baseline="0" noProof="0" dirty="0">
                <a:ln>
                  <a:noFill/>
                </a:ln>
                <a:solidFill>
                  <a:prstClr val="black"/>
                </a:solidFill>
                <a:effectLst/>
                <a:uLnTx/>
                <a:uFillTx/>
                <a:latin typeface="Verdana"/>
                <a:ea typeface="+mn-ea"/>
                <a:cs typeface="+mn-cs"/>
              </a:rPr>
              <a:t> </a:t>
            </a:r>
            <a:r>
              <a:rPr kumimoji="0" lang="fi-FI" sz="1200" b="0" i="0" u="none" strike="noStrike" kern="1200" cap="none" spc="0" normalizeH="0" baseline="0" noProof="0" dirty="0" err="1">
                <a:ln>
                  <a:noFill/>
                </a:ln>
                <a:solidFill>
                  <a:prstClr val="black"/>
                </a:solidFill>
                <a:effectLst/>
                <a:uLnTx/>
                <a:uFillTx/>
                <a:latin typeface="Verdana"/>
                <a:ea typeface="+mn-ea"/>
                <a:cs typeface="+mn-cs"/>
              </a:rPr>
              <a:t>investments</a:t>
            </a:r>
            <a:endParaRPr kumimoji="0" lang="fi-FI" sz="1200" b="0" i="0" u="none" strike="noStrike" kern="1200" cap="none" spc="0" normalizeH="0" baseline="0" noProof="0" dirty="0">
              <a:ln>
                <a:noFill/>
              </a:ln>
              <a:solidFill>
                <a:prstClr val="black"/>
              </a:solidFill>
              <a:effectLst/>
              <a:uLnTx/>
              <a:uFillTx/>
              <a:latin typeface="Verdana"/>
              <a:ea typeface="+mn-ea"/>
              <a:cs typeface="+mn-cs"/>
            </a:endParaRPr>
          </a:p>
          <a:p>
            <a:endParaRPr lang="fi-FI" dirty="0"/>
          </a:p>
          <a:p>
            <a:endParaRPr lang="fi-FI" dirty="0"/>
          </a:p>
        </p:txBody>
      </p:sp>
      <p:graphicFrame>
        <p:nvGraphicFramePr>
          <p:cNvPr id="10" name="Sisällön paikkamerkki 9">
            <a:extLst>
              <a:ext uri="{FF2B5EF4-FFF2-40B4-BE49-F238E27FC236}">
                <a16:creationId xmlns:a16="http://schemas.microsoft.com/office/drawing/2014/main" id="{00000000-0008-0000-0000-000004000000}"/>
              </a:ext>
            </a:extLst>
          </p:cNvPr>
          <p:cNvGraphicFramePr>
            <a:graphicFrameLocks noGrp="1"/>
          </p:cNvGraphicFramePr>
          <p:nvPr>
            <p:ph sz="half" idx="1"/>
          </p:nvPr>
        </p:nvGraphicFramePr>
        <p:xfrm>
          <a:off x="615950" y="1736725"/>
          <a:ext cx="5183188" cy="444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822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8898-99D5-1F04-826F-4BFEEF550662}"/>
              </a:ext>
            </a:extLst>
          </p:cNvPr>
          <p:cNvSpPr>
            <a:spLocks noGrp="1"/>
          </p:cNvSpPr>
          <p:nvPr>
            <p:ph type="title"/>
          </p:nvPr>
        </p:nvSpPr>
        <p:spPr/>
        <p:txBody>
          <a:bodyPr/>
          <a:lstStyle/>
          <a:p>
            <a:r>
              <a:rPr lang="en-US" dirty="0"/>
              <a:t>Determined and actual RP3 </a:t>
            </a:r>
            <a:r>
              <a:rPr lang="en-US" u="sng" dirty="0"/>
              <a:t>Terminal</a:t>
            </a:r>
            <a:r>
              <a:rPr lang="en-US" dirty="0"/>
              <a:t> unit cost </a:t>
            </a:r>
            <a:br>
              <a:rPr lang="en-US" dirty="0"/>
            </a:br>
            <a:r>
              <a:rPr lang="en-US" dirty="0"/>
              <a:t>(in real terms, €2017)</a:t>
            </a:r>
            <a:endParaRPr lang="fi-FI" noProof="0" dirty="0"/>
          </a:p>
        </p:txBody>
      </p:sp>
      <p:graphicFrame>
        <p:nvGraphicFramePr>
          <p:cNvPr id="10" name="Sisällön paikkamerkki 9">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886191089"/>
              </p:ext>
            </p:extLst>
          </p:nvPr>
        </p:nvGraphicFramePr>
        <p:xfrm>
          <a:off x="612775" y="1747838"/>
          <a:ext cx="10745788" cy="4437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95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9D289-B44B-409B-B4D4-D2806FCA9B84}"/>
              </a:ext>
            </a:extLst>
          </p:cNvPr>
          <p:cNvSpPr>
            <a:spLocks noGrp="1"/>
          </p:cNvSpPr>
          <p:nvPr>
            <p:ph type="title"/>
          </p:nvPr>
        </p:nvSpPr>
        <p:spPr/>
        <p:txBody>
          <a:bodyPr/>
          <a:lstStyle/>
          <a:p>
            <a:r>
              <a:rPr lang="en-US" dirty="0" err="1"/>
              <a:t>Fintraffic</a:t>
            </a:r>
            <a:r>
              <a:rPr lang="en-US" dirty="0"/>
              <a:t> ANS: 2023 </a:t>
            </a:r>
            <a:r>
              <a:rPr lang="en-US" u="sng" dirty="0"/>
              <a:t>Terminal</a:t>
            </a:r>
            <a:r>
              <a:rPr lang="en-US" dirty="0"/>
              <a:t> actual costs compared to determined costs</a:t>
            </a:r>
            <a:endParaRPr lang="fi-FI" dirty="0"/>
          </a:p>
        </p:txBody>
      </p:sp>
      <p:sp>
        <p:nvSpPr>
          <p:cNvPr id="4" name="Sisällön paikkamerkki 3">
            <a:extLst>
              <a:ext uri="{FF2B5EF4-FFF2-40B4-BE49-F238E27FC236}">
                <a16:creationId xmlns:a16="http://schemas.microsoft.com/office/drawing/2014/main" id="{F988B10E-7EB7-4FDF-9690-30BEC00B0AB5}"/>
              </a:ext>
            </a:extLst>
          </p:cNvPr>
          <p:cNvSpPr>
            <a:spLocks noGrp="1"/>
          </p:cNvSpPr>
          <p:nvPr>
            <p:ph sz="half" idx="2"/>
          </p:nvPr>
        </p:nvSpPr>
        <p:spPr>
          <a:xfrm>
            <a:off x="6055532" y="1424059"/>
            <a:ext cx="5184000" cy="4444108"/>
          </a:xfrm>
        </p:spPr>
        <p:txBody>
          <a:bodyPr>
            <a:normAutofit lnSpcReduction="10000"/>
          </a:bodyPr>
          <a:lstStyle/>
          <a:p>
            <a:pPr marL="270000" marR="0" lvl="0"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GB" sz="1200" b="0" i="0" u="none" strike="noStrike" kern="1200" cap="none" spc="0" normalizeH="0" baseline="0" noProof="0" dirty="0">
                <a:ln>
                  <a:noFill/>
                </a:ln>
                <a:solidFill>
                  <a:prstClr val="black"/>
                </a:solidFill>
                <a:effectLst/>
                <a:uLnTx/>
                <a:uFillTx/>
                <a:latin typeface="Verdana"/>
                <a:ea typeface="+mn-ea"/>
                <a:cs typeface="+mn-cs"/>
              </a:rPr>
              <a:t>In 2023 actual terminal costs were </a:t>
            </a:r>
            <a:r>
              <a:rPr lang="en-GB" sz="1200" dirty="0">
                <a:solidFill>
                  <a:prstClr val="black"/>
                </a:solidFill>
                <a:latin typeface="Verdana"/>
              </a:rPr>
              <a:t>16 </a:t>
            </a:r>
            <a:r>
              <a:rPr kumimoji="0" lang="en-GB" sz="1200" b="0" i="0" u="none" strike="noStrike" kern="1200" cap="none" spc="0" normalizeH="0" baseline="0" noProof="0" dirty="0">
                <a:ln>
                  <a:noFill/>
                </a:ln>
                <a:solidFill>
                  <a:prstClr val="black"/>
                </a:solidFill>
                <a:effectLst/>
                <a:uLnTx/>
                <a:uFillTx/>
                <a:latin typeface="Verdana"/>
                <a:ea typeface="+mn-ea"/>
                <a:cs typeface="+mn-cs"/>
              </a:rPr>
              <a:t>% lower, in real terms, than planned in the PP. This results from the combination of:</a:t>
            </a:r>
            <a:endParaRPr kumimoji="0" lang="fi-FI" sz="1200" b="0" i="0" u="none" strike="noStrike" kern="1200" cap="none" spc="0" normalizeH="0" baseline="0" noProof="0" dirty="0">
              <a:ln>
                <a:noFill/>
              </a:ln>
              <a:solidFill>
                <a:prstClr val="black"/>
              </a:solidFill>
              <a:effectLst/>
              <a:uLnTx/>
              <a:uFillTx/>
              <a:latin typeface="Verdana"/>
              <a:ea typeface="+mn-ea"/>
              <a:cs typeface="+mn-cs"/>
            </a:endParaRPr>
          </a:p>
          <a:p>
            <a:pPr marL="540000" marR="0" lvl="1"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GB" sz="1200" b="0" i="0" u="none" strike="noStrike" kern="1200" cap="none" spc="0" normalizeH="0" baseline="0" noProof="0" dirty="0">
                <a:ln>
                  <a:noFill/>
                </a:ln>
                <a:solidFill>
                  <a:prstClr val="black"/>
                </a:solidFill>
                <a:effectLst/>
                <a:uLnTx/>
                <a:uFillTx/>
                <a:latin typeface="Verdana"/>
                <a:ea typeface="+mn-ea"/>
                <a:cs typeface="+mn-cs"/>
              </a:rPr>
              <a:t>Lower staff costs (-</a:t>
            </a:r>
            <a:r>
              <a:rPr lang="en-GB" sz="1200" dirty="0">
                <a:solidFill>
                  <a:prstClr val="black"/>
                </a:solidFill>
                <a:latin typeface="Verdana"/>
              </a:rPr>
              <a:t>22</a:t>
            </a:r>
            <a:r>
              <a:rPr kumimoji="0" lang="en-GB" sz="1200" b="0" i="0" u="none" strike="noStrike" kern="1200" cap="none" spc="0" normalizeH="0" baseline="0" noProof="0" dirty="0">
                <a:ln>
                  <a:noFill/>
                </a:ln>
                <a:solidFill>
                  <a:prstClr val="black"/>
                </a:solidFill>
                <a:effectLst/>
                <a:uLnTx/>
                <a:uFillTx/>
                <a:latin typeface="Verdana"/>
                <a:ea typeface="+mn-ea"/>
                <a:cs typeface="+mn-cs"/>
              </a:rPr>
              <a:t> % or -2 </a:t>
            </a:r>
            <a:r>
              <a:rPr lang="en-GB" sz="1200" dirty="0">
                <a:solidFill>
                  <a:prstClr val="black"/>
                </a:solidFill>
                <a:latin typeface="Verdana"/>
              </a:rPr>
              <a:t>M</a:t>
            </a:r>
            <a:r>
              <a:rPr kumimoji="0" lang="en-GB" sz="1200" b="0" i="0" u="none" strike="noStrike" kern="1200" cap="none" spc="0" normalizeH="0" baseline="0" noProof="0" dirty="0">
                <a:ln>
                  <a:noFill/>
                </a:ln>
                <a:solidFill>
                  <a:prstClr val="black"/>
                </a:solidFill>
                <a:effectLst/>
                <a:uLnTx/>
                <a:uFillTx/>
                <a:latin typeface="Verdana"/>
                <a:ea typeface="+mn-ea"/>
                <a:cs typeface="+mn-cs"/>
              </a:rPr>
              <a:t>€2017)</a:t>
            </a:r>
          </a:p>
          <a:p>
            <a:pPr marL="828000" marR="0" lvl="2"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US" sz="1100" b="0" i="0" u="none" strike="noStrike" kern="1200" cap="none" spc="0" normalizeH="0" baseline="0" noProof="0" dirty="0">
                <a:ln>
                  <a:noFill/>
                </a:ln>
                <a:effectLst/>
                <a:uLnTx/>
                <a:uFillTx/>
                <a:latin typeface="Verdana"/>
                <a:ea typeface="+mn-ea"/>
                <a:cs typeface="+mn-cs"/>
              </a:rPr>
              <a:t>Lower head count (postponing recruiting), staff cost savings included temporary lay-offs, abandoning bonuses, lower pension costs and other savings in staff costs</a:t>
            </a:r>
          </a:p>
          <a:p>
            <a:pPr marL="540000" marR="0" lvl="1"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GB" sz="1200" b="0" i="0" u="none" strike="noStrike" kern="1200" cap="none" spc="0" normalizeH="0" baseline="0" noProof="0" dirty="0">
                <a:ln>
                  <a:noFill/>
                </a:ln>
                <a:solidFill>
                  <a:prstClr val="black"/>
                </a:solidFill>
                <a:effectLst/>
                <a:uLnTx/>
                <a:uFillTx/>
                <a:latin typeface="Verdana"/>
                <a:ea typeface="+mn-ea"/>
                <a:cs typeface="+mn-cs"/>
              </a:rPr>
              <a:t>Lower other operating costs (-</a:t>
            </a:r>
            <a:r>
              <a:rPr lang="en-GB" sz="1200" dirty="0">
                <a:solidFill>
                  <a:prstClr val="black"/>
                </a:solidFill>
                <a:latin typeface="Verdana"/>
              </a:rPr>
              <a:t>8</a:t>
            </a:r>
            <a:r>
              <a:rPr kumimoji="0" lang="en-GB" sz="1200" b="0" i="0" u="none" strike="noStrike" kern="1200" cap="none" spc="0" normalizeH="0" baseline="0" noProof="0" dirty="0">
                <a:ln>
                  <a:noFill/>
                </a:ln>
                <a:solidFill>
                  <a:prstClr val="black"/>
                </a:solidFill>
                <a:effectLst/>
                <a:uLnTx/>
                <a:uFillTx/>
                <a:latin typeface="Verdana"/>
                <a:ea typeface="+mn-ea"/>
                <a:cs typeface="+mn-cs"/>
              </a:rPr>
              <a:t> % or -0,5 M€2017) </a:t>
            </a:r>
          </a:p>
          <a:p>
            <a:pPr marL="828000" marR="0" lvl="2"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US" sz="1100" b="0" i="0" u="none" strike="noStrike" kern="1200" cap="none" spc="0" normalizeH="0" baseline="0" noProof="0" dirty="0">
                <a:ln>
                  <a:noFill/>
                </a:ln>
                <a:effectLst/>
                <a:uLnTx/>
                <a:uFillTx/>
                <a:latin typeface="Verdana"/>
                <a:ea typeface="+mn-ea"/>
                <a:cs typeface="+mn-cs"/>
              </a:rPr>
              <a:t>Due to savings in many cost groups: lower Group service fees (HR, ICT, Accounting </a:t>
            </a:r>
            <a:r>
              <a:rPr kumimoji="0" lang="en-US" sz="1100" b="0" i="0" u="none" strike="noStrike" kern="1200" cap="none" spc="0" normalizeH="0" baseline="0" noProof="0" dirty="0" err="1">
                <a:ln>
                  <a:noFill/>
                </a:ln>
                <a:effectLst/>
                <a:uLnTx/>
                <a:uFillTx/>
                <a:latin typeface="Verdana"/>
                <a:ea typeface="+mn-ea"/>
                <a:cs typeface="+mn-cs"/>
              </a:rPr>
              <a:t>etc</a:t>
            </a:r>
            <a:r>
              <a:rPr kumimoji="0" lang="en-US" sz="1100" b="0" i="0" u="none" strike="noStrike" kern="1200" cap="none" spc="0" normalizeH="0" baseline="0" noProof="0" dirty="0">
                <a:ln>
                  <a:noFill/>
                </a:ln>
                <a:effectLst/>
                <a:uLnTx/>
                <a:uFillTx/>
                <a:latin typeface="Verdana"/>
                <a:ea typeface="+mn-ea"/>
                <a:cs typeface="+mn-cs"/>
              </a:rPr>
              <a:t>), voluntary staff costs (health cost, training, parking) and travel costs due to remote work, less payments to airport operator (</a:t>
            </a:r>
            <a:r>
              <a:rPr kumimoji="0" lang="en-US" sz="1100" b="0" i="0" u="none" strike="noStrike" kern="1200" cap="none" spc="0" normalizeH="0" baseline="0" noProof="0" dirty="0" err="1">
                <a:ln>
                  <a:noFill/>
                </a:ln>
                <a:effectLst/>
                <a:uLnTx/>
                <a:uFillTx/>
                <a:latin typeface="Verdana"/>
                <a:ea typeface="+mn-ea"/>
                <a:cs typeface="+mn-cs"/>
              </a:rPr>
              <a:t>Finavia</a:t>
            </a:r>
            <a:r>
              <a:rPr kumimoji="0" lang="en-US" sz="1100" b="0" i="0" u="none" strike="noStrike" kern="1200" cap="none" spc="0" normalizeH="0" baseline="0" noProof="0" dirty="0">
                <a:ln>
                  <a:noFill/>
                </a:ln>
                <a:effectLst/>
                <a:uLnTx/>
                <a:uFillTx/>
                <a:latin typeface="Verdana"/>
                <a:ea typeface="+mn-ea"/>
                <a:cs typeface="+mn-cs"/>
              </a:rPr>
              <a:t>) due to new contracts related to HR and ICT, lower telecommunication costs, less purchases of equipment and spare parts, costs of operative ICT services lower than planned.</a:t>
            </a:r>
          </a:p>
          <a:p>
            <a:pPr lvl="1">
              <a:defRPr/>
            </a:pPr>
            <a:r>
              <a:rPr kumimoji="0" lang="en-GB" sz="1200" b="0" i="0" u="none" strike="noStrike" kern="1200" cap="none" spc="0" normalizeH="0" baseline="0" noProof="0" dirty="0">
                <a:ln>
                  <a:noFill/>
                </a:ln>
                <a:solidFill>
                  <a:prstClr val="black"/>
                </a:solidFill>
                <a:effectLst/>
                <a:uLnTx/>
                <a:uFillTx/>
                <a:latin typeface="Verdana"/>
                <a:ea typeface="+mn-ea"/>
                <a:cs typeface="+mn-cs"/>
              </a:rPr>
              <a:t>Depreciation costs and cost of capital </a:t>
            </a:r>
          </a:p>
          <a:p>
            <a:pPr lvl="2">
              <a:defRPr/>
            </a:pPr>
            <a:r>
              <a:rPr kumimoji="0" lang="fi-FI" sz="1100" b="0" i="0" u="none" strike="noStrike" kern="1200" cap="none" spc="0" normalizeH="0" baseline="0" noProof="0" dirty="0" err="1">
                <a:ln>
                  <a:noFill/>
                </a:ln>
                <a:solidFill>
                  <a:prstClr val="black"/>
                </a:solidFill>
                <a:effectLst/>
                <a:uLnTx/>
                <a:uFillTx/>
                <a:latin typeface="Verdana"/>
                <a:ea typeface="+mn-ea"/>
                <a:cs typeface="+mn-cs"/>
              </a:rPr>
              <a:t>Actual</a:t>
            </a:r>
            <a:r>
              <a:rPr kumimoji="0" lang="fi-FI" sz="1100" b="0" i="0" u="none" strike="noStrike" kern="1200" cap="none" spc="0" normalizeH="0" baseline="0" noProof="0" dirty="0">
                <a:ln>
                  <a:noFill/>
                </a:ln>
                <a:solidFill>
                  <a:prstClr val="black"/>
                </a:solidFill>
                <a:effectLst/>
                <a:uLnTx/>
                <a:uFillTx/>
                <a:latin typeface="Verdana"/>
                <a:ea typeface="+mn-ea"/>
                <a:cs typeface="+mn-cs"/>
              </a:rPr>
              <a:t> </a:t>
            </a:r>
            <a:r>
              <a:rPr kumimoji="0" lang="fi-FI" sz="1100" b="0" i="0" u="none" strike="noStrike" kern="1200" cap="none" spc="0" normalizeH="0" baseline="0" noProof="0" dirty="0" err="1">
                <a:ln>
                  <a:noFill/>
                </a:ln>
                <a:solidFill>
                  <a:prstClr val="black"/>
                </a:solidFill>
                <a:effectLst/>
                <a:uLnTx/>
                <a:uFillTx/>
                <a:latin typeface="Verdana"/>
                <a:ea typeface="+mn-ea"/>
                <a:cs typeface="+mn-cs"/>
              </a:rPr>
              <a:t>costs</a:t>
            </a:r>
            <a:r>
              <a:rPr kumimoji="0" lang="fi-FI" sz="1100" b="0" i="0" u="none" strike="noStrike" kern="1200" cap="none" spc="0" normalizeH="0" baseline="0" noProof="0" dirty="0">
                <a:ln>
                  <a:noFill/>
                </a:ln>
                <a:solidFill>
                  <a:prstClr val="black"/>
                </a:solidFill>
                <a:effectLst/>
                <a:uLnTx/>
                <a:uFillTx/>
                <a:latin typeface="Verdana"/>
                <a:ea typeface="+mn-ea"/>
                <a:cs typeface="+mn-cs"/>
              </a:rPr>
              <a:t> </a:t>
            </a:r>
            <a:r>
              <a:rPr kumimoji="0" lang="fi-FI" sz="1100" b="0" i="0" u="none" strike="noStrike" kern="1200" cap="none" spc="0" normalizeH="0" baseline="0" noProof="0" dirty="0" err="1">
                <a:ln>
                  <a:noFill/>
                </a:ln>
                <a:solidFill>
                  <a:prstClr val="black"/>
                </a:solidFill>
                <a:effectLst/>
                <a:uLnTx/>
                <a:uFillTx/>
                <a:latin typeface="Verdana"/>
                <a:ea typeface="+mn-ea"/>
                <a:cs typeface="+mn-cs"/>
              </a:rPr>
              <a:t>closed</a:t>
            </a:r>
            <a:r>
              <a:rPr kumimoji="0" lang="fi-FI" sz="1100" b="0" i="0" u="none" strike="noStrike" kern="1200" cap="none" spc="0" normalizeH="0" baseline="0" noProof="0" dirty="0">
                <a:ln>
                  <a:noFill/>
                </a:ln>
                <a:solidFill>
                  <a:prstClr val="black"/>
                </a:solidFill>
                <a:effectLst/>
                <a:uLnTx/>
                <a:uFillTx/>
                <a:latin typeface="Verdana"/>
                <a:ea typeface="+mn-ea"/>
                <a:cs typeface="+mn-cs"/>
              </a:rPr>
              <a:t> to </a:t>
            </a:r>
            <a:r>
              <a:rPr kumimoji="0" lang="fi-FI" sz="1100" b="0" i="0" u="none" strike="noStrike" kern="1200" cap="none" spc="0" normalizeH="0" baseline="0" noProof="0" dirty="0" err="1">
                <a:ln>
                  <a:noFill/>
                </a:ln>
                <a:solidFill>
                  <a:prstClr val="black"/>
                </a:solidFill>
                <a:effectLst/>
                <a:uLnTx/>
                <a:uFillTx/>
                <a:latin typeface="Verdana"/>
                <a:ea typeface="+mn-ea"/>
                <a:cs typeface="+mn-cs"/>
              </a:rPr>
              <a:t>determined</a:t>
            </a:r>
            <a:endParaRPr kumimoji="0" lang="fi-FI" sz="1100" b="0" i="0" u="none" strike="noStrike" kern="1200" cap="none" spc="0" normalizeH="0" baseline="0" noProof="0" dirty="0">
              <a:ln>
                <a:noFill/>
              </a:ln>
              <a:solidFill>
                <a:prstClr val="black"/>
              </a:solidFill>
              <a:effectLst/>
              <a:uLnTx/>
              <a:uFillTx/>
              <a:latin typeface="Verdana"/>
              <a:ea typeface="+mn-ea"/>
              <a:cs typeface="+mn-cs"/>
            </a:endParaRPr>
          </a:p>
          <a:p>
            <a:pPr marL="828000" marR="0" lvl="2" indent="-270000" algn="l" defTabSz="914400" rtl="0" eaLnBrk="1" fontAlgn="auto" latinLnBrk="0" hangingPunct="1">
              <a:lnSpc>
                <a:spcPct val="90000"/>
              </a:lnSpc>
              <a:spcBef>
                <a:spcPts val="1200"/>
              </a:spcBef>
              <a:spcAft>
                <a:spcPts val="0"/>
              </a:spcAft>
              <a:buSzTx/>
              <a:buFont typeface="Wingdings 3" panose="05040102010807070707" pitchFamily="18" charset="2"/>
              <a:buChar char=""/>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Most of the ANS-investments in Helsinki-Vantaa airport are nowadays made by airport operator </a:t>
            </a:r>
            <a:r>
              <a:rPr kumimoji="0" lang="en-US" sz="1100" b="0" i="0" u="none" strike="noStrike" kern="1200" cap="none" spc="0" normalizeH="0" baseline="0" noProof="0" dirty="0" err="1">
                <a:ln>
                  <a:noFill/>
                </a:ln>
                <a:solidFill>
                  <a:prstClr val="black"/>
                </a:solidFill>
                <a:effectLst/>
                <a:uLnTx/>
                <a:uFillTx/>
                <a:latin typeface="Verdana"/>
                <a:ea typeface="+mn-ea"/>
                <a:cs typeface="+mn-cs"/>
              </a:rPr>
              <a:t>Finavia</a:t>
            </a:r>
            <a:r>
              <a:rPr kumimoji="0" lang="en-US" sz="1100" b="0" i="0" u="none" strike="noStrike" kern="1200" cap="none" spc="0" normalizeH="0" baseline="0" noProof="0" dirty="0">
                <a:ln>
                  <a:noFill/>
                </a:ln>
                <a:solidFill>
                  <a:prstClr val="black"/>
                </a:solidFill>
                <a:effectLst/>
                <a:uLnTx/>
                <a:uFillTx/>
                <a:latin typeface="Verdana"/>
                <a:ea typeface="+mn-ea"/>
                <a:cs typeface="+mn-cs"/>
              </a:rPr>
              <a:t>. </a:t>
            </a:r>
            <a:r>
              <a:rPr kumimoji="0" lang="en-US" sz="1100" b="0" i="0" u="none" strike="noStrike" kern="1200" cap="none" spc="0" normalizeH="0" baseline="0" noProof="0" dirty="0" err="1">
                <a:ln>
                  <a:noFill/>
                </a:ln>
                <a:solidFill>
                  <a:prstClr val="black"/>
                </a:solidFill>
                <a:effectLst/>
                <a:uLnTx/>
                <a:uFillTx/>
                <a:latin typeface="Verdana"/>
                <a:ea typeface="+mn-ea"/>
                <a:cs typeface="+mn-cs"/>
              </a:rPr>
              <a:t>Fintraffic</a:t>
            </a:r>
            <a:r>
              <a:rPr kumimoji="0" lang="en-US" sz="1100" b="0" i="0" u="none" strike="noStrike" kern="1200" cap="none" spc="0" normalizeH="0" baseline="0" noProof="0" dirty="0">
                <a:ln>
                  <a:noFill/>
                </a:ln>
                <a:solidFill>
                  <a:prstClr val="black"/>
                </a:solidFill>
                <a:effectLst/>
                <a:uLnTx/>
                <a:uFillTx/>
                <a:latin typeface="Verdana"/>
                <a:ea typeface="+mn-ea"/>
                <a:cs typeface="+mn-cs"/>
              </a:rPr>
              <a:t> ANS pays leasing charge (depreciations + cost of capital) of these investments.</a:t>
            </a:r>
            <a:endParaRPr kumimoji="0" lang="fi-FI" sz="1100" b="0" i="0" u="none" strike="noStrike" kern="1200" cap="none" spc="0" normalizeH="0" baseline="0" noProof="0" dirty="0">
              <a:ln>
                <a:noFill/>
              </a:ln>
              <a:solidFill>
                <a:prstClr val="black"/>
              </a:solidFill>
              <a:effectLst/>
              <a:uLnTx/>
              <a:uFillTx/>
              <a:latin typeface="Verdana"/>
              <a:ea typeface="+mn-ea"/>
              <a:cs typeface="+mn-cs"/>
            </a:endParaRPr>
          </a:p>
          <a:p>
            <a:endParaRPr lang="fi-FI" dirty="0"/>
          </a:p>
        </p:txBody>
      </p:sp>
      <p:graphicFrame>
        <p:nvGraphicFramePr>
          <p:cNvPr id="10" name="Sisällön paikkamerkki 9">
            <a:extLst>
              <a:ext uri="{FF2B5EF4-FFF2-40B4-BE49-F238E27FC236}">
                <a16:creationId xmlns:a16="http://schemas.microsoft.com/office/drawing/2014/main" id="{00000000-0008-0000-0100-000004000000}"/>
              </a:ext>
            </a:extLst>
          </p:cNvPr>
          <p:cNvGraphicFramePr>
            <a:graphicFrameLocks noGrp="1"/>
          </p:cNvGraphicFramePr>
          <p:nvPr>
            <p:ph sz="half" idx="1"/>
          </p:nvPr>
        </p:nvGraphicFramePr>
        <p:xfrm>
          <a:off x="615950" y="1736725"/>
          <a:ext cx="5183188" cy="444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84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3">
            <a:extLst>
              <a:ext uri="{FF2B5EF4-FFF2-40B4-BE49-F238E27FC236}">
                <a16:creationId xmlns:a16="http://schemas.microsoft.com/office/drawing/2014/main" id="{0414C40A-D9D3-4F9D-AE47-63487362EFAB}"/>
              </a:ext>
            </a:extLst>
          </p:cNvPr>
          <p:cNvSpPr>
            <a:spLocks noGrp="1"/>
          </p:cNvSpPr>
          <p:nvPr>
            <p:ph type="subTitle" idx="1"/>
          </p:nvPr>
        </p:nvSpPr>
        <p:spPr/>
        <p:txBody>
          <a:bodyPr/>
          <a:lstStyle/>
          <a:p>
            <a:r>
              <a:rPr lang="fi-FI" u="sng" dirty="0"/>
              <a:t>  </a:t>
            </a:r>
          </a:p>
        </p:txBody>
      </p:sp>
      <p:sp>
        <p:nvSpPr>
          <p:cNvPr id="3" name="Otsikko 2">
            <a:extLst>
              <a:ext uri="{FF2B5EF4-FFF2-40B4-BE49-F238E27FC236}">
                <a16:creationId xmlns:a16="http://schemas.microsoft.com/office/drawing/2014/main" id="{EE2C17DA-7BB6-446B-B0C8-1B88AC02AF19}"/>
              </a:ext>
            </a:extLst>
          </p:cNvPr>
          <p:cNvSpPr>
            <a:spLocks noGrp="1"/>
          </p:cNvSpPr>
          <p:nvPr>
            <p:ph type="ctrTitle"/>
          </p:nvPr>
        </p:nvSpPr>
        <p:spPr>
          <a:xfrm>
            <a:off x="601663" y="601663"/>
            <a:ext cx="10771187" cy="1127125"/>
          </a:xfrm>
        </p:spPr>
        <p:txBody>
          <a:bodyPr/>
          <a:lstStyle/>
          <a:p>
            <a:r>
              <a:rPr lang="fi-FI" sz="3200" dirty="0"/>
              <a:t>2023 </a:t>
            </a:r>
            <a:r>
              <a:rPr lang="fi-FI" sz="3200" dirty="0" err="1"/>
              <a:t>actual</a:t>
            </a:r>
            <a:r>
              <a:rPr lang="fi-FI" sz="3200" dirty="0"/>
              <a:t> </a:t>
            </a:r>
            <a:r>
              <a:rPr lang="fi-FI" sz="3200" dirty="0" err="1"/>
              <a:t>traffic</a:t>
            </a:r>
            <a:r>
              <a:rPr lang="fi-FI" sz="3200" dirty="0"/>
              <a:t> and </a:t>
            </a:r>
            <a:r>
              <a:rPr lang="fi-FI" sz="3200" dirty="0" err="1"/>
              <a:t>traffic</a:t>
            </a:r>
            <a:r>
              <a:rPr lang="fi-FI" sz="3200" dirty="0"/>
              <a:t> </a:t>
            </a:r>
            <a:r>
              <a:rPr lang="fi-FI" sz="3200" dirty="0" err="1"/>
              <a:t>risk</a:t>
            </a:r>
            <a:r>
              <a:rPr lang="fi-FI" sz="3200" dirty="0"/>
              <a:t> </a:t>
            </a:r>
            <a:r>
              <a:rPr lang="fi-FI" sz="3200" dirty="0" err="1"/>
              <a:t>sharing</a:t>
            </a:r>
            <a:endParaRPr lang="fi-FI" sz="3200" dirty="0"/>
          </a:p>
        </p:txBody>
      </p:sp>
    </p:spTree>
    <p:extLst>
      <p:ext uri="{BB962C8B-B14F-4D97-AF65-F5344CB8AC3E}">
        <p14:creationId xmlns:p14="http://schemas.microsoft.com/office/powerpoint/2010/main" val="270225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174D7B60-3FA4-4DE5-B704-3261EFBF80E5}"/>
              </a:ext>
            </a:extLst>
          </p:cNvPr>
          <p:cNvSpPr>
            <a:spLocks noGrp="1"/>
          </p:cNvSpPr>
          <p:nvPr>
            <p:ph type="title"/>
          </p:nvPr>
        </p:nvSpPr>
        <p:spPr/>
        <p:txBody>
          <a:bodyPr/>
          <a:lstStyle/>
          <a:p>
            <a:r>
              <a:rPr lang="en-US" u="sng" dirty="0" err="1"/>
              <a:t>En</a:t>
            </a:r>
            <a:r>
              <a:rPr lang="en-US" u="sng" dirty="0"/>
              <a:t>-route</a:t>
            </a:r>
            <a:r>
              <a:rPr lang="en-US" dirty="0"/>
              <a:t> actual traffic compared to forecast traffic</a:t>
            </a:r>
            <a:endParaRPr lang="fi-FI" dirty="0"/>
          </a:p>
        </p:txBody>
      </p:sp>
      <p:sp>
        <p:nvSpPr>
          <p:cNvPr id="17" name="Sisällön paikkamerkki 16">
            <a:extLst>
              <a:ext uri="{FF2B5EF4-FFF2-40B4-BE49-F238E27FC236}">
                <a16:creationId xmlns:a16="http://schemas.microsoft.com/office/drawing/2014/main" id="{B0C7C900-F79B-468E-A433-CB3D82EEBA68}"/>
              </a:ext>
            </a:extLst>
          </p:cNvPr>
          <p:cNvSpPr>
            <a:spLocks noGrp="1"/>
          </p:cNvSpPr>
          <p:nvPr>
            <p:ph sz="half" idx="2"/>
          </p:nvPr>
        </p:nvSpPr>
        <p:spPr/>
        <p:txBody>
          <a:bodyPr/>
          <a:lstStyle/>
          <a:p>
            <a:r>
              <a:rPr lang="fi-FI" sz="1600" dirty="0"/>
              <a:t>2023 </a:t>
            </a:r>
            <a:r>
              <a:rPr lang="fi-FI" sz="1600" dirty="0" err="1"/>
              <a:t>determined</a:t>
            </a:r>
            <a:r>
              <a:rPr lang="fi-FI" sz="1600" dirty="0"/>
              <a:t> </a:t>
            </a:r>
            <a:r>
              <a:rPr lang="fi-FI" sz="1600" dirty="0" err="1"/>
              <a:t>SUs</a:t>
            </a:r>
            <a:endParaRPr lang="fi-FI" sz="1600" dirty="0"/>
          </a:p>
          <a:p>
            <a:pPr lvl="1"/>
            <a:r>
              <a:rPr lang="fi-FI" sz="1400" dirty="0"/>
              <a:t>1 087 000</a:t>
            </a:r>
          </a:p>
          <a:p>
            <a:r>
              <a:rPr lang="fi-FI" sz="1600" dirty="0"/>
              <a:t>2023 </a:t>
            </a:r>
            <a:r>
              <a:rPr lang="fi-FI" sz="1600" dirty="0" err="1"/>
              <a:t>actual</a:t>
            </a:r>
            <a:r>
              <a:rPr lang="fi-FI" sz="1600" dirty="0"/>
              <a:t> </a:t>
            </a:r>
            <a:r>
              <a:rPr lang="fi-FI" sz="1600" dirty="0" err="1"/>
              <a:t>SUs</a:t>
            </a:r>
            <a:endParaRPr lang="fi-FI" sz="1600" dirty="0"/>
          </a:p>
          <a:p>
            <a:pPr lvl="1"/>
            <a:r>
              <a:rPr lang="fi-FI" sz="1400" dirty="0"/>
              <a:t>359 114</a:t>
            </a:r>
            <a:endParaRPr lang="fi-FI" sz="1200" dirty="0"/>
          </a:p>
          <a:p>
            <a:r>
              <a:rPr lang="fi-FI" sz="1600" dirty="0" err="1"/>
              <a:t>Difference</a:t>
            </a:r>
            <a:r>
              <a:rPr lang="fi-FI" sz="1600" dirty="0"/>
              <a:t> to </a:t>
            </a:r>
            <a:r>
              <a:rPr lang="fi-FI" sz="1600" dirty="0" err="1"/>
              <a:t>forecast</a:t>
            </a:r>
            <a:endParaRPr lang="fi-FI" sz="1600" dirty="0"/>
          </a:p>
          <a:p>
            <a:pPr lvl="1"/>
            <a:r>
              <a:rPr lang="fi-FI" sz="1400" dirty="0"/>
              <a:t>-39 % </a:t>
            </a:r>
          </a:p>
          <a:p>
            <a:pPr lvl="1"/>
            <a:r>
              <a:rPr lang="fi-FI" sz="1400" dirty="0" err="1"/>
              <a:t>Difference</a:t>
            </a:r>
            <a:r>
              <a:rPr lang="fi-FI" sz="1400" dirty="0"/>
              <a:t> outside of 2 % </a:t>
            </a:r>
            <a:r>
              <a:rPr lang="fi-FI" sz="1400" dirty="0" err="1"/>
              <a:t>dead</a:t>
            </a:r>
            <a:r>
              <a:rPr lang="fi-FI" sz="1400" dirty="0"/>
              <a:t> </a:t>
            </a:r>
            <a:r>
              <a:rPr lang="fi-FI" sz="1400" dirty="0" err="1"/>
              <a:t>band</a:t>
            </a:r>
            <a:r>
              <a:rPr lang="fi-FI" sz="1400" dirty="0"/>
              <a:t> </a:t>
            </a:r>
          </a:p>
          <a:p>
            <a:r>
              <a:rPr lang="fi-FI" sz="1600" b="1" dirty="0" err="1"/>
              <a:t>Carry</a:t>
            </a:r>
            <a:r>
              <a:rPr lang="fi-FI" sz="1600" b="1" dirty="0"/>
              <a:t> </a:t>
            </a:r>
            <a:r>
              <a:rPr lang="fi-FI" sz="1600" b="1" dirty="0" err="1"/>
              <a:t>over</a:t>
            </a:r>
            <a:r>
              <a:rPr lang="fi-FI" sz="1600" b="1" dirty="0"/>
              <a:t>  to </a:t>
            </a:r>
            <a:r>
              <a:rPr lang="fi-FI" sz="1600" b="1" dirty="0" err="1"/>
              <a:t>year</a:t>
            </a:r>
            <a:r>
              <a:rPr lang="fi-FI" sz="1600" b="1" dirty="0"/>
              <a:t> 2025 </a:t>
            </a:r>
          </a:p>
          <a:p>
            <a:pPr lvl="2"/>
            <a:r>
              <a:rPr lang="fi-FI" sz="1400" b="1" dirty="0"/>
              <a:t>14,4 M€</a:t>
            </a:r>
            <a:r>
              <a:rPr lang="fi-FI" sz="1600" b="1" dirty="0"/>
              <a:t> </a:t>
            </a:r>
          </a:p>
          <a:p>
            <a:endParaRPr lang="fi-FI" dirty="0"/>
          </a:p>
        </p:txBody>
      </p:sp>
      <p:graphicFrame>
        <p:nvGraphicFramePr>
          <p:cNvPr id="11" name="Sisällön paikkamerkki 10">
            <a:extLst>
              <a:ext uri="{FF2B5EF4-FFF2-40B4-BE49-F238E27FC236}">
                <a16:creationId xmlns:a16="http://schemas.microsoft.com/office/drawing/2014/main" id="{00000000-0008-0000-0000-000006000000}"/>
              </a:ext>
            </a:extLst>
          </p:cNvPr>
          <p:cNvGraphicFramePr>
            <a:graphicFrameLocks noGrp="1"/>
          </p:cNvGraphicFramePr>
          <p:nvPr>
            <p:ph sz="half" idx="1"/>
            <p:extLst>
              <p:ext uri="{D42A27DB-BD31-4B8C-83A1-F6EECF244321}">
                <p14:modId xmlns:p14="http://schemas.microsoft.com/office/powerpoint/2010/main" val="478964785"/>
              </p:ext>
            </p:extLst>
          </p:nvPr>
        </p:nvGraphicFramePr>
        <p:xfrm>
          <a:off x="615950" y="1736725"/>
          <a:ext cx="5183188" cy="444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84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458F2D5A-3F3C-4680-824B-8EC63F5B5B24}"/>
              </a:ext>
            </a:extLst>
          </p:cNvPr>
          <p:cNvSpPr>
            <a:spLocks noGrp="1"/>
          </p:cNvSpPr>
          <p:nvPr>
            <p:ph type="title"/>
          </p:nvPr>
        </p:nvSpPr>
        <p:spPr/>
        <p:txBody>
          <a:bodyPr/>
          <a:lstStyle/>
          <a:p>
            <a:r>
              <a:rPr lang="en-US" u="sng" dirty="0"/>
              <a:t>Terminal (EFHK)</a:t>
            </a:r>
            <a:r>
              <a:rPr lang="en-US" dirty="0"/>
              <a:t> actual traffic compared to forecast traffic</a:t>
            </a:r>
            <a:endParaRPr lang="fi-FI" dirty="0"/>
          </a:p>
        </p:txBody>
      </p:sp>
      <p:sp>
        <p:nvSpPr>
          <p:cNvPr id="12" name="Sisällön paikkamerkki 11">
            <a:extLst>
              <a:ext uri="{FF2B5EF4-FFF2-40B4-BE49-F238E27FC236}">
                <a16:creationId xmlns:a16="http://schemas.microsoft.com/office/drawing/2014/main" id="{4C11E29C-D5CC-4BDB-9804-67B0554919B3}"/>
              </a:ext>
            </a:extLst>
          </p:cNvPr>
          <p:cNvSpPr>
            <a:spLocks noGrp="1"/>
          </p:cNvSpPr>
          <p:nvPr>
            <p:ph sz="half" idx="2"/>
          </p:nvPr>
        </p:nvSpPr>
        <p:spPr/>
        <p:txBody>
          <a:bodyPr/>
          <a:lstStyle/>
          <a:p>
            <a:r>
              <a:rPr lang="fi-FI" sz="1600" dirty="0"/>
              <a:t>2023 </a:t>
            </a:r>
            <a:r>
              <a:rPr lang="fi-FI" sz="1600" dirty="0" err="1"/>
              <a:t>determined</a:t>
            </a:r>
            <a:r>
              <a:rPr lang="fi-FI" sz="1600" dirty="0"/>
              <a:t> </a:t>
            </a:r>
            <a:r>
              <a:rPr lang="fi-FI" sz="1600" dirty="0" err="1"/>
              <a:t>SUs</a:t>
            </a:r>
            <a:endParaRPr lang="fi-FI" sz="1600" dirty="0"/>
          </a:p>
          <a:p>
            <a:pPr lvl="1"/>
            <a:r>
              <a:rPr lang="fi-FI" sz="1400" dirty="0"/>
              <a:t>121 000</a:t>
            </a:r>
          </a:p>
          <a:p>
            <a:r>
              <a:rPr lang="fi-FI" sz="1600" dirty="0"/>
              <a:t>2022 </a:t>
            </a:r>
            <a:r>
              <a:rPr lang="fi-FI" sz="1600" dirty="0" err="1"/>
              <a:t>actual</a:t>
            </a:r>
            <a:r>
              <a:rPr lang="fi-FI" sz="1600" dirty="0"/>
              <a:t> </a:t>
            </a:r>
            <a:r>
              <a:rPr lang="fi-FI" sz="1600" dirty="0" err="1"/>
              <a:t>SUs</a:t>
            </a:r>
            <a:endParaRPr lang="fi-FI" sz="1600" dirty="0"/>
          </a:p>
          <a:p>
            <a:pPr lvl="1"/>
            <a:r>
              <a:rPr lang="fi-FI" sz="1400" dirty="0"/>
              <a:t>89 953</a:t>
            </a:r>
            <a:endParaRPr lang="fi-FI" sz="1200" dirty="0"/>
          </a:p>
          <a:p>
            <a:r>
              <a:rPr lang="fi-FI" sz="1600" dirty="0" err="1"/>
              <a:t>Difference</a:t>
            </a:r>
            <a:r>
              <a:rPr lang="fi-FI" sz="1600" dirty="0"/>
              <a:t> to </a:t>
            </a:r>
            <a:r>
              <a:rPr lang="fi-FI" sz="1600" dirty="0" err="1"/>
              <a:t>forecast</a:t>
            </a:r>
            <a:endParaRPr lang="fi-FI" sz="1600" dirty="0"/>
          </a:p>
          <a:p>
            <a:pPr lvl="1"/>
            <a:r>
              <a:rPr lang="fi-FI" sz="1400" dirty="0"/>
              <a:t>-26 %</a:t>
            </a:r>
          </a:p>
          <a:p>
            <a:pPr lvl="1"/>
            <a:r>
              <a:rPr lang="fi-FI" sz="1400" dirty="0" err="1"/>
              <a:t>Difference</a:t>
            </a:r>
            <a:r>
              <a:rPr lang="fi-FI" sz="1400" dirty="0"/>
              <a:t> outside of 2 % </a:t>
            </a:r>
            <a:r>
              <a:rPr lang="fi-FI" sz="1400" dirty="0" err="1"/>
              <a:t>dead</a:t>
            </a:r>
            <a:r>
              <a:rPr lang="fi-FI" sz="1400" dirty="0"/>
              <a:t> </a:t>
            </a:r>
            <a:r>
              <a:rPr lang="fi-FI" sz="1400" dirty="0" err="1"/>
              <a:t>band</a:t>
            </a:r>
            <a:r>
              <a:rPr lang="fi-FI" sz="1400" dirty="0"/>
              <a:t> </a:t>
            </a:r>
          </a:p>
          <a:p>
            <a:r>
              <a:rPr lang="fi-FI" sz="1600" b="1" dirty="0" err="1"/>
              <a:t>Carry</a:t>
            </a:r>
            <a:r>
              <a:rPr lang="fi-FI" sz="1600" b="1" dirty="0"/>
              <a:t> </a:t>
            </a:r>
            <a:r>
              <a:rPr lang="fi-FI" sz="1600" b="1" dirty="0" err="1"/>
              <a:t>over</a:t>
            </a:r>
            <a:r>
              <a:rPr lang="fi-FI" sz="1600" b="1" dirty="0"/>
              <a:t>  to </a:t>
            </a:r>
            <a:r>
              <a:rPr lang="fi-FI" sz="1600" b="1" dirty="0" err="1"/>
              <a:t>year</a:t>
            </a:r>
            <a:r>
              <a:rPr lang="fi-FI" sz="1600" b="1" dirty="0"/>
              <a:t> 2025 </a:t>
            </a:r>
          </a:p>
          <a:p>
            <a:pPr lvl="1"/>
            <a:r>
              <a:rPr lang="fi-FI" sz="1400" b="1" dirty="0"/>
              <a:t>3,7  M€</a:t>
            </a:r>
          </a:p>
          <a:p>
            <a:endParaRPr lang="fi-FI" dirty="0"/>
          </a:p>
        </p:txBody>
      </p:sp>
      <p:graphicFrame>
        <p:nvGraphicFramePr>
          <p:cNvPr id="13" name="Sisällön paikkamerkki 12">
            <a:extLst>
              <a:ext uri="{FF2B5EF4-FFF2-40B4-BE49-F238E27FC236}">
                <a16:creationId xmlns:a16="http://schemas.microsoft.com/office/drawing/2014/main" id="{00000000-0008-0000-0100-000003000000}"/>
              </a:ext>
            </a:extLst>
          </p:cNvPr>
          <p:cNvGraphicFramePr>
            <a:graphicFrameLocks noGrp="1"/>
          </p:cNvGraphicFramePr>
          <p:nvPr>
            <p:ph sz="half" idx="1"/>
            <p:extLst>
              <p:ext uri="{D42A27DB-BD31-4B8C-83A1-F6EECF244321}">
                <p14:modId xmlns:p14="http://schemas.microsoft.com/office/powerpoint/2010/main" val="3295495931"/>
              </p:ext>
            </p:extLst>
          </p:nvPr>
        </p:nvGraphicFramePr>
        <p:xfrm>
          <a:off x="615950" y="1736725"/>
          <a:ext cx="5183188" cy="444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899532"/>
      </p:ext>
    </p:extLst>
  </p:cSld>
  <p:clrMapOvr>
    <a:masterClrMapping/>
  </p:clrMapOvr>
</p:sld>
</file>

<file path=ppt/theme/theme1.xml><?xml version="1.0" encoding="utf-8"?>
<a:theme xmlns:a="http://schemas.openxmlformats.org/drawingml/2006/main" name="Traficom su">
  <a:themeElements>
    <a:clrScheme name="Traficom_2022">
      <a:dk1>
        <a:srgbClr val="000000"/>
      </a:dk1>
      <a:lt1>
        <a:srgbClr val="FFFFFF"/>
      </a:lt1>
      <a:dk2>
        <a:srgbClr val="002B74"/>
      </a:dk2>
      <a:lt2>
        <a:srgbClr val="0058B1"/>
      </a:lt2>
      <a:accent1>
        <a:srgbClr val="002B74"/>
      </a:accent1>
      <a:accent2>
        <a:srgbClr val="EC017F"/>
      </a:accent2>
      <a:accent3>
        <a:srgbClr val="669BD0"/>
      </a:accent3>
      <a:accent4>
        <a:srgbClr val="81D600"/>
      </a:accent4>
      <a:accent5>
        <a:srgbClr val="00AEB2"/>
      </a:accent5>
      <a:accent6>
        <a:srgbClr val="0058B1"/>
      </a:accent6>
      <a:hlink>
        <a:srgbClr val="00AEB2"/>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spPr>
      <a:bodyPr wrap="square" rtlCol="0">
        <a:spAutoFit/>
      </a:bodyPr>
      <a:lstStyle>
        <a:defPPr algn="l">
          <a:defRPr dirty="0" err="1" smtClean="0">
            <a:solidFill>
              <a:schemeClr val="bg1"/>
            </a:solidFill>
          </a:defRPr>
        </a:defPPr>
      </a:lstStyle>
    </a:txDef>
  </a:objectDefaults>
  <a:extraClrSchemeLst/>
  <a:custClrLst>
    <a:custClr name="Traficom 1">
      <a:srgbClr val="00AEB2"/>
    </a:custClr>
    <a:custClr name="Traficom 2">
      <a:srgbClr val="018285"/>
    </a:custClr>
    <a:custClr name="Traficom 3">
      <a:srgbClr val="0058B1"/>
    </a:custClr>
    <a:custClr name="Traficom 4">
      <a:srgbClr val="159637"/>
    </a:custClr>
    <a:custClr name="Traficom 5">
      <a:srgbClr val="81D600"/>
    </a:custClr>
    <a:custClr name="Traficom 6">
      <a:srgbClr val="009EFF"/>
    </a:custClr>
    <a:custClr name="Traficom 7">
      <a:srgbClr val="0066CC"/>
    </a:custClr>
    <a:custClr name="Traficom 8">
      <a:srgbClr val="EC017F"/>
    </a:custClr>
    <a:custClr name="Traficom 9">
      <a:srgbClr val="E90008"/>
    </a:custClr>
    <a:custClr name="Traficom 10">
      <a:srgbClr val="FF7D00"/>
    </a:custClr>
    <a:custClr name="Traficom 11">
      <a:srgbClr val="FFD400"/>
    </a:custClr>
    <a:custClr name="Traficom 12">
      <a:srgbClr val="056805"/>
    </a:custClr>
    <a:custClr name="Traficom 13">
      <a:srgbClr val="026273"/>
    </a:custClr>
    <a:custClr name="Traficom 14">
      <a:srgbClr val="002C74"/>
    </a:custClr>
    <a:custClr name="Traficom 15">
      <a:srgbClr val="820084"/>
    </a:custClr>
    <a:custClr name="Traficom 16">
      <a:srgbClr val="9E003B"/>
    </a:custClr>
  </a:custClrLst>
  <a:extLst>
    <a:ext uri="{05A4C25C-085E-4340-85A3-A5531E510DB2}">
      <thm15:themeFamily xmlns:thm15="http://schemas.microsoft.com/office/thememl/2012/main" name="TRAFICOM 3 EN.potx" id="{FDF1DBDF-DBF2-4556-8A07-2339249CE1A5}" vid="{CB2E5C9B-E4D0-43E6-A27C-B1704E500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aTyDynastyDirection xmlns="986746b9-21ea-4a10-94d5-c7e2d54bbe5a" xsi:nil="true"/>
    <SaTyTosSecurityReasonId xmlns="986746b9-21ea-4a10-94d5-c7e2d54bbe5a" xsi:nil="true"/>
    <SaTyDocumentStatus xmlns="3862de8c-f0d9-4674-87c9-14a7c7d02700">Luonnos</SaTyDocumentStatus>
    <SaTyTosSecurityReason xmlns="986746b9-21ea-4a10-94d5-c7e2d54bbe5a" xsi:nil="true"/>
    <SaTyDocumentArchive xmlns="3862de8c-f0d9-4674-87c9-14a7c7d02700">false</SaTyDocumentArchive>
    <SaTyTosPublicity xmlns="3862de8c-f0d9-4674-87c9-14a7c7d02700">Julkinen</SaTyTosPublicity>
    <TaxCatchAll xmlns="986746b9-21ea-4a10-94d5-c7e2d54bbe5a">
      <Value>1</Value>
    </TaxCatchAll>
    <SaTyDynastyDocumentGuid xmlns="986746b9-21ea-4a10-94d5-c7e2d54bbe5a">4e29a922-957b-429d-bd6f-1d44dc792d05</SaTyDynastyDocumentGuid>
    <SaTyTosTaskGroup xmlns="3862de8c-f0d9-4674-87c9-14a7c7d02700">Lennonvarmistuksen valvonta</SaTyTosTaskGroup>
    <SaTyTosTaskGroupId xmlns="3862de8c-f0d9-4674-87c9-14a7c7d02700">06.00.02</SaTyTosTaskGroupId>
    <p39f2945831442ffb2b72677709d8610 xmlns="986746b9-21ea-4a10-94d5-c7e2d54bbe5a">
      <Terms xmlns="http://schemas.microsoft.com/office/infopath/2007/PartnerControls"/>
    </p39f2945831442ffb2b72677709d8610>
    <SaTyTosUserDataRule xmlns="986746b9-21ea-4a10-94d5-c7e2d54bbe5a">Rekisterinpitäjän lakisääteisten velvoitteiden noudattaminen</SaTyTosUserDataRule>
    <SaTyTosIssueGroupId xmlns="3862de8c-f0d9-4674-87c9-14a7c7d02700">06.00.02.07</SaTyTosIssueGroupId>
    <f4b386671deb464d8bb6062959db37ce xmlns="986746b9-21ea-4a10-94d5-c7e2d54bbe5a">
      <Terms xmlns="http://schemas.microsoft.com/office/infopath/2007/PartnerControls"/>
    </f4b386671deb464d8bb6062959db37ce>
    <SaTyDocumentUserData xmlns="3862de8c-f0d9-4674-87c9-14a7c7d02700">false</SaTyDocumentUserData>
    <SaTyTosSecurityPeriodRule xmlns="986746b9-21ea-4a10-94d5-c7e2d54bbe5a">Asiakirjan valmistuminen</SaTyTosSecurityPeriodRule>
    <g947cab29b3b46f18713a0acc4648f6c xmlns="986746b9-21ea-4a10-94d5-c7e2d54bbe5a">
      <Terms xmlns="http://schemas.microsoft.com/office/infopath/2007/PartnerControls"/>
    </g947cab29b3b46f18713a0acc4648f6c>
    <SaTyDynastyDocumentUrl xmlns="986746b9-21ea-4a10-94d5-c7e2d54bbe5a">https://dynasty.int.traficom.fi/dynasty/#/db/TRAFICOM/card/?r=%2Fdocument%2F115302</SaTyDynastyDocumentUrl>
    <a9215f07bdd34c12927c30fd8ee294e2 xmlns="986746b9-21ea-4a10-94d5-c7e2d54bbe5a">
      <Terms xmlns="http://schemas.microsoft.com/office/infopath/2007/PartnerControls"/>
    </a9215f07bdd34c12927c30fd8ee294e2>
    <SaTyTosUserDataRuleId xmlns="986746b9-21ea-4a10-94d5-c7e2d54bbe5a">3</SaTyTosUserDataRuleId>
    <SaTyTosIssueGroup xmlns="3862de8c-f0d9-4674-87c9-14a7c7d02700">Lennonvarmistuksen maksujärjestelmä</SaTyTosIssueGroup>
    <SaTyTosDocumentTypeId xmlns="3862de8c-f0d9-4674-87c9-14a7c7d02700">Esitys</SaTyTosDocumentTypeId>
    <SaTyTosPreservation xmlns="3862de8c-f0d9-4674-87c9-14a7c7d02700"> v</SaTyTosPreservation>
    <SaTyDocumentYear xmlns="3862de8c-f0d9-4674-87c9-14a7c7d02700">2023</SaTyDocumentYear>
    <SaTyTosSecurityPeriod xmlns="986746b9-21ea-4a10-94d5-c7e2d54bbe5a">0 v v</SaTyTosSecurityPeriod>
    <SaTyDynastyIntStatus xmlns="986746b9-21ea-4a10-94d5-c7e2d54bbe5a">Document folderPermissions updated? True</SaTyDynastyIntStatus>
    <SaTyTosSecurityPeriodRuleId xmlns="986746b9-21ea-4a10-94d5-c7e2d54bbe5a">10</SaTyTosSecurityPeriodRuleId>
    <SaTyTosDocumentType xmlns="3862de8c-f0d9-4674-87c9-14a7c7d02700">Esitys</SaTyTosDocumentType>
  </documentManagement>
</p:properties>
</file>

<file path=customXml/item3.xml><?xml version="1.0" encoding="utf-8"?>
<?mso-contentType ?>
<SharedContentType xmlns="Microsoft.SharePoint.Taxonomy.ContentTypeSync" SourceId="42e88440-2203-4dc9-b854-10cc85d9cb65" ContentTypeId="0x0101000EC482A17D284AEE8290D09FC0D2D6D200C589622A2BFC49F09A63EB8A04006250" PreviousValue="true"/>
</file>

<file path=customXml/item4.xml><?xml version="1.0" encoding="utf-8"?>
<ct:contentTypeSchema xmlns:ct="http://schemas.microsoft.com/office/2006/metadata/contentType" xmlns:ma="http://schemas.microsoft.com/office/2006/metadata/properties/metaAttributes" ct:_="" ma:_="" ma:contentTypeName="Traficom esitys kuvaton (fi)" ma:contentTypeID="0x0101000EC482A17D284AEE8290D09FC0D2D6D200C589622A2BFC49F09A63EB8A0400625000791481E95327074191E4F4D407281D7E" ma:contentTypeVersion="109" ma:contentTypeDescription="" ma:contentTypeScope="" ma:versionID="1f82f1e060e4b979505b334ba8d4dea5">
  <xsd:schema xmlns:xsd="http://www.w3.org/2001/XMLSchema" xmlns:xs="http://www.w3.org/2001/XMLSchema" xmlns:p="http://schemas.microsoft.com/office/2006/metadata/properties" xmlns:ns2="3862de8c-f0d9-4674-87c9-14a7c7d02700" xmlns:ns3="986746b9-21ea-4a10-94d5-c7e2d54bbe5a" targetNamespace="http://schemas.microsoft.com/office/2006/metadata/properties" ma:root="true" ma:fieldsID="cc01656a3cb4b3be9412530f53bedfdb" ns2:_="" ns3:_="">
    <xsd:import namespace="3862de8c-f0d9-4674-87c9-14a7c7d02700"/>
    <xsd:import namespace="986746b9-21ea-4a10-94d5-c7e2d54bbe5a"/>
    <xsd:element name="properties">
      <xsd:complexType>
        <xsd:sequence>
          <xsd:element name="documentManagement">
            <xsd:complexType>
              <xsd:all>
                <xsd:element ref="ns2:SaTyDocumentArchive" minOccurs="0"/>
                <xsd:element ref="ns2:SaTyTosTaskGroup"/>
                <xsd:element ref="ns2:SaTyTosTaskGroupId" minOccurs="0"/>
                <xsd:element ref="ns2:SaTyTosIssueGroup"/>
                <xsd:element ref="ns2:SaTyTosIssueGroupId" minOccurs="0"/>
                <xsd:element ref="ns2:SaTyTosDocumentType"/>
                <xsd:element ref="ns2:SaTyTosDocumentTypeId" minOccurs="0"/>
                <xsd:element ref="ns2:SaTyTosPreservation" minOccurs="0"/>
                <xsd:element ref="ns2:SaTyDocumentYear" minOccurs="0"/>
                <xsd:element ref="ns2:SaTyDocumentStatus" minOccurs="0"/>
                <xsd:element ref="ns2:SaTyTosPublicity" minOccurs="0"/>
                <xsd:element ref="ns3:a9215f07bdd34c12927c30fd8ee294e2" minOccurs="0"/>
                <xsd:element ref="ns3:TaxCatchAll" minOccurs="0"/>
                <xsd:element ref="ns3:TaxCatchAllLabel" minOccurs="0"/>
                <xsd:element ref="ns3:f4b386671deb464d8bb6062959db37ce" minOccurs="0"/>
                <xsd:element ref="ns3:p39f2945831442ffb2b72677709d8610" minOccurs="0"/>
                <xsd:element ref="ns3:g947cab29b3b46f18713a0acc4648f6c" minOccurs="0"/>
                <xsd:element ref="ns2:SaTyDocumentUserData" minOccurs="0"/>
                <xsd:element ref="ns3:SaTyTosSecurityPeriod" minOccurs="0"/>
                <xsd:element ref="ns3:SaTyTosSecurityPeriodRule" minOccurs="0"/>
                <xsd:element ref="ns3:SaTyTosSecurityPeriodRuleId" minOccurs="0"/>
                <xsd:element ref="ns3:SaTyTosSecurityReason" minOccurs="0"/>
                <xsd:element ref="ns3:SaTyTosSecurityReasonId" minOccurs="0"/>
                <xsd:element ref="ns3:SaTyTosUserDataRule" minOccurs="0"/>
                <xsd:element ref="ns3:SaTyTosUserDataRuleId" minOccurs="0"/>
                <xsd:element ref="ns3:SaTyDynastyDocumentGuid" minOccurs="0"/>
                <xsd:element ref="ns3:SaTyDynastyDocumentUrl" minOccurs="0"/>
                <xsd:element ref="ns3:SaTyDynastyDirection" minOccurs="0"/>
                <xsd:element ref="ns3:SaTyDynastyIn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2de8c-f0d9-4674-87c9-14a7c7d02700" elementFormDefault="qualified">
    <xsd:import namespace="http://schemas.microsoft.com/office/2006/documentManagement/types"/>
    <xsd:import namespace="http://schemas.microsoft.com/office/infopath/2007/PartnerControls"/>
    <xsd:element name="SaTyDocumentArchive" ma:index="8" nillable="true" ma:displayName="Arkistoitava" ma:default="0" ma:description="" ma:internalName="SaTyDocumentArchive">
      <xsd:simpleType>
        <xsd:restriction base="dms:Boolean"/>
      </xsd:simpleType>
    </xsd:element>
    <xsd:element name="SaTyTosTaskGroup" ma:index="9" ma:displayName="Tehtävä" ma:hidden="true" ma:indexed="true" ma:internalName="SaTyTosTaskGroup" ma:readOnly="false">
      <xsd:simpleType>
        <xsd:restriction base="dms:Text">
          <xsd:maxLength value="255"/>
        </xsd:restriction>
      </xsd:simpleType>
    </xsd:element>
    <xsd:element name="SaTyTosTaskGroupId" ma:index="10" nillable="true" ma:displayName="Tehtävän tunnus" ma:hidden="true" ma:indexed="true" ma:internalName="SaTyTosTaskGroupId">
      <xsd:simpleType>
        <xsd:restriction base="dms:Text"/>
      </xsd:simpleType>
    </xsd:element>
    <xsd:element name="SaTyTosIssueGroup" ma:index="11" ma:displayName="Tehtävän tarkenne" ma:hidden="true" ma:indexed="true" ma:internalName="SaTyTosIssueGroup" ma:readOnly="false">
      <xsd:simpleType>
        <xsd:restriction base="dms:Text">
          <xsd:maxLength value="255"/>
        </xsd:restriction>
      </xsd:simpleType>
    </xsd:element>
    <xsd:element name="SaTyTosIssueGroupId" ma:index="12" nillable="true" ma:displayName="Tehtävän tarkenteen tunnus" ma:hidden="true" ma:indexed="true" ma:internalName="SaTyTosIssueGroupId">
      <xsd:simpleType>
        <xsd:restriction base="dms:Text"/>
      </xsd:simpleType>
    </xsd:element>
    <xsd:element name="SaTyTosDocumentType" ma:index="13" ma:displayName="Dokumenttityyppi" ma:indexed="true" ma:internalName="SaTyTosDocumentType" ma:readOnly="false">
      <xsd:simpleType>
        <xsd:restriction base="dms:Text"/>
      </xsd:simpleType>
    </xsd:element>
    <xsd:element name="SaTyTosDocumentTypeId" ma:index="14" nillable="true" ma:displayName="Dokumenttityypin tunnus" ma:hidden="true" ma:indexed="true" ma:internalName="SaTyTosDocumentTypeId">
      <xsd:simpleType>
        <xsd:restriction base="dms:Text"/>
      </xsd:simpleType>
    </xsd:element>
    <xsd:element name="SaTyTosPreservation" ma:index="15" nillable="true" ma:displayName="Säilytysaika" ma:hidden="true" ma:indexed="true" ma:internalName="SaTyTosPreservation">
      <xsd:simpleType>
        <xsd:restriction base="dms:Text"/>
      </xsd:simpleType>
    </xsd:element>
    <xsd:element name="SaTyDocumentYear" ma:index="16" nillable="true" ma:displayName="Vuosi" ma:decimals="0" ma:hidden="true" ma:internalName="SaTyDocumentYear" ma:percentage="FALSE">
      <xsd:simpleType>
        <xsd:restriction base="dms:Number">
          <xsd:maxInclusive value="2050"/>
          <xsd:minInclusive value="2010"/>
        </xsd:restriction>
      </xsd:simpleType>
    </xsd:element>
    <xsd:element name="SaTyDocumentStatus" ma:index="17" nillable="true" ma:displayName="Tila" ma:default="Luonnos" ma:internalName="SaTyDocumentStatus">
      <xsd:simpleType>
        <xsd:restriction base="dms:Choice">
          <xsd:enumeration value="Luonnos"/>
          <xsd:enumeration value="Valmis"/>
          <xsd:enumeration value="Arkistoitu"/>
        </xsd:restriction>
      </xsd:simpleType>
    </xsd:element>
    <xsd:element name="SaTyTosPublicity" ma:index="20" nillable="true" ma:displayName="Julkisuus" ma:hidden="true" ma:internalName="SaTyTosPublicity">
      <xsd:simpleType>
        <xsd:restriction base="dms:Text"/>
      </xsd:simpleType>
    </xsd:element>
    <xsd:element name="SaTyDocumentUserData" ma:index="31" nillable="true" ma:displayName="Henkilötietoja" ma:default="0" ma:hidden="true" ma:internalName="SaTyDocumentUserDat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6746b9-21ea-4a10-94d5-c7e2d54bbe5a" elementFormDefault="qualified">
    <xsd:import namespace="http://schemas.microsoft.com/office/2006/documentManagement/types"/>
    <xsd:import namespace="http://schemas.microsoft.com/office/infopath/2007/PartnerControls"/>
    <xsd:element name="a9215f07bdd34c12927c30fd8ee294e2" ma:index="21" nillable="true" ma:taxonomy="true" ma:internalName="a9215f07bdd34c12927c30fd8ee294e2" ma:taxonomyFieldName="SaTyDocumentOrganisation" ma:displayName="Organisaatiorakenne" ma:default="" ma:fieldId="{a9215f07-bdd3-4c12-927c-30fd8ee294e2}" ma:sspId="42e88440-2203-4dc9-b854-10cc85d9cb65" ma:termSetId="4e8fc55d-bf43-4adc-9421-b3b49beecec2"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9178dc15-0627-4d9f-9fba-a2a011881f1a}" ma:internalName="TaxCatchAll" ma:showField="CatchAllData" ma:web="3862de8c-f0d9-4674-87c9-14a7c7d02700">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description="" ma:hidden="true" ma:list="{9178dc15-0627-4d9f-9fba-a2a011881f1a}" ma:internalName="TaxCatchAllLabel" ma:readOnly="true" ma:showField="CatchAllDataLabel" ma:web="3862de8c-f0d9-4674-87c9-14a7c7d02700">
      <xsd:complexType>
        <xsd:complexContent>
          <xsd:extension base="dms:MultiChoiceLookup">
            <xsd:sequence>
              <xsd:element name="Value" type="dms:Lookup" maxOccurs="unbounded" minOccurs="0" nillable="true"/>
            </xsd:sequence>
          </xsd:extension>
        </xsd:complexContent>
      </xsd:complexType>
    </xsd:element>
    <xsd:element name="f4b386671deb464d8bb6062959db37ce" ma:index="25" nillable="true" ma:taxonomy="true" ma:internalName="f4b386671deb464d8bb6062959db37ce" ma:taxonomyFieldName="SaTyDocumentQuartal" ma:displayName="Osavuosi" ma:default="" ma:fieldId="{f4b38667-1deb-464d-8bb6-062959db37ce}" ma:sspId="42e88440-2203-4dc9-b854-10cc85d9cb65" ma:termSetId="895a9155-bcdc-4b0f-80ed-bd9ee6ec15cd" ma:anchorId="00000000-0000-0000-0000-000000000000" ma:open="false" ma:isKeyword="false">
      <xsd:complexType>
        <xsd:sequence>
          <xsd:element ref="pc:Terms" minOccurs="0" maxOccurs="1"/>
        </xsd:sequence>
      </xsd:complexType>
    </xsd:element>
    <xsd:element name="p39f2945831442ffb2b72677709d8610" ma:index="27" nillable="true" ma:taxonomy="true" ma:internalName="p39f2945831442ffb2b72677709d8610" ma:taxonomyFieldName="SaTyDocumentMonth" ma:displayName="Kuukausi" ma:default="" ma:fieldId="{939f2945-8314-42ff-b2b7-2677709d8610}" ma:sspId="42e88440-2203-4dc9-b854-10cc85d9cb65" ma:termSetId="9349d5b0-8d30-4cc9-9bbe-b194ef7e757b" ma:anchorId="00000000-0000-0000-0000-000000000000" ma:open="false" ma:isKeyword="false">
      <xsd:complexType>
        <xsd:sequence>
          <xsd:element ref="pc:Terms" minOccurs="0" maxOccurs="1"/>
        </xsd:sequence>
      </xsd:complexType>
    </xsd:element>
    <xsd:element name="g947cab29b3b46f18713a0acc4648f6c" ma:index="29" nillable="true" ma:taxonomy="true" ma:internalName="g947cab29b3b46f18713a0acc4648f6c" ma:taxonomyFieldName="SaTyDocumentOtherTag" ma:displayName="Muu yksilöivä tieto" ma:default="" ma:fieldId="{0947cab2-9b3b-46f1-8713-a0acc4648f6c}" ma:sspId="42e88440-2203-4dc9-b854-10cc85d9cb65" ma:termSetId="fd54c402-2e62-4cf2-a566-0b7c39712901" ma:anchorId="00000000-0000-0000-0000-000000000000" ma:open="true" ma:isKeyword="false">
      <xsd:complexType>
        <xsd:sequence>
          <xsd:element ref="pc:Terms" minOccurs="0" maxOccurs="1"/>
        </xsd:sequence>
      </xsd:complexType>
    </xsd:element>
    <xsd:element name="SaTyTosSecurityPeriod" ma:index="32" nillable="true" ma:displayName="Salassapitoaika" ma:internalName="SaTyTosSecurityPeriod">
      <xsd:simpleType>
        <xsd:restriction base="dms:Text"/>
      </xsd:simpleType>
    </xsd:element>
    <xsd:element name="SaTyTosSecurityPeriodRule" ma:index="33" nillable="true" ma:displayName="Salassapitoajan laskentaperuste" ma:internalName="SaTyTosSecurityPeriodRule">
      <xsd:simpleType>
        <xsd:restriction base="dms:Text"/>
      </xsd:simpleType>
    </xsd:element>
    <xsd:element name="SaTyTosSecurityPeriodRuleId" ma:index="34" nillable="true" ma:displayName="Salassapitoajan perusteen tunnus" ma:internalName="SaTyTosSecurityPeriodRuleId">
      <xsd:simpleType>
        <xsd:restriction base="dms:Text"/>
      </xsd:simpleType>
    </xsd:element>
    <xsd:element name="SaTyTosSecurityReason" ma:index="35" nillable="true" ma:displayName="Salassapitoperuste" ma:internalName="SaTyTosSecurityReason">
      <xsd:simpleType>
        <xsd:restriction base="dms:Text"/>
      </xsd:simpleType>
    </xsd:element>
    <xsd:element name="SaTyTosSecurityReasonId" ma:index="36" nillable="true" ma:displayName="Salassapitoperusteen tunnus" ma:internalName="SaTyTosSecurityReasonId">
      <xsd:simpleType>
        <xsd:restriction base="dms:Text"/>
      </xsd:simpleType>
    </xsd:element>
    <xsd:element name="SaTyTosUserDataRule" ma:index="37" nillable="true" ma:displayName="Henkilötietojen keräämisen peruste" ma:internalName="SaTyTosUserDataRule">
      <xsd:simpleType>
        <xsd:restriction base="dms:Text"/>
      </xsd:simpleType>
    </xsd:element>
    <xsd:element name="SaTyTosUserDataRuleId" ma:index="38" nillable="true" ma:displayName="Henkilötietojen perusteen tunnus" ma:internalName="SaTyTosUserDataRuleId">
      <xsd:simpleType>
        <xsd:restriction base="dms:Text"/>
      </xsd:simpleType>
    </xsd:element>
    <xsd:element name="SaTyDynastyDocumentGuid" ma:index="39" nillable="true" ma:displayName="Dynasty tunnus" ma:internalName="SaTyDynastyDocumentGuid">
      <xsd:simpleType>
        <xsd:restriction base="dms:Text"/>
      </xsd:simpleType>
    </xsd:element>
    <xsd:element name="SaTyDynastyDocumentUrl" ma:index="40" nillable="true" ma:displayName="Dynasty url" ma:internalName="SaTyDynastyDocumentUrl">
      <xsd:simpleType>
        <xsd:restriction base="dms:Note">
          <xsd:maxLength value="255"/>
        </xsd:restriction>
      </xsd:simpleType>
    </xsd:element>
    <xsd:element name="SaTyDynastyDirection" ma:index="41" nillable="true" ma:displayName="Dynasty suunta" ma:internalName="SaTyDynastyDirection">
      <xsd:simpleType>
        <xsd:restriction base="dms:Text"/>
      </xsd:simpleType>
    </xsd:element>
    <xsd:element name="SaTyDynastyIntStatus" ma:index="42" nillable="true" ma:displayName="Dynasty integration status" ma:internalName="SaTyDynastyInt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3C7802-76B6-4448-B06A-39208DA4B7B9}">
  <ds:schemaRefs>
    <ds:schemaRef ds:uri="http://schemas.microsoft.com/sharepoint/v3/contenttype/forms"/>
  </ds:schemaRefs>
</ds:datastoreItem>
</file>

<file path=customXml/itemProps2.xml><?xml version="1.0" encoding="utf-8"?>
<ds:datastoreItem xmlns:ds="http://schemas.openxmlformats.org/officeDocument/2006/customXml" ds:itemID="{72580BC6-651F-46AC-B779-5C611BCB3C06}">
  <ds:schemaRefs>
    <ds:schemaRef ds:uri="http://schemas.microsoft.com/office/2006/metadata/properties"/>
    <ds:schemaRef ds:uri="http://schemas.microsoft.com/office/infopath/2007/PartnerControls"/>
    <ds:schemaRef ds:uri="986746b9-21ea-4a10-94d5-c7e2d54bbe5a"/>
    <ds:schemaRef ds:uri="3862de8c-f0d9-4674-87c9-14a7c7d02700"/>
  </ds:schemaRefs>
</ds:datastoreItem>
</file>

<file path=customXml/itemProps3.xml><?xml version="1.0" encoding="utf-8"?>
<ds:datastoreItem xmlns:ds="http://schemas.openxmlformats.org/officeDocument/2006/customXml" ds:itemID="{A3044F14-12E5-4491-932D-93930957387F}">
  <ds:schemaRefs>
    <ds:schemaRef ds:uri="Microsoft.SharePoint.Taxonomy.ContentTypeSync"/>
  </ds:schemaRefs>
</ds:datastoreItem>
</file>

<file path=customXml/itemProps4.xml><?xml version="1.0" encoding="utf-8"?>
<ds:datastoreItem xmlns:ds="http://schemas.openxmlformats.org/officeDocument/2006/customXml" ds:itemID="{376D3D5B-F970-4FE2-A4C7-08DB6CB8A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2de8c-f0d9-4674-87c9-14a7c7d02700"/>
    <ds:schemaRef ds:uri="986746b9-21ea-4a10-94d5-c7e2d54bb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TRAFICOM 3 EN</Template>
  <TotalTime>907</TotalTime>
  <Words>1824</Words>
  <Application>Microsoft Office PowerPoint</Application>
  <PresentationFormat>Laajakuva</PresentationFormat>
  <Paragraphs>211</Paragraphs>
  <Slides>26</Slides>
  <Notes>0</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26</vt:i4>
      </vt:variant>
    </vt:vector>
  </HeadingPairs>
  <TitlesOfParts>
    <vt:vector size="31" baseType="lpstr">
      <vt:lpstr>Calibri</vt:lpstr>
      <vt:lpstr>Verdana</vt:lpstr>
      <vt:lpstr>Wingdings 3</vt:lpstr>
      <vt:lpstr>Traficom su</vt:lpstr>
      <vt:lpstr>Worksheet</vt:lpstr>
      <vt:lpstr>Stakeholder consultation  (EU) 2019/317, Art. 24.3 </vt:lpstr>
      <vt:lpstr>2023 Actual costs</vt:lpstr>
      <vt:lpstr>Determined and actual RP3 En-route unit cost  (in real terms, €2017)</vt:lpstr>
      <vt:lpstr>Fintraffic ANS: 2023 En-route actual costs compared to determined costs</vt:lpstr>
      <vt:lpstr>Determined and actual RP3 Terminal unit cost  (in real terms, €2017)</vt:lpstr>
      <vt:lpstr>Fintraffic ANS: 2023 Terminal actual costs compared to determined costs</vt:lpstr>
      <vt:lpstr>2023 actual traffic and traffic risk sharing</vt:lpstr>
      <vt:lpstr>En-route actual traffic compared to forecast traffic</vt:lpstr>
      <vt:lpstr>Terminal (EFHK) actual traffic compared to forecast traffic</vt:lpstr>
      <vt:lpstr>2023 cost exempt from cost sharing</vt:lpstr>
      <vt:lpstr>Cost sharing and costs exempt from cost sharing</vt:lpstr>
      <vt:lpstr>Eurocontrol and NSA costs</vt:lpstr>
      <vt:lpstr>Pension costs</vt:lpstr>
      <vt:lpstr>2023 Differences in pension costs ANSP</vt:lpstr>
      <vt:lpstr>2023 Differences in pension costs MET</vt:lpstr>
      <vt:lpstr>2023 ANSP Differences in the cost of new and existing investments</vt:lpstr>
      <vt:lpstr>Difference in the revenue from temporary application of unit rate  (RP3 exceptional measures due to the COVID-19)</vt:lpstr>
      <vt:lpstr>2020 and 2021 unit price retroactive corrections</vt:lpstr>
      <vt:lpstr>Incentive Scheme 2023  </vt:lpstr>
      <vt:lpstr>Capacity incentive scheme</vt:lpstr>
      <vt:lpstr>2025 initial unit rate calculations  </vt:lpstr>
      <vt:lpstr>Key figures for initial 2025 Enroute unit price</vt:lpstr>
      <vt:lpstr>En-route 2025 unit rate calculation  </vt:lpstr>
      <vt:lpstr>Key figures for 2025 Terminal unit rate</vt:lpstr>
      <vt:lpstr>Terminal (EFHK) 2025 unit rate calculation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Väri/kuva- otsikkodia kuvalla</dc:title>
  <dc:creator>Palokangas Päivi</dc:creator>
  <cp:lastModifiedBy>Palokangas Päivi</cp:lastModifiedBy>
  <cp:revision>113</cp:revision>
  <dcterms:created xsi:type="dcterms:W3CDTF">2023-06-05T11:51:44Z</dcterms:created>
  <dcterms:modified xsi:type="dcterms:W3CDTF">2024-07-01T11:31:37Z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d82ff796f8549e7b48b0e43c70930a6">
    <vt:lpwstr>Suomi|88d960e6-e76c-48a2-b607-f1600797b640</vt:lpwstr>
  </property>
  <property fmtid="{D5CDD505-2E9C-101B-9397-08002B2CF9AE}" pid="3" name="SaTyDocumentQuartal">
    <vt:lpwstr/>
  </property>
  <property fmtid="{D5CDD505-2E9C-101B-9397-08002B2CF9AE}" pid="4" name="ContentTypeId">
    <vt:lpwstr>0x0101000EC482A17D284AEE8290D09FC0D2D6D200C589622A2BFC49F09A63EB8A0400625000791481E95327074191E4F4D407281D7E</vt:lpwstr>
  </property>
  <property fmtid="{D5CDD505-2E9C-101B-9397-08002B2CF9AE}" pid="5" name="eb88049090c34051aae092bae2056bc2">
    <vt:lpwstr/>
  </property>
  <property fmtid="{D5CDD505-2E9C-101B-9397-08002B2CF9AE}" pid="6" name="SaTyTosKeywords">
    <vt:lpwstr/>
  </property>
  <property fmtid="{D5CDD505-2E9C-101B-9397-08002B2CF9AE}" pid="7" name="SaTyDocumentLanguage">
    <vt:lpwstr>1;#Suomi|88d960e6-e76c-48a2-b607-f1600797b640</vt:lpwstr>
  </property>
  <property fmtid="{D5CDD505-2E9C-101B-9397-08002B2CF9AE}" pid="8" name="SaTyDocumentOtherTag">
    <vt:lpwstr/>
  </property>
  <property fmtid="{D5CDD505-2E9C-101B-9397-08002B2CF9AE}" pid="9" name="SaTyDocumentOrganisation">
    <vt:lpwstr/>
  </property>
  <property fmtid="{D5CDD505-2E9C-101B-9397-08002B2CF9AE}" pid="10" name="SaTyDocumentMonth">
    <vt:lpwstr/>
  </property>
</Properties>
</file>