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1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9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108" y="354"/>
      </p:cViewPr>
      <p:guideLst>
        <p:guide orient="horz" pos="361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AB789E6-4A6D-482D-B0D8-FC20064B3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950A696-FF08-455E-B4A0-52930A9AAE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8" name="Päivämäärän paikkamerkki 1">
            <a:extLst>
              <a:ext uri="{FF2B5EF4-FFF2-40B4-BE49-F238E27FC236}">
                <a16:creationId xmlns:a16="http://schemas.microsoft.com/office/drawing/2014/main" id="{8A2AA014-3739-4A79-A9A0-F1E8267D31E4}"/>
              </a:ext>
            </a:extLst>
          </p:cNvPr>
          <p:cNvSpPr txBox="1">
            <a:spLocks/>
          </p:cNvSpPr>
          <p:nvPr userDrawn="1"/>
        </p:nvSpPr>
        <p:spPr>
          <a:xfrm>
            <a:off x="1482284" y="6356350"/>
            <a:ext cx="25563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889C3EB-76B4-440E-91ED-CA7FBED8E355}" type="datetime1">
              <a:rPr lang="fi-FI" smtClean="0"/>
              <a:pPr/>
              <a:t>24.5.2018</a:t>
            </a:fld>
            <a:endParaRPr lang="fi-FI" dirty="0"/>
          </a:p>
        </p:txBody>
      </p:sp>
      <p:sp>
        <p:nvSpPr>
          <p:cNvPr id="9" name="Dian numeron paikkamerkki 4">
            <a:extLst>
              <a:ext uri="{FF2B5EF4-FFF2-40B4-BE49-F238E27FC236}">
                <a16:creationId xmlns:a16="http://schemas.microsoft.com/office/drawing/2014/main" id="{F0D61D18-8718-4E03-9A37-C5B42F49DB3B}"/>
              </a:ext>
            </a:extLst>
          </p:cNvPr>
          <p:cNvSpPr txBox="1">
            <a:spLocks/>
          </p:cNvSpPr>
          <p:nvPr userDrawn="1"/>
        </p:nvSpPr>
        <p:spPr>
          <a:xfrm>
            <a:off x="394629" y="6356350"/>
            <a:ext cx="1087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EB0A65C-F0F8-CF4D-B416-ADD8030D68E9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16C32391-768A-4B0E-B277-B4EF2C2D91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8054" y="6391480"/>
            <a:ext cx="1299317" cy="29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48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71F7BE-D87D-498C-9FE8-45BEE7F25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F193DD4-EB78-4A71-B9A6-D8DB5A35E1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7FB1FCF-BDB7-4765-A5C8-A3E522A2A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EE77-D3F5-4356-A1A2-531AD9B01805}" type="datetimeFigureOut">
              <a:rPr lang="fi-FI" smtClean="0"/>
              <a:t>24.5.2018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E37196F-5B20-43B0-A646-2DF17387D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5376299-F288-49EA-854C-E0B83C623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9743-084D-4D77-BFF5-34DFBF4058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1457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2EF89875-24C2-43AD-B6DE-B45E5AC364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FA9565C-05B1-4C83-8A17-81AA5D5607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A7A5F81-C98B-45F5-BB9D-7B85ED815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EE77-D3F5-4356-A1A2-531AD9B01805}" type="datetimeFigureOut">
              <a:rPr lang="fi-FI" smtClean="0"/>
              <a:t>24.5.2018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A2D2D66-9DC4-4B27-B57B-1BFDC31F2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9AB2FDF-4172-43E7-B851-CBF671F62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9743-084D-4D77-BFF5-34DFBF4058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2352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22655D3-E05B-496E-8CBC-262104F72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CFF2204-2823-4981-A45F-C51915E38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CADC341-4F2B-458B-A96F-D1F32E929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EE77-D3F5-4356-A1A2-531AD9B01805}" type="datetimeFigureOut">
              <a:rPr lang="fi-FI" smtClean="0"/>
              <a:t>24.5.2018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C3C401C-EE86-4317-8062-17FF204AD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315364A-813F-43FF-9A0E-7FB911E8B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9743-084D-4D77-BFF5-34DFBF4058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055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1861B9-F30B-48AD-A254-F63FD89DF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F66DDA3-20A3-425C-8F24-DE2C44086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8F45957-547D-4F7A-B936-226FFD16E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EE77-D3F5-4356-A1A2-531AD9B01805}" type="datetimeFigureOut">
              <a:rPr lang="fi-FI" smtClean="0"/>
              <a:t>24.5.2018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D80EE70-0FD8-4899-975A-144FB0F64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EE722AF-DECD-430F-9B60-AF4A8835C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9743-084D-4D77-BFF5-34DFBF4058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318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84C343-05F0-432C-8C40-9DC39C21C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E774EF4-7B46-439C-A6F5-1E3E69F6C1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3690F2C-23B3-42F7-ADD1-C8C480182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5302A1A-7D67-4FA7-B7DA-01E89419D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EE77-D3F5-4356-A1A2-531AD9B01805}" type="datetimeFigureOut">
              <a:rPr lang="fi-FI" smtClean="0"/>
              <a:t>24.5.2018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0D68AF7-C5D7-4760-B67B-896FED155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57313B5-0ED7-4CA0-9259-189D67EA2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9743-084D-4D77-BFF5-34DFBF4058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6741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371B7B-E442-42B5-B976-9FB617CCF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E92250F-8320-4DDB-AA8E-A1B5B282A0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995E649-6396-4EAA-AD75-BE953EE29E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117CBCC-459B-474D-B6CC-30C11BA59D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43270BA-CC48-4EBC-B7F8-9430021748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C6E5468-08B1-4826-98B1-15AFBB201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EE77-D3F5-4356-A1A2-531AD9B01805}" type="datetimeFigureOut">
              <a:rPr lang="fi-FI" smtClean="0"/>
              <a:t>24.5.2018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A043A3A-DDF5-422A-9C6E-36E5D609E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EF89AEE-C431-4E69-99A0-ACA7351E2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9743-084D-4D77-BFF5-34DFBF4058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762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DE84A6-F949-4CCA-A50E-43CBAE3D2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B4C7A79-7438-4D22-8812-64AD9776C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EE77-D3F5-4356-A1A2-531AD9B01805}" type="datetimeFigureOut">
              <a:rPr lang="fi-FI" smtClean="0"/>
              <a:t>24.5.2018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EEC52D9-7194-4270-A3E6-A26FF3FB9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66ABC37-4B67-46A1-845A-573E15589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9743-084D-4D77-BFF5-34DFBF4058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0659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E277C95-94D7-4125-BD46-E19F647BC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EE77-D3F5-4356-A1A2-531AD9B01805}" type="datetimeFigureOut">
              <a:rPr lang="fi-FI" smtClean="0"/>
              <a:t>24.5.2018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CD8C9A1-BE6D-4C07-9476-94368653D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2F35EDB-DBF7-46AC-A8B4-9299ACBC4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9743-084D-4D77-BFF5-34DFBF4058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372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6458ED-F2EF-41CD-9A62-7BCCE7F6A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418BB6-235A-459D-9A96-C4F8369C5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3967063-78D7-467C-8CE6-A4250DC733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AF9778A-7184-47BE-8688-CE8E065D0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EE77-D3F5-4356-A1A2-531AD9B01805}" type="datetimeFigureOut">
              <a:rPr lang="fi-FI" smtClean="0"/>
              <a:t>24.5.2018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7A827AC-AC23-4BF1-8BCB-05AF8BE51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0E32656-C420-4307-9546-B069681DB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9743-084D-4D77-BFF5-34DFBF4058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9228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9149EE-298F-47EC-BF74-6CE41A9C7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3F7FAAEE-F0B4-49D4-BADF-2FD280EA35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6CD02F7-D7D1-43AA-B7CD-674DCED32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F4E05BA-C10E-45AE-AF6E-ED41607CE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EE77-D3F5-4356-A1A2-531AD9B01805}" type="datetimeFigureOut">
              <a:rPr lang="fi-FI" smtClean="0"/>
              <a:t>24.5.2018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062672B-C5A4-49D1-AB5F-0BCCB4969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34FBA62-117A-4A9E-B525-7DC687255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9743-084D-4D77-BFF5-34DFBF4058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8873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D7A2C9D-A400-4EA6-A453-6E9DF29E2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B570D91-0383-400F-B7E3-66C03C9D8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5AB430F-7266-4C81-BA38-89B034085B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9EE77-D3F5-4356-A1A2-531AD9B01805}" type="datetimeFigureOut">
              <a:rPr lang="fi-FI" smtClean="0"/>
              <a:t>24.5.2018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4214708-DF0A-415F-8291-87D626155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57AA600-62A3-4373-8761-0F659374C2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69743-084D-4D77-BFF5-34DFBF4058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1088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esko.halmesmaki@askola.fi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hanna.puolimatka@destia.f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2125E0DB-2D8E-44E2-A0E0-08BE47487E39}"/>
              </a:ext>
            </a:extLst>
          </p:cNvPr>
          <p:cNvGrpSpPr/>
          <p:nvPr/>
        </p:nvGrpSpPr>
        <p:grpSpPr>
          <a:xfrm>
            <a:off x="3" y="0"/>
            <a:ext cx="12192000" cy="1123951"/>
            <a:chOff x="0" y="5734050"/>
            <a:chExt cx="12192000" cy="1123951"/>
          </a:xfrm>
        </p:grpSpPr>
        <p:sp>
          <p:nvSpPr>
            <p:cNvPr id="4" name="Suorakulmio 3">
              <a:extLst>
                <a:ext uri="{FF2B5EF4-FFF2-40B4-BE49-F238E27FC236}">
                  <a16:creationId xmlns:a16="http://schemas.microsoft.com/office/drawing/2014/main" id="{5502DBB7-19D5-485B-B775-22B3DB5C7245}"/>
                </a:ext>
              </a:extLst>
            </p:cNvPr>
            <p:cNvSpPr/>
            <p:nvPr/>
          </p:nvSpPr>
          <p:spPr>
            <a:xfrm>
              <a:off x="0" y="5734051"/>
              <a:ext cx="12192000" cy="112395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5" name="Suorakulmio 4">
              <a:extLst>
                <a:ext uri="{FF2B5EF4-FFF2-40B4-BE49-F238E27FC236}">
                  <a16:creationId xmlns:a16="http://schemas.microsoft.com/office/drawing/2014/main" id="{AC20F9B0-6B5A-4013-8BC0-423477E68BDA}"/>
                </a:ext>
              </a:extLst>
            </p:cNvPr>
            <p:cNvSpPr/>
            <p:nvPr/>
          </p:nvSpPr>
          <p:spPr>
            <a:xfrm>
              <a:off x="0" y="6542690"/>
              <a:ext cx="12192000" cy="31531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" name="Kuva 6">
              <a:extLst>
                <a:ext uri="{FF2B5EF4-FFF2-40B4-BE49-F238E27FC236}">
                  <a16:creationId xmlns:a16="http://schemas.microsoft.com/office/drawing/2014/main" id="{D3CFF030-8661-4958-B345-1B586BA0B6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5312" y="5734050"/>
              <a:ext cx="3381375" cy="1123950"/>
            </a:xfrm>
            <a:prstGeom prst="rect">
              <a:avLst/>
            </a:prstGeom>
          </p:spPr>
        </p:pic>
      </p:grpSp>
      <p:sp>
        <p:nvSpPr>
          <p:cNvPr id="9" name="Suorakulmio 8">
            <a:extLst>
              <a:ext uri="{FF2B5EF4-FFF2-40B4-BE49-F238E27FC236}">
                <a16:creationId xmlns:a16="http://schemas.microsoft.com/office/drawing/2014/main" id="{AB229077-4140-4AF4-8C79-C850DBBA4C08}"/>
              </a:ext>
            </a:extLst>
          </p:cNvPr>
          <p:cNvSpPr/>
          <p:nvPr/>
        </p:nvSpPr>
        <p:spPr>
          <a:xfrm>
            <a:off x="780393" y="1863686"/>
            <a:ext cx="977268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b="1" dirty="0">
                <a:latin typeface="Candara" panose="020E0502030303020204" pitchFamily="34" charset="0"/>
              </a:rPr>
              <a:t>HANKKEEN TAVOITTEET JA SISÄLTÖ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Hankkeen tavoitteena on lisätä koululaisten omatoimista liikkumista niin koulumatkoilla kuin koulupäivän aikana tehdyillä retkilläkin sekä parantaa koulumatkojen ja koulun lähialueiden turvallisuutta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Hanke koostuu kolmesta osavaiheesta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Hankkeen lähtökohtana on alakoulun siirtyminen nykyisen Askolan koulun laajennuksen myötä yläkoulun yhteyteen syksyllä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>
              <a:latin typeface="Candara" panose="020E0502030303020204" pitchFamily="34" charset="0"/>
            </a:endParaRPr>
          </a:p>
          <a:p>
            <a:r>
              <a:rPr lang="fi-FI" b="1" dirty="0">
                <a:latin typeface="Candara" panose="020E0502030303020204" pitchFamily="34" charset="0"/>
              </a:rPr>
              <a:t>ORGANISOINTI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Hankkeen ohjausryhmään kuuluvat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Tekninen toimi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Sivistystoimi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Askolan koulu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Kirkonkylän koulu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Hankkeet toteutuksesta vastaa Destia Oy yhdessä Askolan koulun henkilökunnan ja koululaisten kanssa</a:t>
            </a:r>
          </a:p>
        </p:txBody>
      </p:sp>
      <p:sp>
        <p:nvSpPr>
          <p:cNvPr id="10" name="Otsikko 1">
            <a:extLst>
              <a:ext uri="{FF2B5EF4-FFF2-40B4-BE49-F238E27FC236}">
                <a16:creationId xmlns:a16="http://schemas.microsoft.com/office/drawing/2014/main" id="{BB9BDD97-02DE-45F8-9AA1-28A423C74468}"/>
              </a:ext>
            </a:extLst>
          </p:cNvPr>
          <p:cNvSpPr txBox="1">
            <a:spLocks/>
          </p:cNvSpPr>
          <p:nvPr/>
        </p:nvSpPr>
        <p:spPr>
          <a:xfrm>
            <a:off x="281499" y="1414593"/>
            <a:ext cx="8820496" cy="64837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i-FI" dirty="0">
                <a:latin typeface="Candara" panose="020E0502030303020204" pitchFamily="34" charset="0"/>
              </a:rPr>
              <a:t>Askolan koulun koulureittien ja koululaisten liikenneturvallisuus</a:t>
            </a:r>
          </a:p>
        </p:txBody>
      </p:sp>
    </p:spTree>
    <p:extLst>
      <p:ext uri="{BB962C8B-B14F-4D97-AF65-F5344CB8AC3E}">
        <p14:creationId xmlns:p14="http://schemas.microsoft.com/office/powerpoint/2010/main" val="1803413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2125E0DB-2D8E-44E2-A0E0-08BE47487E39}"/>
              </a:ext>
            </a:extLst>
          </p:cNvPr>
          <p:cNvGrpSpPr/>
          <p:nvPr/>
        </p:nvGrpSpPr>
        <p:grpSpPr>
          <a:xfrm>
            <a:off x="3" y="0"/>
            <a:ext cx="12192000" cy="1123951"/>
            <a:chOff x="0" y="5734050"/>
            <a:chExt cx="12192000" cy="1123951"/>
          </a:xfrm>
        </p:grpSpPr>
        <p:sp>
          <p:nvSpPr>
            <p:cNvPr id="4" name="Suorakulmio 3">
              <a:extLst>
                <a:ext uri="{FF2B5EF4-FFF2-40B4-BE49-F238E27FC236}">
                  <a16:creationId xmlns:a16="http://schemas.microsoft.com/office/drawing/2014/main" id="{5502DBB7-19D5-485B-B775-22B3DB5C7245}"/>
                </a:ext>
              </a:extLst>
            </p:cNvPr>
            <p:cNvSpPr/>
            <p:nvPr/>
          </p:nvSpPr>
          <p:spPr>
            <a:xfrm>
              <a:off x="0" y="5734051"/>
              <a:ext cx="12192000" cy="112395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5" name="Suorakulmio 4">
              <a:extLst>
                <a:ext uri="{FF2B5EF4-FFF2-40B4-BE49-F238E27FC236}">
                  <a16:creationId xmlns:a16="http://schemas.microsoft.com/office/drawing/2014/main" id="{AC20F9B0-6B5A-4013-8BC0-423477E68BDA}"/>
                </a:ext>
              </a:extLst>
            </p:cNvPr>
            <p:cNvSpPr/>
            <p:nvPr/>
          </p:nvSpPr>
          <p:spPr>
            <a:xfrm>
              <a:off x="0" y="6542690"/>
              <a:ext cx="12192000" cy="31531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" name="Kuva 6">
              <a:extLst>
                <a:ext uri="{FF2B5EF4-FFF2-40B4-BE49-F238E27FC236}">
                  <a16:creationId xmlns:a16="http://schemas.microsoft.com/office/drawing/2014/main" id="{D3CFF030-8661-4958-B345-1B586BA0B6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5312" y="5734050"/>
              <a:ext cx="3381375" cy="1123950"/>
            </a:xfrm>
            <a:prstGeom prst="rect">
              <a:avLst/>
            </a:prstGeom>
          </p:spPr>
        </p:pic>
      </p:grpSp>
      <p:sp>
        <p:nvSpPr>
          <p:cNvPr id="9" name="Suorakulmio 8">
            <a:extLst>
              <a:ext uri="{FF2B5EF4-FFF2-40B4-BE49-F238E27FC236}">
                <a16:creationId xmlns:a16="http://schemas.microsoft.com/office/drawing/2014/main" id="{AB229077-4140-4AF4-8C79-C850DBBA4C08}"/>
              </a:ext>
            </a:extLst>
          </p:cNvPr>
          <p:cNvSpPr/>
          <p:nvPr/>
        </p:nvSpPr>
        <p:spPr>
          <a:xfrm>
            <a:off x="780393" y="1863686"/>
            <a:ext cx="977268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b="1" dirty="0">
                <a:latin typeface="Candara" panose="020E0502030303020204" pitchFamily="34" charset="0"/>
              </a:rPr>
              <a:t>OSAVAIHE 1</a:t>
            </a:r>
          </a:p>
          <a:p>
            <a:pPr lvl="0"/>
            <a:r>
              <a:rPr lang="fi-FI" b="1" u="sng" dirty="0">
                <a:latin typeface="Candara" panose="020E0502030303020204" pitchFamily="34" charset="0"/>
              </a:rPr>
              <a:t>Koulureittien määrittely</a:t>
            </a:r>
            <a:endParaRPr lang="fi-FI" dirty="0">
              <a:latin typeface="Candara" panose="020E0502030303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Pääpaino on erityisesti alakoululaisten tulevissa koulureiteissä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Huomioidaan nykyiset koulureitit ja koulukuljetusten periaatteet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Määritellään pääkoulureitit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Suunnitellaan ns. matalan kynnyksen reitti, mitä voivat hyödyntää myös muut liikkujaryhmät, erityisesti erityisryhmät, iäkkäät ja apuvälineiden kanssa kulkevat</a:t>
            </a:r>
          </a:p>
          <a:p>
            <a:pPr lvl="0"/>
            <a:endParaRPr lang="fi-FI" dirty="0">
              <a:latin typeface="Candara" panose="020E0502030303020204" pitchFamily="34" charset="0"/>
            </a:endParaRPr>
          </a:p>
          <a:p>
            <a:r>
              <a:rPr lang="fi-FI" b="1" dirty="0">
                <a:latin typeface="Candara" panose="020E0502030303020204" pitchFamily="34" charset="0"/>
              </a:rPr>
              <a:t>OSAVAIHE 2</a:t>
            </a:r>
          </a:p>
          <a:p>
            <a:pPr lvl="0"/>
            <a:r>
              <a:rPr lang="fi-FI" b="1" u="sng" dirty="0">
                <a:latin typeface="Candara" panose="020E0502030303020204" pitchFamily="34" charset="0"/>
              </a:rPr>
              <a:t>Reittien turvallisuuden parantaminen</a:t>
            </a:r>
            <a:endParaRPr lang="fi-FI" dirty="0">
              <a:latin typeface="Candara" panose="020E0502030303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Määritellään koululaisten turvattomaksi kokemat reitit (oppilaat)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Määritellään tarvittavat parannustoimenpiteet (oppilaat)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Osavaiheen toteutuksesta vastaavat yläkoulun oppilaat</a:t>
            </a:r>
          </a:p>
        </p:txBody>
      </p:sp>
      <p:sp>
        <p:nvSpPr>
          <p:cNvPr id="10" name="Otsikko 1">
            <a:extLst>
              <a:ext uri="{FF2B5EF4-FFF2-40B4-BE49-F238E27FC236}">
                <a16:creationId xmlns:a16="http://schemas.microsoft.com/office/drawing/2014/main" id="{BB9BDD97-02DE-45F8-9AA1-28A423C74468}"/>
              </a:ext>
            </a:extLst>
          </p:cNvPr>
          <p:cNvSpPr txBox="1">
            <a:spLocks/>
          </p:cNvSpPr>
          <p:nvPr/>
        </p:nvSpPr>
        <p:spPr>
          <a:xfrm>
            <a:off x="281499" y="1414593"/>
            <a:ext cx="8820496" cy="64837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i-FI" dirty="0">
                <a:latin typeface="Candara" panose="020E0502030303020204" pitchFamily="34" charset="0"/>
              </a:rPr>
              <a:t>Askolan koulun koulureittien ja koululaisten liikenneturvallisuus</a:t>
            </a:r>
          </a:p>
        </p:txBody>
      </p:sp>
    </p:spTree>
    <p:extLst>
      <p:ext uri="{BB962C8B-B14F-4D97-AF65-F5344CB8AC3E}">
        <p14:creationId xmlns:p14="http://schemas.microsoft.com/office/powerpoint/2010/main" val="1235121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2125E0DB-2D8E-44E2-A0E0-08BE47487E39}"/>
              </a:ext>
            </a:extLst>
          </p:cNvPr>
          <p:cNvGrpSpPr/>
          <p:nvPr/>
        </p:nvGrpSpPr>
        <p:grpSpPr>
          <a:xfrm>
            <a:off x="3" y="0"/>
            <a:ext cx="12192000" cy="1123951"/>
            <a:chOff x="0" y="5734050"/>
            <a:chExt cx="12192000" cy="1123951"/>
          </a:xfrm>
        </p:grpSpPr>
        <p:sp>
          <p:nvSpPr>
            <p:cNvPr id="4" name="Suorakulmio 3">
              <a:extLst>
                <a:ext uri="{FF2B5EF4-FFF2-40B4-BE49-F238E27FC236}">
                  <a16:creationId xmlns:a16="http://schemas.microsoft.com/office/drawing/2014/main" id="{5502DBB7-19D5-485B-B775-22B3DB5C7245}"/>
                </a:ext>
              </a:extLst>
            </p:cNvPr>
            <p:cNvSpPr/>
            <p:nvPr/>
          </p:nvSpPr>
          <p:spPr>
            <a:xfrm>
              <a:off x="0" y="5734051"/>
              <a:ext cx="12192000" cy="112395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5" name="Suorakulmio 4">
              <a:extLst>
                <a:ext uri="{FF2B5EF4-FFF2-40B4-BE49-F238E27FC236}">
                  <a16:creationId xmlns:a16="http://schemas.microsoft.com/office/drawing/2014/main" id="{AC20F9B0-6B5A-4013-8BC0-423477E68BDA}"/>
                </a:ext>
              </a:extLst>
            </p:cNvPr>
            <p:cNvSpPr/>
            <p:nvPr/>
          </p:nvSpPr>
          <p:spPr>
            <a:xfrm>
              <a:off x="0" y="6542690"/>
              <a:ext cx="12192000" cy="31531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" name="Kuva 6">
              <a:extLst>
                <a:ext uri="{FF2B5EF4-FFF2-40B4-BE49-F238E27FC236}">
                  <a16:creationId xmlns:a16="http://schemas.microsoft.com/office/drawing/2014/main" id="{D3CFF030-8661-4958-B345-1B586BA0B6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5312" y="5734050"/>
              <a:ext cx="3381375" cy="1123950"/>
            </a:xfrm>
            <a:prstGeom prst="rect">
              <a:avLst/>
            </a:prstGeom>
          </p:spPr>
        </p:pic>
      </p:grpSp>
      <p:sp>
        <p:nvSpPr>
          <p:cNvPr id="9" name="Suorakulmio 8">
            <a:extLst>
              <a:ext uri="{FF2B5EF4-FFF2-40B4-BE49-F238E27FC236}">
                <a16:creationId xmlns:a16="http://schemas.microsoft.com/office/drawing/2014/main" id="{AB229077-4140-4AF4-8C79-C850DBBA4C08}"/>
              </a:ext>
            </a:extLst>
          </p:cNvPr>
          <p:cNvSpPr/>
          <p:nvPr/>
        </p:nvSpPr>
        <p:spPr>
          <a:xfrm>
            <a:off x="780393" y="1863686"/>
            <a:ext cx="977268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b="1" dirty="0">
                <a:latin typeface="Candara" panose="020E0502030303020204" pitchFamily="34" charset="0"/>
              </a:rPr>
              <a:t>OSAVAIHE 3</a:t>
            </a:r>
          </a:p>
          <a:p>
            <a:pPr lvl="0"/>
            <a:r>
              <a:rPr lang="fi-FI" b="1" u="sng" dirty="0">
                <a:latin typeface="Candara" panose="020E0502030303020204" pitchFamily="34" charset="0"/>
              </a:rPr>
              <a:t>Koulun liikenneturvallisuuskäsikirjan laadinta</a:t>
            </a:r>
            <a:endParaRPr lang="fi-FI" dirty="0"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Laaditaan yhteiset pelisäännöt liikenteessä toimimiselle Askolan koululle (käsikirja)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Käsikirjassa esitettyjä asioita voivat olla mm.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Liikennekasvatus eri luokka-asteilla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Turvalliset koulureitit ja ylityspaikat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Turvavälineiden käyttö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Turvallinen saattoliikenne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Koulumatkojen pelisäännöt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Kävelyn ja pyöräilyn terveysvaikutukset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dirty="0">
                <a:latin typeface="Candara" panose="020E0502030303020204" pitchFamily="34" charset="0"/>
              </a:rPr>
              <a:t>Käsikirjasta tiedottaminen</a:t>
            </a:r>
          </a:p>
        </p:txBody>
      </p:sp>
      <p:sp>
        <p:nvSpPr>
          <p:cNvPr id="10" name="Otsikko 1">
            <a:extLst>
              <a:ext uri="{FF2B5EF4-FFF2-40B4-BE49-F238E27FC236}">
                <a16:creationId xmlns:a16="http://schemas.microsoft.com/office/drawing/2014/main" id="{BB9BDD97-02DE-45F8-9AA1-28A423C74468}"/>
              </a:ext>
            </a:extLst>
          </p:cNvPr>
          <p:cNvSpPr txBox="1">
            <a:spLocks/>
          </p:cNvSpPr>
          <p:nvPr/>
        </p:nvSpPr>
        <p:spPr>
          <a:xfrm>
            <a:off x="281499" y="1414593"/>
            <a:ext cx="8820496" cy="64837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i-FI" dirty="0">
                <a:latin typeface="Candara" panose="020E0502030303020204" pitchFamily="34" charset="0"/>
              </a:rPr>
              <a:t>Askolan koulun koulureittien ja koululaisten liikenneturvallisuus</a:t>
            </a:r>
          </a:p>
        </p:txBody>
      </p:sp>
    </p:spTree>
    <p:extLst>
      <p:ext uri="{BB962C8B-B14F-4D97-AF65-F5344CB8AC3E}">
        <p14:creationId xmlns:p14="http://schemas.microsoft.com/office/powerpoint/2010/main" val="2147644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2125E0DB-2D8E-44E2-A0E0-08BE47487E39}"/>
              </a:ext>
            </a:extLst>
          </p:cNvPr>
          <p:cNvGrpSpPr/>
          <p:nvPr/>
        </p:nvGrpSpPr>
        <p:grpSpPr>
          <a:xfrm>
            <a:off x="3" y="0"/>
            <a:ext cx="12192000" cy="1123951"/>
            <a:chOff x="0" y="5734050"/>
            <a:chExt cx="12192000" cy="1123951"/>
          </a:xfrm>
        </p:grpSpPr>
        <p:sp>
          <p:nvSpPr>
            <p:cNvPr id="4" name="Suorakulmio 3">
              <a:extLst>
                <a:ext uri="{FF2B5EF4-FFF2-40B4-BE49-F238E27FC236}">
                  <a16:creationId xmlns:a16="http://schemas.microsoft.com/office/drawing/2014/main" id="{5502DBB7-19D5-485B-B775-22B3DB5C7245}"/>
                </a:ext>
              </a:extLst>
            </p:cNvPr>
            <p:cNvSpPr/>
            <p:nvPr/>
          </p:nvSpPr>
          <p:spPr>
            <a:xfrm>
              <a:off x="0" y="5734051"/>
              <a:ext cx="12192000" cy="112395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5" name="Suorakulmio 4">
              <a:extLst>
                <a:ext uri="{FF2B5EF4-FFF2-40B4-BE49-F238E27FC236}">
                  <a16:creationId xmlns:a16="http://schemas.microsoft.com/office/drawing/2014/main" id="{AC20F9B0-6B5A-4013-8BC0-423477E68BDA}"/>
                </a:ext>
              </a:extLst>
            </p:cNvPr>
            <p:cNvSpPr/>
            <p:nvPr/>
          </p:nvSpPr>
          <p:spPr>
            <a:xfrm>
              <a:off x="0" y="6542690"/>
              <a:ext cx="12192000" cy="31531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" name="Kuva 6">
              <a:extLst>
                <a:ext uri="{FF2B5EF4-FFF2-40B4-BE49-F238E27FC236}">
                  <a16:creationId xmlns:a16="http://schemas.microsoft.com/office/drawing/2014/main" id="{D3CFF030-8661-4958-B345-1B586BA0B6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5312" y="5734050"/>
              <a:ext cx="3381375" cy="1123950"/>
            </a:xfrm>
            <a:prstGeom prst="rect">
              <a:avLst/>
            </a:prstGeom>
          </p:spPr>
        </p:pic>
      </p:grpSp>
      <p:sp>
        <p:nvSpPr>
          <p:cNvPr id="10" name="Otsikko 1">
            <a:extLst>
              <a:ext uri="{FF2B5EF4-FFF2-40B4-BE49-F238E27FC236}">
                <a16:creationId xmlns:a16="http://schemas.microsoft.com/office/drawing/2014/main" id="{BB9BDD97-02DE-45F8-9AA1-28A423C74468}"/>
              </a:ext>
            </a:extLst>
          </p:cNvPr>
          <p:cNvSpPr txBox="1">
            <a:spLocks/>
          </p:cNvSpPr>
          <p:nvPr/>
        </p:nvSpPr>
        <p:spPr>
          <a:xfrm>
            <a:off x="281499" y="1414593"/>
            <a:ext cx="8820496" cy="64837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i-FI" dirty="0">
                <a:latin typeface="Candara" panose="020E0502030303020204" pitchFamily="34" charset="0"/>
              </a:rPr>
              <a:t>Askolan koulun koulureittien ja koululaisten liikenneturvallisuus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6E675C00-D065-4AE0-AD3A-281721B63AC2}"/>
              </a:ext>
            </a:extLst>
          </p:cNvPr>
          <p:cNvSpPr txBox="1"/>
          <p:nvPr/>
        </p:nvSpPr>
        <p:spPr>
          <a:xfrm>
            <a:off x="7505297" y="5922841"/>
            <a:ext cx="773661" cy="646331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</a:rPr>
              <a:t>Ohjaus-ryhmän kokous 2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074CB021-CDCA-4D33-9BB2-31D636C4BA6A}"/>
              </a:ext>
            </a:extLst>
          </p:cNvPr>
          <p:cNvSpPr txBox="1"/>
          <p:nvPr/>
        </p:nvSpPr>
        <p:spPr>
          <a:xfrm>
            <a:off x="2395666" y="1951383"/>
            <a:ext cx="792088" cy="646331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</a:rPr>
              <a:t>Ohjaus-ryhmän kokous 3</a:t>
            </a:r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DB6971C7-3001-4200-A7AA-0EF6C8947CE2}"/>
              </a:ext>
            </a:extLst>
          </p:cNvPr>
          <p:cNvSpPr txBox="1"/>
          <p:nvPr/>
        </p:nvSpPr>
        <p:spPr>
          <a:xfrm>
            <a:off x="9154368" y="4167256"/>
            <a:ext cx="756375" cy="461665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</a:rPr>
              <a:t>Työpaja 1</a:t>
            </a:r>
          </a:p>
        </p:txBody>
      </p:sp>
      <p:sp>
        <p:nvSpPr>
          <p:cNvPr id="15" name="Suorakulmio 14">
            <a:extLst>
              <a:ext uri="{FF2B5EF4-FFF2-40B4-BE49-F238E27FC236}">
                <a16:creationId xmlns:a16="http://schemas.microsoft.com/office/drawing/2014/main" id="{DA36ADEC-C778-4CD4-925C-D659CF22F262}"/>
              </a:ext>
            </a:extLst>
          </p:cNvPr>
          <p:cNvSpPr/>
          <p:nvPr/>
        </p:nvSpPr>
        <p:spPr>
          <a:xfrm>
            <a:off x="6202838" y="1900275"/>
            <a:ext cx="2305704" cy="1063418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marL="0" marR="0" lvl="0" indent="0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  <a:t>Työn käynnistäminen 10/2017</a:t>
            </a:r>
          </a:p>
          <a:p>
            <a:pPr marL="0" marR="0" lvl="0" indent="0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 dirty="0">
              <a:ln>
                <a:noFill/>
              </a:ln>
              <a:solidFill>
                <a:srgbClr val="8064A2">
                  <a:lumMod val="75000"/>
                </a:srgbClr>
              </a:solidFill>
              <a:effectLst/>
              <a:uLnTx/>
              <a:uFillTx/>
              <a:latin typeface="Candara" panose="020E0502030303020204" pitchFamily="34" charset="0"/>
            </a:endParaRPr>
          </a:p>
        </p:txBody>
      </p:sp>
      <p:sp>
        <p:nvSpPr>
          <p:cNvPr id="16" name="Suorakulmio 15">
            <a:extLst>
              <a:ext uri="{FF2B5EF4-FFF2-40B4-BE49-F238E27FC236}">
                <a16:creationId xmlns:a16="http://schemas.microsoft.com/office/drawing/2014/main" id="{49D4D453-4980-4F4E-8D29-FD23CC182F91}"/>
              </a:ext>
            </a:extLst>
          </p:cNvPr>
          <p:cNvSpPr/>
          <p:nvPr/>
        </p:nvSpPr>
        <p:spPr>
          <a:xfrm>
            <a:off x="8154165" y="2867649"/>
            <a:ext cx="2471066" cy="1063418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marL="0" marR="0" lvl="0" indent="0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  <a:t>Koulureittien selvittäminen</a:t>
            </a:r>
            <a:b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</a:b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  <a:t>10-12/2017</a:t>
            </a:r>
          </a:p>
          <a:p>
            <a:pPr marL="171450" marR="0" lvl="0" indent="-171450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2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  <a:t>Aineiston analysointi</a:t>
            </a:r>
          </a:p>
          <a:p>
            <a:pPr marL="171450" marR="0" lvl="0" indent="-171450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200" b="0" i="0" u="none" strike="noStrike" kern="0" cap="none" spc="0" normalizeH="0" baseline="0" noProof="0" dirty="0" err="1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  <a:t>Onn</a:t>
            </a:r>
            <a:r>
              <a:rPr kumimoji="0" lang="fi-FI" sz="12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  <a:t>. aineiston vertailu</a:t>
            </a:r>
          </a:p>
        </p:txBody>
      </p:sp>
      <p:sp>
        <p:nvSpPr>
          <p:cNvPr id="17" name="Suorakulmio 16">
            <a:extLst>
              <a:ext uri="{FF2B5EF4-FFF2-40B4-BE49-F238E27FC236}">
                <a16:creationId xmlns:a16="http://schemas.microsoft.com/office/drawing/2014/main" id="{CFC62D28-7D99-434D-90DC-AFA9E0192812}"/>
              </a:ext>
            </a:extLst>
          </p:cNvPr>
          <p:cNvSpPr/>
          <p:nvPr/>
        </p:nvSpPr>
        <p:spPr>
          <a:xfrm>
            <a:off x="4964782" y="5505754"/>
            <a:ext cx="2069966" cy="1063418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marL="0" marR="0" lvl="0" indent="0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  <a:t>Koulureittien suunnittelu</a:t>
            </a:r>
            <a:b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</a:b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  <a:t>1-3/2018</a:t>
            </a:r>
          </a:p>
          <a:p>
            <a:pPr marL="177800" marR="0" lvl="0" indent="-177800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2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  <a:t>Reittien turvallisuuspuutteet</a:t>
            </a:r>
          </a:p>
          <a:p>
            <a:pPr marL="177800" marR="0" lvl="0" indent="-177800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2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  <a:t>Reittien toimenpiteet</a:t>
            </a:r>
          </a:p>
        </p:txBody>
      </p:sp>
      <p:sp>
        <p:nvSpPr>
          <p:cNvPr id="18" name="Suorakulmio 17">
            <a:extLst>
              <a:ext uri="{FF2B5EF4-FFF2-40B4-BE49-F238E27FC236}">
                <a16:creationId xmlns:a16="http://schemas.microsoft.com/office/drawing/2014/main" id="{888BF2DF-13BB-400B-A815-41307AE8E8B8}"/>
              </a:ext>
            </a:extLst>
          </p:cNvPr>
          <p:cNvSpPr/>
          <p:nvPr/>
        </p:nvSpPr>
        <p:spPr>
          <a:xfrm>
            <a:off x="7294945" y="4480480"/>
            <a:ext cx="2327049" cy="1063418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marL="0" marR="0" lvl="0" indent="0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  <a:t>Pääkoulureitit</a:t>
            </a:r>
            <a:b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</a:b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  <a:t>12/2017-1/2018</a:t>
            </a:r>
          </a:p>
          <a:p>
            <a:pPr marL="177800" marR="0" lvl="0" indent="-177800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2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  <a:t>Matalan kynnyksen reitin suunnittelu</a:t>
            </a:r>
          </a:p>
        </p:txBody>
      </p:sp>
      <p:sp>
        <p:nvSpPr>
          <p:cNvPr id="19" name="Suorakulmio 18">
            <a:extLst>
              <a:ext uri="{FF2B5EF4-FFF2-40B4-BE49-F238E27FC236}">
                <a16:creationId xmlns:a16="http://schemas.microsoft.com/office/drawing/2014/main" id="{D5AB7D8C-FE21-496C-9075-ACFD06A44669}"/>
              </a:ext>
            </a:extLst>
          </p:cNvPr>
          <p:cNvSpPr/>
          <p:nvPr/>
        </p:nvSpPr>
        <p:spPr>
          <a:xfrm>
            <a:off x="2330037" y="2782953"/>
            <a:ext cx="2388226" cy="1063418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marL="0" marR="0" lvl="0" indent="0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  <a:t>Raportointi ja tiedotus</a:t>
            </a:r>
            <a:b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</a:b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  <a:t>5-8/2018</a:t>
            </a:r>
          </a:p>
          <a:p>
            <a:pPr marL="114300" marR="0" lvl="1" indent="-114300" defTabSz="5334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fi-FI" sz="12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  <a:t>Raportin laadinta</a:t>
            </a:r>
          </a:p>
        </p:txBody>
      </p:sp>
      <p:sp>
        <p:nvSpPr>
          <p:cNvPr id="20" name="Suorakulmio 19">
            <a:extLst>
              <a:ext uri="{FF2B5EF4-FFF2-40B4-BE49-F238E27FC236}">
                <a16:creationId xmlns:a16="http://schemas.microsoft.com/office/drawing/2014/main" id="{4BB39029-3169-48AA-8D66-AD491F911617}"/>
              </a:ext>
            </a:extLst>
          </p:cNvPr>
          <p:cNvSpPr/>
          <p:nvPr/>
        </p:nvSpPr>
        <p:spPr>
          <a:xfrm>
            <a:off x="3800811" y="1772204"/>
            <a:ext cx="1979373" cy="1063418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marL="0" marR="0" lvl="0" indent="0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0" cap="none" spc="0" normalizeH="0" baseline="0" noProof="0" dirty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  <a:t>Työn päättäminen</a:t>
            </a:r>
            <a:br>
              <a:rPr kumimoji="0" lang="fi-FI" sz="1600" b="1" i="0" u="none" strike="noStrike" kern="0" cap="none" spc="0" normalizeH="0" baseline="0" noProof="0" dirty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</a:br>
            <a:r>
              <a:rPr kumimoji="0" lang="fi-FI" sz="1600" b="1" i="0" u="none" strike="noStrike" kern="0" cap="none" spc="0" normalizeH="0" baseline="0" noProof="0" dirty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  <a:t>8/2018</a:t>
            </a:r>
          </a:p>
        </p:txBody>
      </p:sp>
      <p:cxnSp>
        <p:nvCxnSpPr>
          <p:cNvPr id="21" name="Kaareva yhdysviiva 36">
            <a:extLst>
              <a:ext uri="{FF2B5EF4-FFF2-40B4-BE49-F238E27FC236}">
                <a16:creationId xmlns:a16="http://schemas.microsoft.com/office/drawing/2014/main" id="{9F034D15-DE45-4EE0-B612-5F54D19DCB7F}"/>
              </a:ext>
            </a:extLst>
          </p:cNvPr>
          <p:cNvCxnSpPr/>
          <p:nvPr/>
        </p:nvCxnSpPr>
        <p:spPr>
          <a:xfrm rot="9000000" flipV="1">
            <a:off x="8592871" y="4115336"/>
            <a:ext cx="549769" cy="530922"/>
          </a:xfrm>
          <a:prstGeom prst="curvedConnector3">
            <a:avLst>
              <a:gd name="adj1" fmla="val -2613"/>
            </a:avLst>
          </a:prstGeom>
          <a:noFill/>
          <a:ln w="76200" cap="flat" cmpd="sng" algn="ctr">
            <a:solidFill>
              <a:srgbClr val="F79646"/>
            </a:solidFill>
            <a:prstDash val="solid"/>
            <a:tailEnd type="arrow"/>
          </a:ln>
          <a:effectLst/>
        </p:spPr>
      </p:cxnSp>
      <p:cxnSp>
        <p:nvCxnSpPr>
          <p:cNvPr id="22" name="Kaareva yhdysviiva 38">
            <a:extLst>
              <a:ext uri="{FF2B5EF4-FFF2-40B4-BE49-F238E27FC236}">
                <a16:creationId xmlns:a16="http://schemas.microsoft.com/office/drawing/2014/main" id="{4532F997-7BAF-4352-B912-E4C72B606564}"/>
              </a:ext>
            </a:extLst>
          </p:cNvPr>
          <p:cNvCxnSpPr/>
          <p:nvPr/>
        </p:nvCxnSpPr>
        <p:spPr>
          <a:xfrm rot="12600000" flipV="1">
            <a:off x="7080806" y="5477805"/>
            <a:ext cx="549769" cy="530922"/>
          </a:xfrm>
          <a:prstGeom prst="curvedConnector3">
            <a:avLst>
              <a:gd name="adj1" fmla="val -2613"/>
            </a:avLst>
          </a:prstGeom>
          <a:noFill/>
          <a:ln w="76200" cap="flat" cmpd="sng" algn="ctr">
            <a:solidFill>
              <a:srgbClr val="F79646"/>
            </a:solidFill>
            <a:prstDash val="solid"/>
            <a:tailEnd type="arrow"/>
          </a:ln>
          <a:effectLst/>
        </p:spPr>
      </p:cxnSp>
      <p:cxnSp>
        <p:nvCxnSpPr>
          <p:cNvPr id="23" name="Kaareva yhdysviiva 39">
            <a:extLst>
              <a:ext uri="{FF2B5EF4-FFF2-40B4-BE49-F238E27FC236}">
                <a16:creationId xmlns:a16="http://schemas.microsoft.com/office/drawing/2014/main" id="{D6F21EBD-DF85-4A49-9D96-0ADBE8CC3C54}"/>
              </a:ext>
            </a:extLst>
          </p:cNvPr>
          <p:cNvCxnSpPr/>
          <p:nvPr/>
        </p:nvCxnSpPr>
        <p:spPr>
          <a:xfrm rot="16200000" flipV="1">
            <a:off x="4219348" y="5685546"/>
            <a:ext cx="549769" cy="530922"/>
          </a:xfrm>
          <a:prstGeom prst="curvedConnector3">
            <a:avLst>
              <a:gd name="adj1" fmla="val -2613"/>
            </a:avLst>
          </a:prstGeom>
          <a:noFill/>
          <a:ln w="76200" cap="flat" cmpd="sng" algn="ctr">
            <a:solidFill>
              <a:srgbClr val="F79646"/>
            </a:solidFill>
            <a:prstDash val="solid"/>
            <a:tailEnd type="arrow"/>
          </a:ln>
          <a:effectLst/>
        </p:spPr>
      </p:cxnSp>
      <p:cxnSp>
        <p:nvCxnSpPr>
          <p:cNvPr id="24" name="Kaareva yhdysviiva 40">
            <a:extLst>
              <a:ext uri="{FF2B5EF4-FFF2-40B4-BE49-F238E27FC236}">
                <a16:creationId xmlns:a16="http://schemas.microsoft.com/office/drawing/2014/main" id="{FA5B7392-D809-420C-B6D5-66957AB26C7D}"/>
              </a:ext>
            </a:extLst>
          </p:cNvPr>
          <p:cNvCxnSpPr/>
          <p:nvPr/>
        </p:nvCxnSpPr>
        <p:spPr>
          <a:xfrm rot="19200000" flipV="1">
            <a:off x="2394605" y="3934035"/>
            <a:ext cx="549769" cy="530922"/>
          </a:xfrm>
          <a:prstGeom prst="curvedConnector3">
            <a:avLst>
              <a:gd name="adj1" fmla="val -2613"/>
            </a:avLst>
          </a:prstGeom>
          <a:noFill/>
          <a:ln w="76200" cap="flat" cmpd="sng" algn="ctr">
            <a:solidFill>
              <a:srgbClr val="F79646"/>
            </a:solidFill>
            <a:prstDash val="solid"/>
            <a:tailEnd type="arrow"/>
          </a:ln>
          <a:effectLst/>
        </p:spPr>
      </p:cxnSp>
      <p:cxnSp>
        <p:nvCxnSpPr>
          <p:cNvPr id="25" name="Kaareva yhdysviiva 41">
            <a:extLst>
              <a:ext uri="{FF2B5EF4-FFF2-40B4-BE49-F238E27FC236}">
                <a16:creationId xmlns:a16="http://schemas.microsoft.com/office/drawing/2014/main" id="{1A7DC2AF-245C-46E8-A7E3-E621EA13C5BA}"/>
              </a:ext>
            </a:extLst>
          </p:cNvPr>
          <p:cNvCxnSpPr/>
          <p:nvPr/>
        </p:nvCxnSpPr>
        <p:spPr>
          <a:xfrm flipV="1">
            <a:off x="3172764" y="2271549"/>
            <a:ext cx="549769" cy="530922"/>
          </a:xfrm>
          <a:prstGeom prst="curvedConnector3">
            <a:avLst>
              <a:gd name="adj1" fmla="val -2613"/>
            </a:avLst>
          </a:prstGeom>
          <a:noFill/>
          <a:ln w="76200" cap="flat" cmpd="sng" algn="ctr">
            <a:solidFill>
              <a:srgbClr val="F79646"/>
            </a:solidFill>
            <a:prstDash val="solid"/>
            <a:tailEnd type="arrow"/>
          </a:ln>
          <a:effectLst/>
        </p:spPr>
      </p:cxnSp>
      <p:sp>
        <p:nvSpPr>
          <p:cNvPr id="26" name="Tekstiruutu 25">
            <a:extLst>
              <a:ext uri="{FF2B5EF4-FFF2-40B4-BE49-F238E27FC236}">
                <a16:creationId xmlns:a16="http://schemas.microsoft.com/office/drawing/2014/main" id="{A7E81261-18B9-47A4-8159-19F9CA55E8BD}"/>
              </a:ext>
            </a:extLst>
          </p:cNvPr>
          <p:cNvSpPr txBox="1"/>
          <p:nvPr/>
        </p:nvSpPr>
        <p:spPr>
          <a:xfrm>
            <a:off x="4874498" y="3430872"/>
            <a:ext cx="14879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</a:rPr>
              <a:t>Hankkeen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</a:rPr>
              <a:t>aikataulu</a:t>
            </a:r>
          </a:p>
        </p:txBody>
      </p:sp>
      <p:sp>
        <p:nvSpPr>
          <p:cNvPr id="27" name="Tekstiruutu 26">
            <a:extLst>
              <a:ext uri="{FF2B5EF4-FFF2-40B4-BE49-F238E27FC236}">
                <a16:creationId xmlns:a16="http://schemas.microsoft.com/office/drawing/2014/main" id="{9D196D2D-2CB5-4221-898A-036FAE8207AE}"/>
              </a:ext>
            </a:extLst>
          </p:cNvPr>
          <p:cNvSpPr txBox="1"/>
          <p:nvPr/>
        </p:nvSpPr>
        <p:spPr>
          <a:xfrm>
            <a:off x="8433743" y="1792879"/>
            <a:ext cx="780691" cy="646331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</a:rPr>
              <a:t>Ohjaus-ryhmän kokous 1</a:t>
            </a:r>
          </a:p>
        </p:txBody>
      </p:sp>
      <p:cxnSp>
        <p:nvCxnSpPr>
          <p:cNvPr id="28" name="Kaareva yhdysviiva 32">
            <a:extLst>
              <a:ext uri="{FF2B5EF4-FFF2-40B4-BE49-F238E27FC236}">
                <a16:creationId xmlns:a16="http://schemas.microsoft.com/office/drawing/2014/main" id="{E76F013D-C05F-47F3-8AB5-852617AD9DF5}"/>
              </a:ext>
            </a:extLst>
          </p:cNvPr>
          <p:cNvCxnSpPr/>
          <p:nvPr/>
        </p:nvCxnSpPr>
        <p:spPr>
          <a:xfrm rot="5400000" flipV="1">
            <a:off x="8075822" y="2337935"/>
            <a:ext cx="549769" cy="530922"/>
          </a:xfrm>
          <a:prstGeom prst="curvedConnector3">
            <a:avLst>
              <a:gd name="adj1" fmla="val -2613"/>
            </a:avLst>
          </a:prstGeom>
          <a:noFill/>
          <a:ln w="76200" cap="flat" cmpd="sng" algn="ctr">
            <a:solidFill>
              <a:srgbClr val="F79646"/>
            </a:solidFill>
            <a:prstDash val="solid"/>
            <a:tailEnd type="arrow"/>
          </a:ln>
          <a:effectLst/>
        </p:spPr>
      </p:cxnSp>
      <p:sp>
        <p:nvSpPr>
          <p:cNvPr id="29" name="Tekstiruutu 28">
            <a:extLst>
              <a:ext uri="{FF2B5EF4-FFF2-40B4-BE49-F238E27FC236}">
                <a16:creationId xmlns:a16="http://schemas.microsoft.com/office/drawing/2014/main" id="{01EEA9DE-3BF7-4217-B601-2F2D980D32A1}"/>
              </a:ext>
            </a:extLst>
          </p:cNvPr>
          <p:cNvSpPr txBox="1"/>
          <p:nvPr/>
        </p:nvSpPr>
        <p:spPr>
          <a:xfrm>
            <a:off x="1910094" y="4889084"/>
            <a:ext cx="756375" cy="461665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</a:rPr>
              <a:t>Työpaja 2</a:t>
            </a:r>
          </a:p>
        </p:txBody>
      </p:sp>
      <p:sp>
        <p:nvSpPr>
          <p:cNvPr id="30" name="Suorakulmio 29">
            <a:extLst>
              <a:ext uri="{FF2B5EF4-FFF2-40B4-BE49-F238E27FC236}">
                <a16:creationId xmlns:a16="http://schemas.microsoft.com/office/drawing/2014/main" id="{0A896AE1-0E9B-4CD4-A493-F0EDE38DEF44}"/>
              </a:ext>
            </a:extLst>
          </p:cNvPr>
          <p:cNvSpPr/>
          <p:nvPr/>
        </p:nvSpPr>
        <p:spPr>
          <a:xfrm>
            <a:off x="2741267" y="4532850"/>
            <a:ext cx="2180718" cy="1063418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marL="0" marR="0" lvl="0" indent="0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  <a:t>Koulun käsikirjan laadinta</a:t>
            </a:r>
          </a:p>
          <a:p>
            <a:pPr marL="0" marR="0" lvl="0" indent="0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  <a:t>2-5/2018</a:t>
            </a:r>
          </a:p>
          <a:p>
            <a:pPr marL="171450" marR="0" lvl="0" indent="-171450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2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  <a:t>Toimintatapojen sopiminen</a:t>
            </a:r>
          </a:p>
          <a:p>
            <a:pPr marL="171450" marR="0" lvl="0" indent="-171450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200" b="0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</a:rPr>
              <a:t>Tiedotus</a:t>
            </a:r>
          </a:p>
        </p:txBody>
      </p:sp>
    </p:spTree>
    <p:extLst>
      <p:ext uri="{BB962C8B-B14F-4D97-AF65-F5344CB8AC3E}">
        <p14:creationId xmlns:p14="http://schemas.microsoft.com/office/powerpoint/2010/main" val="794519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2125E0DB-2D8E-44E2-A0E0-08BE47487E39}"/>
              </a:ext>
            </a:extLst>
          </p:cNvPr>
          <p:cNvGrpSpPr/>
          <p:nvPr/>
        </p:nvGrpSpPr>
        <p:grpSpPr>
          <a:xfrm>
            <a:off x="3" y="0"/>
            <a:ext cx="12192000" cy="1123951"/>
            <a:chOff x="0" y="5734050"/>
            <a:chExt cx="12192000" cy="1123951"/>
          </a:xfrm>
        </p:grpSpPr>
        <p:sp>
          <p:nvSpPr>
            <p:cNvPr id="4" name="Suorakulmio 3">
              <a:extLst>
                <a:ext uri="{FF2B5EF4-FFF2-40B4-BE49-F238E27FC236}">
                  <a16:creationId xmlns:a16="http://schemas.microsoft.com/office/drawing/2014/main" id="{5502DBB7-19D5-485B-B775-22B3DB5C7245}"/>
                </a:ext>
              </a:extLst>
            </p:cNvPr>
            <p:cNvSpPr/>
            <p:nvPr/>
          </p:nvSpPr>
          <p:spPr>
            <a:xfrm>
              <a:off x="0" y="5734051"/>
              <a:ext cx="12192000" cy="112395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5" name="Suorakulmio 4">
              <a:extLst>
                <a:ext uri="{FF2B5EF4-FFF2-40B4-BE49-F238E27FC236}">
                  <a16:creationId xmlns:a16="http://schemas.microsoft.com/office/drawing/2014/main" id="{AC20F9B0-6B5A-4013-8BC0-423477E68BDA}"/>
                </a:ext>
              </a:extLst>
            </p:cNvPr>
            <p:cNvSpPr/>
            <p:nvPr/>
          </p:nvSpPr>
          <p:spPr>
            <a:xfrm>
              <a:off x="0" y="6542690"/>
              <a:ext cx="12192000" cy="31531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" name="Kuva 6">
              <a:extLst>
                <a:ext uri="{FF2B5EF4-FFF2-40B4-BE49-F238E27FC236}">
                  <a16:creationId xmlns:a16="http://schemas.microsoft.com/office/drawing/2014/main" id="{D3CFF030-8661-4958-B345-1B586BA0B6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5312" y="5734050"/>
              <a:ext cx="3381375" cy="1123950"/>
            </a:xfrm>
            <a:prstGeom prst="rect">
              <a:avLst/>
            </a:prstGeom>
          </p:spPr>
        </p:pic>
      </p:grpSp>
      <p:sp>
        <p:nvSpPr>
          <p:cNvPr id="9" name="Suorakulmio 8">
            <a:extLst>
              <a:ext uri="{FF2B5EF4-FFF2-40B4-BE49-F238E27FC236}">
                <a16:creationId xmlns:a16="http://schemas.microsoft.com/office/drawing/2014/main" id="{AB229077-4140-4AF4-8C79-C850DBBA4C08}"/>
              </a:ext>
            </a:extLst>
          </p:cNvPr>
          <p:cNvSpPr/>
          <p:nvPr/>
        </p:nvSpPr>
        <p:spPr>
          <a:xfrm>
            <a:off x="780393" y="1863686"/>
            <a:ext cx="977268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b="1" dirty="0">
                <a:latin typeface="Candara" panose="020E0502030303020204" pitchFamily="34" charset="0"/>
              </a:rPr>
              <a:t>YHTEYSTIEDOT</a:t>
            </a:r>
          </a:p>
          <a:p>
            <a:endParaRPr lang="fi-FI" dirty="0">
              <a:latin typeface="Candara" panose="020E0502030303020204" pitchFamily="34" charset="0"/>
            </a:endParaRPr>
          </a:p>
          <a:p>
            <a:r>
              <a:rPr lang="fi-FI" dirty="0">
                <a:latin typeface="Candara" panose="020E0502030303020204" pitchFamily="34" charset="0"/>
              </a:rPr>
              <a:t>Askolan kunta</a:t>
            </a:r>
          </a:p>
          <a:p>
            <a:r>
              <a:rPr lang="fi-FI" dirty="0">
                <a:latin typeface="Candara" panose="020E0502030303020204" pitchFamily="34" charset="0"/>
              </a:rPr>
              <a:t>Tekninen toimi</a:t>
            </a:r>
          </a:p>
          <a:p>
            <a:r>
              <a:rPr lang="fi-FI" dirty="0">
                <a:latin typeface="Candara" panose="020E0502030303020204" pitchFamily="34" charset="0"/>
              </a:rPr>
              <a:t>Tekninen johtaja Esko </a:t>
            </a:r>
            <a:r>
              <a:rPr lang="fi-FI" dirty="0" err="1">
                <a:latin typeface="Candara" panose="020E0502030303020204" pitchFamily="34" charset="0"/>
              </a:rPr>
              <a:t>Halmesmäki</a:t>
            </a:r>
            <a:endParaRPr lang="fi-FI" dirty="0">
              <a:latin typeface="Candara" panose="020E0502030303020204" pitchFamily="34" charset="0"/>
            </a:endParaRPr>
          </a:p>
          <a:p>
            <a:r>
              <a:rPr lang="fi-FI" dirty="0">
                <a:latin typeface="Candara" panose="020E0502030303020204" pitchFamily="34" charset="0"/>
              </a:rPr>
              <a:t>Puhelin: 0400 775 527</a:t>
            </a:r>
          </a:p>
          <a:p>
            <a:r>
              <a:rPr lang="fi-FI" dirty="0">
                <a:latin typeface="Candara" panose="020E0502030303020204" pitchFamily="34" charset="0"/>
              </a:rPr>
              <a:t>Sähköposti: </a:t>
            </a:r>
            <a:r>
              <a:rPr lang="fi-FI" u="sng" dirty="0">
                <a:hlinkClick r:id="rId3"/>
              </a:rPr>
              <a:t>esko.halmesmaki@askola.fi</a:t>
            </a:r>
            <a:endParaRPr lang="fi-FI" dirty="0">
              <a:latin typeface="Candara" panose="020E0502030303020204" pitchFamily="34" charset="0"/>
            </a:endParaRPr>
          </a:p>
          <a:p>
            <a:endParaRPr lang="fi-FI" dirty="0">
              <a:latin typeface="Candara" panose="020E0502030303020204" pitchFamily="34" charset="0"/>
            </a:endParaRPr>
          </a:p>
          <a:p>
            <a:r>
              <a:rPr lang="fi-FI" dirty="0">
                <a:latin typeface="Candara" panose="020E0502030303020204" pitchFamily="34" charset="0"/>
              </a:rPr>
              <a:t>Destia Oy</a:t>
            </a:r>
          </a:p>
          <a:p>
            <a:r>
              <a:rPr lang="fi-FI" dirty="0">
                <a:latin typeface="Candara" panose="020E0502030303020204" pitchFamily="34" charset="0"/>
              </a:rPr>
              <a:t>DI Hanna Puolimatka</a:t>
            </a:r>
          </a:p>
          <a:p>
            <a:r>
              <a:rPr lang="fi-FI" dirty="0">
                <a:latin typeface="Candara" panose="020E0502030303020204" pitchFamily="34" charset="0"/>
              </a:rPr>
              <a:t>Puhelin</a:t>
            </a:r>
            <a:r>
              <a:rPr lang="fi-FI">
                <a:latin typeface="Candara" panose="020E0502030303020204" pitchFamily="34" charset="0"/>
              </a:rPr>
              <a:t>: </a:t>
            </a:r>
            <a:r>
              <a:rPr lang="fi-FI"/>
              <a:t>040 641 6121</a:t>
            </a:r>
            <a:br>
              <a:rPr lang="fi-FI"/>
            </a:br>
            <a:r>
              <a:rPr lang="fi-FI">
                <a:latin typeface="Candara" panose="020E0502030303020204" pitchFamily="34" charset="0"/>
              </a:rPr>
              <a:t>Sähköposti</a:t>
            </a:r>
            <a:r>
              <a:rPr lang="fi-FI" dirty="0">
                <a:latin typeface="Candara" panose="020E0502030303020204" pitchFamily="34" charset="0"/>
              </a:rPr>
              <a:t>: </a:t>
            </a:r>
            <a:r>
              <a:rPr lang="fi-FI" u="sng" dirty="0">
                <a:hlinkClick r:id="rId4"/>
              </a:rPr>
              <a:t>hanna.puolimatka@destia</a:t>
            </a:r>
            <a:r>
              <a:rPr lang="fi-FI" u="sng">
                <a:hlinkClick r:id="rId4"/>
              </a:rPr>
              <a:t>.fi</a:t>
            </a:r>
            <a:r>
              <a:rPr lang="fi-FI"/>
              <a:t> </a:t>
            </a:r>
            <a:endParaRPr lang="fi-FI" dirty="0">
              <a:latin typeface="Candara" panose="020E0502030303020204" pitchFamily="34" charset="0"/>
            </a:endParaRPr>
          </a:p>
          <a:p>
            <a:endParaRPr lang="fi-FI" dirty="0">
              <a:latin typeface="Candara" panose="020E0502030303020204" pitchFamily="34" charset="0"/>
            </a:endParaRPr>
          </a:p>
        </p:txBody>
      </p:sp>
      <p:sp>
        <p:nvSpPr>
          <p:cNvPr id="10" name="Otsikko 1">
            <a:extLst>
              <a:ext uri="{FF2B5EF4-FFF2-40B4-BE49-F238E27FC236}">
                <a16:creationId xmlns:a16="http://schemas.microsoft.com/office/drawing/2014/main" id="{BB9BDD97-02DE-45F8-9AA1-28A423C74468}"/>
              </a:ext>
            </a:extLst>
          </p:cNvPr>
          <p:cNvSpPr txBox="1">
            <a:spLocks/>
          </p:cNvSpPr>
          <p:nvPr/>
        </p:nvSpPr>
        <p:spPr>
          <a:xfrm>
            <a:off x="281499" y="1414593"/>
            <a:ext cx="8820496" cy="64837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i-FI" dirty="0">
                <a:latin typeface="Candara" panose="020E0502030303020204" pitchFamily="34" charset="0"/>
              </a:rPr>
              <a:t>Askolan koulun koulureittien ja koululaisten liikenneturvallisuus</a:t>
            </a:r>
          </a:p>
        </p:txBody>
      </p:sp>
    </p:spTree>
    <p:extLst>
      <p:ext uri="{BB962C8B-B14F-4D97-AF65-F5344CB8AC3E}">
        <p14:creationId xmlns:p14="http://schemas.microsoft.com/office/powerpoint/2010/main" val="2335095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aTyDocumentArchive xmlns="bf3f5c5e-af03-45f2-ad4d-25e99f738005">false</SaTyDocumentArchive>
    <SaTyTosIssueGroupId xmlns="bf3f5c5e-af03-45f2-ad4d-25e99f738005" xsi:nil="true"/>
    <p39f2945831442ffb2b72677709d8610 xmlns="986746b9-21ea-4a10-94d5-c7e2d54bbe5a">
      <Terms xmlns="http://schemas.microsoft.com/office/infopath/2007/PartnerControls"/>
    </p39f2945831442ffb2b72677709d8610>
    <SaTyTosTaskGroup xmlns="bf3f5c5e-af03-45f2-ad4d-25e99f738005" xsi:nil="true"/>
    <SaTyTosIssueGroup xmlns="bf3f5c5e-af03-45f2-ad4d-25e99f738005" xsi:nil="true"/>
    <SaTyDocumentStatus xmlns="bf3f5c5e-af03-45f2-ad4d-25e99f738005">Luonnos</SaTyDocumentStatus>
    <SaTyTosPreservation xmlns="bf3f5c5e-af03-45f2-ad4d-25e99f738005">3 v</SaTyTosPreservation>
    <SaTyTosDocumentType xmlns="bf3f5c5e-af03-45f2-ad4d-25e99f738005" xsi:nil="true"/>
    <SaTyDocumentUserData xmlns="bf3f5c5e-af03-45f2-ad4d-25e99f738005">false</SaTyDocumentUserData>
    <TaxCatchAll xmlns="986746b9-21ea-4a10-94d5-c7e2d54bbe5a">
      <Value>1</Value>
    </TaxCatchAll>
    <f4b386671deb464d8bb6062959db37ce xmlns="986746b9-21ea-4a10-94d5-c7e2d54bbe5a">
      <Terms xmlns="http://schemas.microsoft.com/office/infopath/2007/PartnerControls"/>
    </f4b386671deb464d8bb6062959db37ce>
    <SaTyTosPublicity xmlns="bf3f5c5e-af03-45f2-ad4d-25e99f738005">Julkinen</SaTyTosPublicity>
    <SaTyTosTaskGroupId xmlns="bf3f5c5e-af03-45f2-ad4d-25e99f738005" xsi:nil="true"/>
    <g947cab29b3b46f18713a0acc4648f6c xmlns="986746b9-21ea-4a10-94d5-c7e2d54bbe5a">
      <Terms xmlns="http://schemas.microsoft.com/office/infopath/2007/PartnerControls"/>
    </g947cab29b3b46f18713a0acc4648f6c>
    <SaTyTosDocumentTypeId xmlns="bf3f5c5e-af03-45f2-ad4d-25e99f738005" xsi:nil="true"/>
    <SaTyDocumentYear xmlns="bf3f5c5e-af03-45f2-ad4d-25e99f738005">2017</SaTyDocumentYear>
    <a9215f07bdd34c12927c30fd8ee294e2 xmlns="986746b9-21ea-4a10-94d5-c7e2d54bbe5a">
      <Terms xmlns="http://schemas.microsoft.com/office/infopath/2007/PartnerControls"/>
    </a9215f07bdd34c12927c30fd8ee294e2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40397ff5-035d-43a5-8834-729ee8c332fa" ContentTypeId="0x0101000EC482A17D284AEE8290D09FC0D2D6D200C589622A2BFC49F09A63EB8A04006250" PreviousValue="tru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Trafi esitys kuvaton (fi)" ma:contentTypeID="0x0101000EC482A17D284AEE8290D09FC0D2D6D200C589622A2BFC49F09A63EB8A0400625000A61671468641A24F9903C856E9C96988" ma:contentTypeVersion="60" ma:contentTypeDescription="" ma:contentTypeScope="" ma:versionID="74d29ac651b89a33619812ca53e5c1de">
  <xsd:schema xmlns:xsd="http://www.w3.org/2001/XMLSchema" xmlns:xs="http://www.w3.org/2001/XMLSchema" xmlns:p="http://schemas.microsoft.com/office/2006/metadata/properties" xmlns:ns2="bf3f5c5e-af03-45f2-ad4d-25e99f738005" xmlns:ns3="986746b9-21ea-4a10-94d5-c7e2d54bbe5a" targetNamespace="http://schemas.microsoft.com/office/2006/metadata/properties" ma:root="true" ma:fieldsID="3e74b64e811e4ee2915b402f386f6269" ns2:_="" ns3:_="">
    <xsd:import namespace="bf3f5c5e-af03-45f2-ad4d-25e99f738005"/>
    <xsd:import namespace="986746b9-21ea-4a10-94d5-c7e2d54bbe5a"/>
    <xsd:element name="properties">
      <xsd:complexType>
        <xsd:sequence>
          <xsd:element name="documentManagement">
            <xsd:complexType>
              <xsd:all>
                <xsd:element ref="ns2:SaTyDocumentArchive" minOccurs="0"/>
                <xsd:element ref="ns2:SaTyTosTaskGroup" minOccurs="0"/>
                <xsd:element ref="ns2:SaTyTosTaskGroupId" minOccurs="0"/>
                <xsd:element ref="ns2:SaTyTosIssueGroup" minOccurs="0"/>
                <xsd:element ref="ns2:SaTyTosIssueGroupId" minOccurs="0"/>
                <xsd:element ref="ns2:SaTyTosDocumentType" minOccurs="0"/>
                <xsd:element ref="ns2:SaTyTosDocumentTypeId" minOccurs="0"/>
                <xsd:element ref="ns2:SaTyTosPreservation" minOccurs="0"/>
                <xsd:element ref="ns2:SaTyDocumentYear" minOccurs="0"/>
                <xsd:element ref="ns2:SaTyDocumentStatus" minOccurs="0"/>
                <xsd:element ref="ns2:SaTyTosPublicity" minOccurs="0"/>
                <xsd:element ref="ns3:a9215f07bdd34c12927c30fd8ee294e2" minOccurs="0"/>
                <xsd:element ref="ns3:TaxCatchAll" minOccurs="0"/>
                <xsd:element ref="ns3:TaxCatchAllLabel" minOccurs="0"/>
                <xsd:element ref="ns3:f4b386671deb464d8bb6062959db37ce" minOccurs="0"/>
                <xsd:element ref="ns3:p39f2945831442ffb2b72677709d8610" minOccurs="0"/>
                <xsd:element ref="ns3:g947cab29b3b46f18713a0acc4648f6c" minOccurs="0"/>
                <xsd:element ref="ns2:SaTyDocumentUser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3f5c5e-af03-45f2-ad4d-25e99f738005" elementFormDefault="qualified">
    <xsd:import namespace="http://schemas.microsoft.com/office/2006/documentManagement/types"/>
    <xsd:import namespace="http://schemas.microsoft.com/office/infopath/2007/PartnerControls"/>
    <xsd:element name="SaTyDocumentArchive" ma:index="8" nillable="true" ma:displayName="Arkistoitava" ma:default="0" ma:description="" ma:internalName="SaTyDocumentArchive">
      <xsd:simpleType>
        <xsd:restriction base="dms:Boolean"/>
      </xsd:simpleType>
    </xsd:element>
    <xsd:element name="SaTyTosTaskGroup" ma:index="9" nillable="true" ma:displayName="Tehtävä" ma:hidden="true" ma:indexed="true" ma:internalName="SaTyTosTaskGroup" ma:readOnly="false">
      <xsd:simpleType>
        <xsd:restriction base="dms:Text">
          <xsd:maxLength value="255"/>
        </xsd:restriction>
      </xsd:simpleType>
    </xsd:element>
    <xsd:element name="SaTyTosTaskGroupId" ma:index="10" nillable="true" ma:displayName="Tehtävän tunnus" ma:hidden="true" ma:indexed="true" ma:internalName="SaTyTosTaskGroupId">
      <xsd:simpleType>
        <xsd:restriction base="dms:Text"/>
      </xsd:simpleType>
    </xsd:element>
    <xsd:element name="SaTyTosIssueGroup" ma:index="11" nillable="true" ma:displayName="Tehtävän tarkenne" ma:hidden="true" ma:indexed="true" ma:internalName="SaTyTosIssueGroup" ma:readOnly="false">
      <xsd:simpleType>
        <xsd:restriction base="dms:Text">
          <xsd:maxLength value="255"/>
        </xsd:restriction>
      </xsd:simpleType>
    </xsd:element>
    <xsd:element name="SaTyTosIssueGroupId" ma:index="12" nillable="true" ma:displayName="Tehtävän tarkenteen tunnus" ma:hidden="true" ma:indexed="true" ma:internalName="SaTyTosIssueGroupId">
      <xsd:simpleType>
        <xsd:restriction base="dms:Text"/>
      </xsd:simpleType>
    </xsd:element>
    <xsd:element name="SaTyTosDocumentType" ma:index="13" nillable="true" ma:displayName="Dokumenttityyppi" ma:indexed="true" ma:internalName="SaTyTosDocumentType">
      <xsd:simpleType>
        <xsd:restriction base="dms:Text"/>
      </xsd:simpleType>
    </xsd:element>
    <xsd:element name="SaTyTosDocumentTypeId" ma:index="14" nillable="true" ma:displayName="Dokumenttityypin tunnus" ma:hidden="true" ma:indexed="true" ma:internalName="SaTyTosDocumentTypeId">
      <xsd:simpleType>
        <xsd:restriction base="dms:Text"/>
      </xsd:simpleType>
    </xsd:element>
    <xsd:element name="SaTyTosPreservation" ma:index="15" nillable="true" ma:displayName="Säilytysaika" ma:hidden="true" ma:indexed="true" ma:internalName="SaTyTosPreservation">
      <xsd:simpleType>
        <xsd:restriction base="dms:Text"/>
      </xsd:simpleType>
    </xsd:element>
    <xsd:element name="SaTyDocumentYear" ma:index="16" nillable="true" ma:displayName="Vuosi" ma:decimals="0" ma:hidden="true" ma:internalName="SaTyDocumentYear" ma:percentage="FALSE">
      <xsd:simpleType>
        <xsd:restriction base="dms:Number">
          <xsd:maxInclusive value="2050"/>
          <xsd:minInclusive value="2010"/>
        </xsd:restriction>
      </xsd:simpleType>
    </xsd:element>
    <xsd:element name="SaTyDocumentStatus" ma:index="17" nillable="true" ma:displayName="Tila" ma:default="Luonnos" ma:internalName="SaTyDocumentStatus">
      <xsd:simpleType>
        <xsd:restriction base="dms:Choice">
          <xsd:enumeration value="Luonnos"/>
          <xsd:enumeration value="Valmis"/>
          <xsd:enumeration value="Arkistoitu"/>
        </xsd:restriction>
      </xsd:simpleType>
    </xsd:element>
    <xsd:element name="SaTyTosPublicity" ma:index="20" nillable="true" ma:displayName="Julkisuus" ma:hidden="true" ma:internalName="SaTyTosPublicity">
      <xsd:simpleType>
        <xsd:restriction base="dms:Text"/>
      </xsd:simpleType>
    </xsd:element>
    <xsd:element name="SaTyDocumentUserData" ma:index="31" nillable="true" ma:displayName="Henkilötietoja" ma:default="0" ma:hidden="true" ma:internalName="SaTyDocumentUserData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6746b9-21ea-4a10-94d5-c7e2d54bbe5a" elementFormDefault="qualified">
    <xsd:import namespace="http://schemas.microsoft.com/office/2006/documentManagement/types"/>
    <xsd:import namespace="http://schemas.microsoft.com/office/infopath/2007/PartnerControls"/>
    <xsd:element name="a9215f07bdd34c12927c30fd8ee294e2" ma:index="21" nillable="true" ma:taxonomy="true" ma:internalName="a9215f07bdd34c12927c30fd8ee294e2" ma:taxonomyFieldName="SaTyDocumentOrganisation" ma:displayName="Organisaatiorakenne" ma:readOnly="false" ma:default="" ma:fieldId="{a9215f07-bdd3-4c12-927c-30fd8ee294e2}" ma:sspId="40397ff5-035d-43a5-8834-729ee8c332fa" ma:termSetId="4e8fc55d-bf43-4adc-9421-b3b49beecec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2" nillable="true" ma:displayName="Taxonomy Catch All Column" ma:description="" ma:hidden="true" ma:list="{99153f8a-3e66-41d3-9803-f1f159d75eab}" ma:internalName="TaxCatchAll" ma:showField="CatchAllData" ma:web="bf3f5c5e-af03-45f2-ad4d-25e99f7380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3" nillable="true" ma:displayName="Taxonomy Catch All Column1" ma:description="" ma:hidden="true" ma:list="{99153f8a-3e66-41d3-9803-f1f159d75eab}" ma:internalName="TaxCatchAllLabel" ma:readOnly="true" ma:showField="CatchAllDataLabel" ma:web="bf3f5c5e-af03-45f2-ad4d-25e99f7380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4b386671deb464d8bb6062959db37ce" ma:index="25" nillable="true" ma:taxonomy="true" ma:internalName="f4b386671deb464d8bb6062959db37ce" ma:taxonomyFieldName="SaTyDocumentQuartal" ma:displayName="Osavuosi" ma:readOnly="false" ma:default="" ma:fieldId="{f4b38667-1deb-464d-8bb6-062959db37ce}" ma:sspId="40397ff5-035d-43a5-8834-729ee8c332fa" ma:termSetId="895a9155-bcdc-4b0f-80ed-bd9ee6ec15c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39f2945831442ffb2b72677709d8610" ma:index="27" nillable="true" ma:taxonomy="true" ma:internalName="p39f2945831442ffb2b72677709d8610" ma:taxonomyFieldName="SaTyDocumentMonth" ma:displayName="Kuukausi" ma:readOnly="false" ma:default="" ma:fieldId="{939f2945-8314-42ff-b2b7-2677709d8610}" ma:sspId="40397ff5-035d-43a5-8834-729ee8c332fa" ma:termSetId="9349d5b0-8d30-4cc9-9bbe-b194ef7e757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947cab29b3b46f18713a0acc4648f6c" ma:index="29" nillable="true" ma:taxonomy="true" ma:internalName="g947cab29b3b46f18713a0acc4648f6c" ma:taxonomyFieldName="SaTyDocumentOtherTag" ma:displayName="Muu yksilöivä tieto" ma:readOnly="false" ma:default="" ma:fieldId="{0947cab2-9b3b-46f1-8713-a0acc4648f6c}" ma:sspId="40397ff5-035d-43a5-8834-729ee8c332fa" ma:termSetId="fd54c402-2e62-4cf2-a566-0b7c39712901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818828-6987-4D68-8A0D-7C278978ACE2}"/>
</file>

<file path=customXml/itemProps2.xml><?xml version="1.0" encoding="utf-8"?>
<ds:datastoreItem xmlns:ds="http://schemas.openxmlformats.org/officeDocument/2006/customXml" ds:itemID="{81CCC9F3-920D-45C1-8A4C-1278F765349D}"/>
</file>

<file path=customXml/itemProps3.xml><?xml version="1.0" encoding="utf-8"?>
<ds:datastoreItem xmlns:ds="http://schemas.openxmlformats.org/officeDocument/2006/customXml" ds:itemID="{46DA2675-5D2D-4F32-8EF1-A86A5F2DD483}"/>
</file>

<file path=customXml/itemProps4.xml><?xml version="1.0" encoding="utf-8"?>
<ds:datastoreItem xmlns:ds="http://schemas.openxmlformats.org/officeDocument/2006/customXml" ds:itemID="{230E480C-A271-45D5-9513-EC7890A388DE}"/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267</Words>
  <Application>Microsoft Office PowerPoint</Application>
  <PresentationFormat>Laajakuva</PresentationFormat>
  <Paragraphs>74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Candara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Ylönen Jutta-Leea</dc:creator>
  <cp:lastModifiedBy>Outi Vartiainen</cp:lastModifiedBy>
  <cp:revision>11</cp:revision>
  <dcterms:created xsi:type="dcterms:W3CDTF">2017-11-17T05:06:21Z</dcterms:created>
  <dcterms:modified xsi:type="dcterms:W3CDTF">2018-05-24T07:47:48Z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0x0101000EC482A17D284AEE8290D09FC0D2D6D200C589622A2BFC49F09A63EB8A0400625000A61671468641A24F9903C856E9C96988</vt:lpwstr>
  </property>
  <property fmtid="{D5CDD505-2E9C-101B-9397-08002B2CF9AE}" pid="3" name="od82ff796f8549e7b48b0e43c70930a6">
    <vt:lpwstr>Suomi|88d960e6-e76c-48a2-b607-f1600797b640</vt:lpwstr>
  </property>
  <property fmtid="{D5CDD505-2E9C-101B-9397-08002B2CF9AE}" pid="4" name="SaTyDocumentQuartal">
    <vt:lpwstr/>
  </property>
  <property fmtid="{D5CDD505-2E9C-101B-9397-08002B2CF9AE}" pid="5" name="SaTyDocumentOrganisation">
    <vt:lpwstr/>
  </property>
  <property fmtid="{D5CDD505-2E9C-101B-9397-08002B2CF9AE}" pid="6" name="SaTyDocumentMonth">
    <vt:lpwstr/>
  </property>
  <property fmtid="{D5CDD505-2E9C-101B-9397-08002B2CF9AE}" pid="7" name="eb88049090c34051aae092bae2056bc2">
    <vt:lpwstr/>
  </property>
  <property fmtid="{D5CDD505-2E9C-101B-9397-08002B2CF9AE}" pid="8" name="SaTyTosKeywords">
    <vt:lpwstr/>
  </property>
  <property fmtid="{D5CDD505-2E9C-101B-9397-08002B2CF9AE}" pid="9" name="SaTyDocumentLanguage">
    <vt:lpwstr>1;#Suomi|88d960e6-e76c-48a2-b607-f1600797b640</vt:lpwstr>
  </property>
  <property fmtid="{D5CDD505-2E9C-101B-9397-08002B2CF9AE}" pid="10" name="SaTyDocumentOtherTag">
    <vt:lpwstr/>
  </property>
  <property fmtid="{D5CDD505-2E9C-101B-9397-08002B2CF9AE}" pid="11" name="iq5q">
    <vt:lpwstr>Materiaalit</vt:lpwstr>
  </property>
  <property fmtid="{D5CDD505-2E9C-101B-9397-08002B2CF9AE}" pid="12" name="izv5">
    <vt:lpwstr>Esittelyt</vt:lpwstr>
  </property>
</Properties>
</file>