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61" r:id="rId4"/>
    <p:sldId id="262" r:id="rId5"/>
    <p:sldId id="259" r:id="rId6"/>
    <p:sldId id="263" r:id="rId7"/>
  </p:sldIdLst>
  <p:sldSz cx="9144000" cy="6858000" type="screen4x3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9B"/>
    <a:srgbClr val="003C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17" d="100"/>
          <a:sy n="117" d="100"/>
        </p:scale>
        <p:origin x="84" y="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i-FI" altLang="fi-FI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i-FI" altLang="fi-FI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Click to edit Master text styles</a:t>
            </a:r>
          </a:p>
          <a:p>
            <a:pPr lvl="1"/>
            <a:r>
              <a:rPr lang="fi-FI" altLang="fi-FI" smtClean="0"/>
              <a:t>Second level</a:t>
            </a:r>
          </a:p>
          <a:p>
            <a:pPr lvl="2"/>
            <a:r>
              <a:rPr lang="fi-FI" altLang="fi-FI" smtClean="0"/>
              <a:t>Third level</a:t>
            </a:r>
          </a:p>
          <a:p>
            <a:pPr lvl="3"/>
            <a:r>
              <a:rPr lang="fi-FI" altLang="fi-FI" smtClean="0"/>
              <a:t>Fourth level</a:t>
            </a:r>
          </a:p>
          <a:p>
            <a:pPr lvl="4"/>
            <a:r>
              <a:rPr lang="fi-FI" altLang="fi-FI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i-FI" altLang="fi-FI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C348FDF-9B54-444A-B992-75F7B970A32B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0217492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19050"/>
            <a:ext cx="9183688" cy="6897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81000" y="2438400"/>
            <a:ext cx="8382000" cy="1524000"/>
          </a:xfrm>
        </p:spPr>
        <p:txBody>
          <a:bodyPr/>
          <a:lstStyle>
            <a:lvl1pPr algn="ctr">
              <a:defRPr sz="460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altLang="fi-FI" noProof="0" smtClean="0"/>
              <a:t>Muokkaa perustyyl. napsautt.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400" b="1">
                <a:solidFill>
                  <a:schemeClr val="bg1"/>
                </a:solidFill>
                <a:latin typeface="Trebuchet MS" charset="0"/>
              </a:defRPr>
            </a:lvl1pPr>
          </a:lstStyle>
          <a:p>
            <a:pPr lvl="0"/>
            <a:r>
              <a:rPr lang="fi-FI" altLang="fi-FI" noProof="0" smtClean="0"/>
              <a:t>Muokkaa alaotsikon perustyyliä napsautt.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altLang="fi-FI"/>
              <a:t> </a:t>
            </a:r>
            <a:fld id="{A06DC103-8196-4345-BA81-AFE4BA3C05D7}" type="datetime4">
              <a:rPr lang="fi-FI" altLang="fi-FI"/>
              <a:pPr/>
              <a:t>20. marraskuuta 2017</a:t>
            </a:fld>
            <a:endParaRPr lang="fi-FI" altLang="fi-FI" sz="1400" b="0">
              <a:solidFill>
                <a:schemeClr val="tx1"/>
              </a:solidFill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370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438900" y="1524000"/>
            <a:ext cx="1866900" cy="4572000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1524000"/>
            <a:ext cx="5448300" cy="457200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altLang="fi-FI"/>
              <a:t> </a:t>
            </a:r>
            <a:fld id="{16E025CA-684F-46AB-B128-97B7D9205FA4}" type="datetime4">
              <a:rPr lang="fi-FI" altLang="fi-FI"/>
              <a:pPr/>
              <a:t>20. marraskuuta 2017</a:t>
            </a:fld>
            <a:endParaRPr lang="fi-FI" altLang="fi-FI" sz="1400" b="0">
              <a:solidFill>
                <a:schemeClr val="tx1"/>
              </a:solidFill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883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altLang="fi-FI"/>
              <a:t> </a:t>
            </a:r>
            <a:fld id="{45958A29-9742-46CC-B279-82C853A82A60}" type="datetime4">
              <a:rPr lang="fi-FI" altLang="fi-FI"/>
              <a:pPr/>
              <a:t>20. marraskuuta 2017</a:t>
            </a:fld>
            <a:endParaRPr lang="fi-FI" altLang="fi-FI" sz="1400" b="0">
              <a:solidFill>
                <a:schemeClr val="tx1"/>
              </a:solidFill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658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altLang="fi-FI"/>
              <a:t> </a:t>
            </a:r>
            <a:fld id="{30305466-D590-434B-8970-281B84491961}" type="datetime4">
              <a:rPr lang="fi-FI" altLang="fi-FI"/>
              <a:pPr/>
              <a:t>20. marraskuuta 2017</a:t>
            </a:fld>
            <a:endParaRPr lang="fi-FI" altLang="fi-FI" sz="1400" b="0">
              <a:solidFill>
                <a:schemeClr val="tx1"/>
              </a:solidFill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793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1219200" y="2590800"/>
            <a:ext cx="327660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2590800"/>
            <a:ext cx="327660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altLang="fi-FI"/>
              <a:t> </a:t>
            </a:r>
            <a:fld id="{8CD42457-C58C-4166-8EAC-B384ED0E02E0}" type="datetime4">
              <a:rPr lang="fi-FI" altLang="fi-FI"/>
              <a:pPr/>
              <a:t>20. marraskuuta 2017</a:t>
            </a:fld>
            <a:endParaRPr lang="fi-FI" altLang="fi-FI" sz="1400" b="0">
              <a:solidFill>
                <a:schemeClr val="tx1"/>
              </a:solidFill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532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altLang="fi-FI"/>
              <a:t> </a:t>
            </a:r>
            <a:fld id="{D7A8F474-7100-4B72-9FBB-F4B0CDDB1F7D}" type="datetime4">
              <a:rPr lang="fi-FI" altLang="fi-FI"/>
              <a:pPr/>
              <a:t>20. marraskuuta 2017</a:t>
            </a:fld>
            <a:endParaRPr lang="fi-FI" altLang="fi-FI" sz="1400" b="0">
              <a:solidFill>
                <a:schemeClr val="tx1"/>
              </a:solidFill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164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altLang="fi-FI"/>
              <a:t> </a:t>
            </a:r>
            <a:fld id="{B0F71CFA-8E53-47CC-99DF-7ABE68C3DD86}" type="datetime4">
              <a:rPr lang="fi-FI" altLang="fi-FI"/>
              <a:pPr/>
              <a:t>20. marraskuuta 2017</a:t>
            </a:fld>
            <a:endParaRPr lang="fi-FI" altLang="fi-FI" sz="1400" b="0">
              <a:solidFill>
                <a:schemeClr val="tx1"/>
              </a:solidFill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186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tunnisteen paikkamerkki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altLang="fi-FI"/>
              <a:t> </a:t>
            </a:r>
            <a:fld id="{8817E5E1-2372-4BE1-81EF-440929A43D8A}" type="datetime4">
              <a:rPr lang="fi-FI" altLang="fi-FI"/>
              <a:pPr/>
              <a:t>20. marraskuuta 2017</a:t>
            </a:fld>
            <a:endParaRPr lang="fi-FI" altLang="fi-FI" sz="1400" b="0">
              <a:solidFill>
                <a:schemeClr val="tx1"/>
              </a:solidFill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655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altLang="fi-FI"/>
              <a:t> </a:t>
            </a:r>
            <a:fld id="{BEBD0504-E91F-4B87-9D47-944EF83506E9}" type="datetime4">
              <a:rPr lang="fi-FI" altLang="fi-FI"/>
              <a:pPr/>
              <a:t>20. marraskuuta 2017</a:t>
            </a:fld>
            <a:endParaRPr lang="fi-FI" altLang="fi-FI" sz="1400" b="0">
              <a:solidFill>
                <a:schemeClr val="tx1"/>
              </a:solidFill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90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altLang="fi-FI"/>
              <a:t> </a:t>
            </a:r>
            <a:fld id="{84613E6C-5E92-426E-86D1-7BBDA6C64B7B}" type="datetime4">
              <a:rPr lang="fi-FI" altLang="fi-FI"/>
              <a:pPr/>
              <a:t>20. marraskuuta 2017</a:t>
            </a:fld>
            <a:endParaRPr lang="fi-FI" altLang="fi-FI" sz="1400" b="0">
              <a:solidFill>
                <a:schemeClr val="tx1"/>
              </a:solidFill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402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498850" cy="1211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19388"/>
            <a:ext cx="9183688" cy="4138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1524000"/>
            <a:ext cx="7467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perustyyl. napsautt.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2590800"/>
            <a:ext cx="67056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8300" y="6515100"/>
            <a:ext cx="845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6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i-FI" altLang="fi-FI"/>
              <a:t> </a:t>
            </a:r>
            <a:fld id="{1606F8E6-BBE7-4E9B-B718-C55B61D9DBD4}" type="datetime4">
              <a:rPr lang="fi-FI" altLang="fi-FI"/>
              <a:pPr/>
              <a:t>20. marraskuuta 2017</a:t>
            </a:fld>
            <a:endParaRPr lang="fi-FI" altLang="fi-FI" sz="1400" b="0">
              <a:solidFill>
                <a:schemeClr val="tx1"/>
              </a:solidFill>
              <a:latin typeface="Time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3C7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3C78"/>
          </a:solidFill>
          <a:latin typeface="Trebuchet MS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3C78"/>
          </a:solidFill>
          <a:latin typeface="Trebuchet MS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3C78"/>
          </a:solidFill>
          <a:latin typeface="Trebuchet MS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3C78"/>
          </a:solidFill>
          <a:latin typeface="Trebuchet MS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3C78"/>
          </a:solidFill>
          <a:latin typeface="Trebuchet MS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3C78"/>
          </a:solidFill>
          <a:latin typeface="Trebuchet MS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3C78"/>
          </a:solidFill>
          <a:latin typeface="Trebuchet MS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3C78"/>
          </a:solidFill>
          <a:latin typeface="Trebuchet M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rgbClr val="003C78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200">
          <a:solidFill>
            <a:srgbClr val="003C78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rgbClr val="003C78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3C78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3C78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3C78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3C78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3C78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3C78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2492896"/>
            <a:ext cx="8382000" cy="1524000"/>
          </a:xfrm>
        </p:spPr>
        <p:txBody>
          <a:bodyPr/>
          <a:lstStyle/>
          <a:p>
            <a:r>
              <a:rPr lang="fi-FI" dirty="0" smtClean="0">
                <a:effectLst/>
              </a:rPr>
              <a:t>Hidastaen turvallisuutta –</a:t>
            </a:r>
            <a:endParaRPr lang="fi-FI" altLang="fi-FI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3789040"/>
            <a:ext cx="6400800" cy="792088"/>
          </a:xfrm>
        </p:spPr>
        <p:txBody>
          <a:bodyPr/>
          <a:lstStyle/>
          <a:p>
            <a:r>
              <a:rPr lang="fi-FI" dirty="0" smtClean="0">
                <a:effectLst/>
              </a:rPr>
              <a:t>Uutta näkökulmaa hidasteratkaisuihin </a:t>
            </a:r>
          </a:p>
          <a:p>
            <a:endParaRPr lang="fi-FI" dirty="0"/>
          </a:p>
          <a:p>
            <a:endParaRPr lang="fi-FI" dirty="0" smtClean="0">
              <a:effectLst/>
            </a:endParaRPr>
          </a:p>
          <a:p>
            <a:r>
              <a:rPr lang="fi-FI" sz="4000" dirty="0" smtClean="0">
                <a:effectLst/>
              </a:rPr>
              <a:t>HITU -hanke</a:t>
            </a:r>
            <a:endParaRPr lang="fi-FI" altLang="fi-FI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27584" y="1412776"/>
            <a:ext cx="7467600" cy="762000"/>
          </a:xfrm>
        </p:spPr>
        <p:txBody>
          <a:bodyPr/>
          <a:lstStyle/>
          <a:p>
            <a:r>
              <a:rPr lang="fi-FI" dirty="0" smtClean="0"/>
              <a:t>Hanke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83568" y="2420888"/>
            <a:ext cx="7128792" cy="3888432"/>
          </a:xfrm>
        </p:spPr>
        <p:txBody>
          <a:bodyPr/>
          <a:lstStyle/>
          <a:p>
            <a:r>
              <a:rPr lang="fi-FI" sz="2400" dirty="0" smtClean="0"/>
              <a:t>Hankkeen toteuttaa Forssan kaupungin </a:t>
            </a:r>
            <a:br>
              <a:rPr lang="fi-FI" sz="2400" dirty="0" smtClean="0"/>
            </a:br>
            <a:r>
              <a:rPr lang="fi-FI" sz="2400" dirty="0" smtClean="0"/>
              <a:t>tekninen toimi</a:t>
            </a:r>
          </a:p>
          <a:p>
            <a:pPr lvl="1"/>
            <a:r>
              <a:rPr lang="fi-FI" sz="2000" dirty="0" smtClean="0"/>
              <a:t>Toteutuksesta vastaa </a:t>
            </a:r>
            <a:r>
              <a:rPr lang="fi-FI" sz="2000" dirty="0" err="1" smtClean="0"/>
              <a:t>infrapalvelut</a:t>
            </a:r>
            <a:endParaRPr lang="fi-FI" sz="2000" dirty="0" smtClean="0"/>
          </a:p>
          <a:p>
            <a:pPr marL="457200" lvl="1" indent="0">
              <a:buNone/>
            </a:pPr>
            <a:endParaRPr lang="fi-FI" sz="2000" dirty="0" smtClean="0"/>
          </a:p>
          <a:p>
            <a:r>
              <a:rPr lang="fi-FI" sz="2400" dirty="0" smtClean="0"/>
              <a:t>Hankkeessa suunnitellaan ja toteutetaan uudenlainen hidasteratkaisu kevyen liikenteen väylien turvallisuuden lisäämiseksi</a:t>
            </a:r>
          </a:p>
          <a:p>
            <a:pPr lvl="1"/>
            <a:r>
              <a:rPr lang="fi-FI" sz="2000" dirty="0" smtClean="0"/>
              <a:t>Erityisesti panostetaan koulumatkaliikkumisen turvaamiseen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25480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Lähtökohdat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Koulumatkaliikkumisen turvallisuutta halutaan parantaa </a:t>
            </a:r>
          </a:p>
          <a:p>
            <a:r>
              <a:rPr lang="fi-FI" dirty="0" smtClean="0"/>
              <a:t>Moottoriajoneuvot </a:t>
            </a:r>
            <a:r>
              <a:rPr lang="fi-FI" sz="2000" dirty="0" smtClean="0"/>
              <a:t>(mm. mopoautot) </a:t>
            </a:r>
            <a:r>
              <a:rPr lang="fi-FI" dirty="0" smtClean="0"/>
              <a:t>kevyen liikenteen väylillä paikoitellen ongelma</a:t>
            </a:r>
          </a:p>
          <a:p>
            <a:r>
              <a:rPr lang="fi-FI" dirty="0" smtClean="0"/>
              <a:t>Väylän toimiessa pelastustienä ei sitä voi sulkea </a:t>
            </a:r>
            <a:r>
              <a:rPr lang="fi-FI" sz="2000" dirty="0" smtClean="0"/>
              <a:t>(esim. puomein)</a:t>
            </a:r>
          </a:p>
          <a:p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8036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Toimenpiteet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71600" y="2636912"/>
            <a:ext cx="6984776" cy="3528392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fi-FI" sz="2600" b="1" dirty="0" smtClean="0"/>
              <a:t>HITU -asfaltti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1800" dirty="0" smtClean="0"/>
              <a:t>Hidasteratkaisu, jossa toistamalla loivaa aaltomaista väylän pintaa hidastetaan/vähennetään/estetään luvattomien moottoriajoneuvojen liikkuminen kevyen liikenteen väylällä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600" dirty="0" smtClean="0"/>
              <a:t>Toimenpiteisiin sisältyy hidasteinnovaation </a:t>
            </a:r>
            <a:r>
              <a:rPr lang="fi-FI" sz="2600" dirty="0"/>
              <a:t>suunnittelu, toteutus ja </a:t>
            </a:r>
            <a:r>
              <a:rPr lang="fi-FI" sz="2600" dirty="0" smtClean="0"/>
              <a:t>raportointi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600" dirty="0" smtClean="0"/>
              <a:t>Hidastekokeilun kohteena on ns. ongelmaväylä yhteistyökoulun läheisyydessä</a:t>
            </a:r>
          </a:p>
          <a:p>
            <a:pPr marL="457200" lvl="1" indent="0">
              <a:buNone/>
            </a:pP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206185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Aikataulu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Kokonaistoteutusaika n. 12kk </a:t>
            </a:r>
            <a:r>
              <a:rPr lang="fi-FI" sz="1600" dirty="0" smtClean="0"/>
              <a:t>(10/17-10/18)</a:t>
            </a:r>
            <a:endParaRPr lang="fi-FI" dirty="0" smtClean="0"/>
          </a:p>
          <a:p>
            <a:r>
              <a:rPr lang="fi-FI" dirty="0" smtClean="0"/>
              <a:t>”Aktiivisia” kuukausia </a:t>
            </a:r>
          </a:p>
          <a:p>
            <a:pPr lvl="1"/>
            <a:r>
              <a:rPr lang="fi-FI" dirty="0" smtClean="0"/>
              <a:t>2017 loka-marraskuu</a:t>
            </a:r>
          </a:p>
          <a:p>
            <a:pPr lvl="2"/>
            <a:r>
              <a:rPr lang="fi-FI" dirty="0" smtClean="0"/>
              <a:t>Suunnittelu</a:t>
            </a:r>
          </a:p>
          <a:p>
            <a:pPr lvl="1"/>
            <a:r>
              <a:rPr lang="fi-FI" dirty="0" smtClean="0"/>
              <a:t>2018 touko-kesäkuu</a:t>
            </a:r>
          </a:p>
          <a:p>
            <a:pPr lvl="2"/>
            <a:r>
              <a:rPr lang="fi-FI" dirty="0" smtClean="0"/>
              <a:t>Toteutus ja käyttöönotto</a:t>
            </a:r>
          </a:p>
          <a:p>
            <a:pPr lvl="1"/>
            <a:r>
              <a:rPr lang="fi-FI" dirty="0" smtClean="0"/>
              <a:t>2018 elo-syyskuu</a:t>
            </a:r>
          </a:p>
          <a:p>
            <a:pPr lvl="2"/>
            <a:r>
              <a:rPr lang="fi-FI" dirty="0" smtClean="0"/>
              <a:t>Seuranta, tulokset ja raportointi</a:t>
            </a:r>
          </a:p>
          <a:p>
            <a:pPr lvl="2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1685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323528" y="1484784"/>
            <a:ext cx="8382000" cy="1524000"/>
          </a:xfrm>
        </p:spPr>
        <p:txBody>
          <a:bodyPr/>
          <a:lstStyle/>
          <a:p>
            <a:r>
              <a:rPr lang="fi-FI" i="1" u="sng" dirty="0"/>
              <a:t>Lisätietoa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403648" y="3212976"/>
            <a:ext cx="6400800" cy="1330424"/>
          </a:xfrm>
        </p:spPr>
        <p:txBody>
          <a:bodyPr/>
          <a:lstStyle/>
          <a:p>
            <a:r>
              <a:rPr lang="fi-FI" sz="1800" dirty="0"/>
              <a:t>Tero </a:t>
            </a:r>
            <a:r>
              <a:rPr lang="fi-FI" sz="1800" dirty="0" smtClean="0"/>
              <a:t>Tiensuu</a:t>
            </a:r>
          </a:p>
          <a:p>
            <a:r>
              <a:rPr lang="fi-FI" sz="1600" b="0" dirty="0"/>
              <a:t>k</a:t>
            </a:r>
            <a:r>
              <a:rPr lang="fi-FI" sz="1600" b="0" dirty="0" smtClean="0"/>
              <a:t>unnallistekniikan päällikkö</a:t>
            </a:r>
            <a:endParaRPr lang="fi-FI" sz="1600" b="0" dirty="0"/>
          </a:p>
          <a:p>
            <a:r>
              <a:rPr lang="fi-FI" sz="1600" b="0" u="sng" dirty="0" err="1" smtClean="0"/>
              <a:t>tero.tiensuu@forssa.fi</a:t>
            </a:r>
            <a:endParaRPr lang="fi-FI" sz="1600" b="0" u="sng" dirty="0" smtClean="0"/>
          </a:p>
          <a:p>
            <a:endParaRPr lang="fi-FI" sz="1600" b="0" dirty="0"/>
          </a:p>
          <a:p>
            <a:endParaRPr lang="fi-FI" sz="1800" b="0" dirty="0" smtClean="0"/>
          </a:p>
          <a:p>
            <a:r>
              <a:rPr lang="fi-FI" sz="1800" dirty="0"/>
              <a:t>Anniina </a:t>
            </a:r>
            <a:r>
              <a:rPr lang="fi-FI" sz="1800" dirty="0" smtClean="0"/>
              <a:t>Töttölä</a:t>
            </a:r>
          </a:p>
          <a:p>
            <a:r>
              <a:rPr lang="fi-FI" sz="1600" b="0" dirty="0" smtClean="0"/>
              <a:t>projektisuunnittelija</a:t>
            </a:r>
            <a:endParaRPr lang="fi-FI" sz="1600" b="0" dirty="0"/>
          </a:p>
          <a:p>
            <a:r>
              <a:rPr lang="fi-FI" sz="1600" b="0" u="sng" dirty="0" err="1" smtClean="0"/>
              <a:t>anniina.tottola@forssa.fi</a:t>
            </a:r>
            <a:endParaRPr lang="fi-FI" sz="1600" b="0" u="sng" dirty="0"/>
          </a:p>
          <a:p>
            <a:endParaRPr lang="fi-FI" sz="1800" b="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825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orssa_Graaf_pohja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rebuchet MS"/>
        <a:ea typeface=""/>
        <a:cs typeface=""/>
      </a:majorFont>
      <a:minorFont>
        <a:latin typeface="New Century Schlb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altLang="fi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altLang="fi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aTyDocumentArchive xmlns="bf3f5c5e-af03-45f2-ad4d-25e99f738005">false</SaTyDocumentArchive>
    <SaTyTosIssueGroupId xmlns="bf3f5c5e-af03-45f2-ad4d-25e99f738005" xsi:nil="true"/>
    <p39f2945831442ffb2b72677709d8610 xmlns="986746b9-21ea-4a10-94d5-c7e2d54bbe5a">
      <Terms xmlns="http://schemas.microsoft.com/office/infopath/2007/PartnerControls"/>
    </p39f2945831442ffb2b72677709d8610>
    <SaTyTosTaskGroup xmlns="bf3f5c5e-af03-45f2-ad4d-25e99f738005" xsi:nil="true"/>
    <SaTyTosIssueGroup xmlns="bf3f5c5e-af03-45f2-ad4d-25e99f738005" xsi:nil="true"/>
    <SaTyDocumentStatus xmlns="bf3f5c5e-af03-45f2-ad4d-25e99f738005">Luonnos</SaTyDocumentStatus>
    <SaTyTosPreservation xmlns="bf3f5c5e-af03-45f2-ad4d-25e99f738005">3 v</SaTyTosPreservation>
    <SaTyTosDocumentType xmlns="bf3f5c5e-af03-45f2-ad4d-25e99f738005" xsi:nil="true"/>
    <SaTyDocumentUserData xmlns="bf3f5c5e-af03-45f2-ad4d-25e99f738005">false</SaTyDocumentUserData>
    <TaxCatchAll xmlns="986746b9-21ea-4a10-94d5-c7e2d54bbe5a">
      <Value>1</Value>
    </TaxCatchAll>
    <f4b386671deb464d8bb6062959db37ce xmlns="986746b9-21ea-4a10-94d5-c7e2d54bbe5a">
      <Terms xmlns="http://schemas.microsoft.com/office/infopath/2007/PartnerControls"/>
    </f4b386671deb464d8bb6062959db37ce>
    <SaTyTosPublicity xmlns="bf3f5c5e-af03-45f2-ad4d-25e99f738005">Julkinen</SaTyTosPublicity>
    <SaTyTosTaskGroupId xmlns="bf3f5c5e-af03-45f2-ad4d-25e99f738005" xsi:nil="true"/>
    <g947cab29b3b46f18713a0acc4648f6c xmlns="986746b9-21ea-4a10-94d5-c7e2d54bbe5a">
      <Terms xmlns="http://schemas.microsoft.com/office/infopath/2007/PartnerControls"/>
    </g947cab29b3b46f18713a0acc4648f6c>
    <SaTyTosDocumentTypeId xmlns="bf3f5c5e-af03-45f2-ad4d-25e99f738005" xsi:nil="true"/>
    <SaTyDocumentYear xmlns="bf3f5c5e-af03-45f2-ad4d-25e99f738005">2017</SaTyDocumentYear>
    <a9215f07bdd34c12927c30fd8ee294e2 xmlns="986746b9-21ea-4a10-94d5-c7e2d54bbe5a">
      <Terms xmlns="http://schemas.microsoft.com/office/infopath/2007/PartnerControls"/>
    </a9215f07bdd34c12927c30fd8ee294e2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rafi esitys kuvaton (fi)" ma:contentTypeID="0x0101000EC482A17D284AEE8290D09FC0D2D6D200C589622A2BFC49F09A63EB8A0400625000A61671468641A24F9903C856E9C96988" ma:contentTypeVersion="60" ma:contentTypeDescription="" ma:contentTypeScope="" ma:versionID="74d29ac651b89a33619812ca53e5c1de">
  <xsd:schema xmlns:xsd="http://www.w3.org/2001/XMLSchema" xmlns:xs="http://www.w3.org/2001/XMLSchema" xmlns:p="http://schemas.microsoft.com/office/2006/metadata/properties" xmlns:ns2="bf3f5c5e-af03-45f2-ad4d-25e99f738005" xmlns:ns3="986746b9-21ea-4a10-94d5-c7e2d54bbe5a" targetNamespace="http://schemas.microsoft.com/office/2006/metadata/properties" ma:root="true" ma:fieldsID="3e74b64e811e4ee2915b402f386f6269" ns2:_="" ns3:_="">
    <xsd:import namespace="bf3f5c5e-af03-45f2-ad4d-25e99f738005"/>
    <xsd:import namespace="986746b9-21ea-4a10-94d5-c7e2d54bbe5a"/>
    <xsd:element name="properties">
      <xsd:complexType>
        <xsd:sequence>
          <xsd:element name="documentManagement">
            <xsd:complexType>
              <xsd:all>
                <xsd:element ref="ns2:SaTyDocumentArchive" minOccurs="0"/>
                <xsd:element ref="ns2:SaTyTosTaskGroup" minOccurs="0"/>
                <xsd:element ref="ns2:SaTyTosTaskGroupId" minOccurs="0"/>
                <xsd:element ref="ns2:SaTyTosIssueGroup" minOccurs="0"/>
                <xsd:element ref="ns2:SaTyTosIssueGroupId" minOccurs="0"/>
                <xsd:element ref="ns2:SaTyTosDocumentType" minOccurs="0"/>
                <xsd:element ref="ns2:SaTyTosDocumentTypeId" minOccurs="0"/>
                <xsd:element ref="ns2:SaTyTosPreservation" minOccurs="0"/>
                <xsd:element ref="ns2:SaTyDocumentYear" minOccurs="0"/>
                <xsd:element ref="ns2:SaTyDocumentStatus" minOccurs="0"/>
                <xsd:element ref="ns2:SaTyTosPublicity" minOccurs="0"/>
                <xsd:element ref="ns3:a9215f07bdd34c12927c30fd8ee294e2" minOccurs="0"/>
                <xsd:element ref="ns3:TaxCatchAll" minOccurs="0"/>
                <xsd:element ref="ns3:TaxCatchAllLabel" minOccurs="0"/>
                <xsd:element ref="ns3:f4b386671deb464d8bb6062959db37ce" minOccurs="0"/>
                <xsd:element ref="ns3:p39f2945831442ffb2b72677709d8610" minOccurs="0"/>
                <xsd:element ref="ns3:g947cab29b3b46f18713a0acc4648f6c" minOccurs="0"/>
                <xsd:element ref="ns2:SaTyDocumentUser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3f5c5e-af03-45f2-ad4d-25e99f738005" elementFormDefault="qualified">
    <xsd:import namespace="http://schemas.microsoft.com/office/2006/documentManagement/types"/>
    <xsd:import namespace="http://schemas.microsoft.com/office/infopath/2007/PartnerControls"/>
    <xsd:element name="SaTyDocumentArchive" ma:index="8" nillable="true" ma:displayName="Arkistoitava" ma:default="0" ma:description="" ma:internalName="SaTyDocumentArchive">
      <xsd:simpleType>
        <xsd:restriction base="dms:Boolean"/>
      </xsd:simpleType>
    </xsd:element>
    <xsd:element name="SaTyTosTaskGroup" ma:index="9" nillable="true" ma:displayName="Tehtävä" ma:hidden="true" ma:indexed="true" ma:internalName="SaTyTosTaskGroup" ma:readOnly="false">
      <xsd:simpleType>
        <xsd:restriction base="dms:Text">
          <xsd:maxLength value="255"/>
        </xsd:restriction>
      </xsd:simpleType>
    </xsd:element>
    <xsd:element name="SaTyTosTaskGroupId" ma:index="10" nillable="true" ma:displayName="Tehtävän tunnus" ma:hidden="true" ma:indexed="true" ma:internalName="SaTyTosTaskGroupId">
      <xsd:simpleType>
        <xsd:restriction base="dms:Text"/>
      </xsd:simpleType>
    </xsd:element>
    <xsd:element name="SaTyTosIssueGroup" ma:index="11" nillable="true" ma:displayName="Tehtävän tarkenne" ma:hidden="true" ma:indexed="true" ma:internalName="SaTyTosIssueGroup" ma:readOnly="false">
      <xsd:simpleType>
        <xsd:restriction base="dms:Text">
          <xsd:maxLength value="255"/>
        </xsd:restriction>
      </xsd:simpleType>
    </xsd:element>
    <xsd:element name="SaTyTosIssueGroupId" ma:index="12" nillable="true" ma:displayName="Tehtävän tarkenteen tunnus" ma:hidden="true" ma:indexed="true" ma:internalName="SaTyTosIssueGroupId">
      <xsd:simpleType>
        <xsd:restriction base="dms:Text"/>
      </xsd:simpleType>
    </xsd:element>
    <xsd:element name="SaTyTosDocumentType" ma:index="13" nillable="true" ma:displayName="Dokumenttityyppi" ma:indexed="true" ma:internalName="SaTyTosDocumentType">
      <xsd:simpleType>
        <xsd:restriction base="dms:Text"/>
      </xsd:simpleType>
    </xsd:element>
    <xsd:element name="SaTyTosDocumentTypeId" ma:index="14" nillable="true" ma:displayName="Dokumenttityypin tunnus" ma:hidden="true" ma:indexed="true" ma:internalName="SaTyTosDocumentTypeId">
      <xsd:simpleType>
        <xsd:restriction base="dms:Text"/>
      </xsd:simpleType>
    </xsd:element>
    <xsd:element name="SaTyTosPreservation" ma:index="15" nillable="true" ma:displayName="Säilytysaika" ma:hidden="true" ma:indexed="true" ma:internalName="SaTyTosPreservation">
      <xsd:simpleType>
        <xsd:restriction base="dms:Text"/>
      </xsd:simpleType>
    </xsd:element>
    <xsd:element name="SaTyDocumentYear" ma:index="16" nillable="true" ma:displayName="Vuosi" ma:decimals="0" ma:hidden="true" ma:internalName="SaTyDocumentYear" ma:percentage="FALSE">
      <xsd:simpleType>
        <xsd:restriction base="dms:Number">
          <xsd:maxInclusive value="2050"/>
          <xsd:minInclusive value="2010"/>
        </xsd:restriction>
      </xsd:simpleType>
    </xsd:element>
    <xsd:element name="SaTyDocumentStatus" ma:index="17" nillable="true" ma:displayName="Tila" ma:default="Luonnos" ma:internalName="SaTyDocumentStatus">
      <xsd:simpleType>
        <xsd:restriction base="dms:Choice">
          <xsd:enumeration value="Luonnos"/>
          <xsd:enumeration value="Valmis"/>
          <xsd:enumeration value="Arkistoitu"/>
        </xsd:restriction>
      </xsd:simpleType>
    </xsd:element>
    <xsd:element name="SaTyTosPublicity" ma:index="20" nillable="true" ma:displayName="Julkisuus" ma:hidden="true" ma:internalName="SaTyTosPublicity">
      <xsd:simpleType>
        <xsd:restriction base="dms:Text"/>
      </xsd:simpleType>
    </xsd:element>
    <xsd:element name="SaTyDocumentUserData" ma:index="31" nillable="true" ma:displayName="Henkilötietoja" ma:default="0" ma:hidden="true" ma:internalName="SaTyDocumentUserData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6746b9-21ea-4a10-94d5-c7e2d54bbe5a" elementFormDefault="qualified">
    <xsd:import namespace="http://schemas.microsoft.com/office/2006/documentManagement/types"/>
    <xsd:import namespace="http://schemas.microsoft.com/office/infopath/2007/PartnerControls"/>
    <xsd:element name="a9215f07bdd34c12927c30fd8ee294e2" ma:index="21" nillable="true" ma:taxonomy="true" ma:internalName="a9215f07bdd34c12927c30fd8ee294e2" ma:taxonomyFieldName="SaTyDocumentOrganisation" ma:displayName="Organisaatiorakenne" ma:readOnly="false" ma:default="" ma:fieldId="{a9215f07-bdd3-4c12-927c-30fd8ee294e2}" ma:sspId="40397ff5-035d-43a5-8834-729ee8c332fa" ma:termSetId="4e8fc55d-bf43-4adc-9421-b3b49beecec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2" nillable="true" ma:displayName="Taxonomy Catch All Column" ma:description="" ma:hidden="true" ma:list="{99153f8a-3e66-41d3-9803-f1f159d75eab}" ma:internalName="TaxCatchAll" ma:showField="CatchAllData" ma:web="bf3f5c5e-af03-45f2-ad4d-25e99f73800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3" nillable="true" ma:displayName="Taxonomy Catch All Column1" ma:description="" ma:hidden="true" ma:list="{99153f8a-3e66-41d3-9803-f1f159d75eab}" ma:internalName="TaxCatchAllLabel" ma:readOnly="true" ma:showField="CatchAllDataLabel" ma:web="bf3f5c5e-af03-45f2-ad4d-25e99f73800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4b386671deb464d8bb6062959db37ce" ma:index="25" nillable="true" ma:taxonomy="true" ma:internalName="f4b386671deb464d8bb6062959db37ce" ma:taxonomyFieldName="SaTyDocumentQuartal" ma:displayName="Osavuosi" ma:readOnly="false" ma:default="" ma:fieldId="{f4b38667-1deb-464d-8bb6-062959db37ce}" ma:sspId="40397ff5-035d-43a5-8834-729ee8c332fa" ma:termSetId="895a9155-bcdc-4b0f-80ed-bd9ee6ec15c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39f2945831442ffb2b72677709d8610" ma:index="27" nillable="true" ma:taxonomy="true" ma:internalName="p39f2945831442ffb2b72677709d8610" ma:taxonomyFieldName="SaTyDocumentMonth" ma:displayName="Kuukausi" ma:readOnly="false" ma:default="" ma:fieldId="{939f2945-8314-42ff-b2b7-2677709d8610}" ma:sspId="40397ff5-035d-43a5-8834-729ee8c332fa" ma:termSetId="9349d5b0-8d30-4cc9-9bbe-b194ef7e757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947cab29b3b46f18713a0acc4648f6c" ma:index="29" nillable="true" ma:taxonomy="true" ma:internalName="g947cab29b3b46f18713a0acc4648f6c" ma:taxonomyFieldName="SaTyDocumentOtherTag" ma:displayName="Muu yksilöivä tieto" ma:readOnly="false" ma:default="" ma:fieldId="{0947cab2-9b3b-46f1-8713-a0acc4648f6c}" ma:sspId="40397ff5-035d-43a5-8834-729ee8c332fa" ma:termSetId="fd54c402-2e62-4cf2-a566-0b7c39712901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40397ff5-035d-43a5-8834-729ee8c332fa" ContentTypeId="0x0101000EC482A17D284AEE8290D09FC0D2D6D200C589622A2BFC49F09A63EB8A04006250" PreviousValue="true"/>
</file>

<file path=customXml/itemProps1.xml><?xml version="1.0" encoding="utf-8"?>
<ds:datastoreItem xmlns:ds="http://schemas.openxmlformats.org/officeDocument/2006/customXml" ds:itemID="{1196CB46-1D66-4D92-8C06-867003AB9C88}"/>
</file>

<file path=customXml/itemProps2.xml><?xml version="1.0" encoding="utf-8"?>
<ds:datastoreItem xmlns:ds="http://schemas.openxmlformats.org/officeDocument/2006/customXml" ds:itemID="{D1BEF5C8-1823-41F1-9233-8E9B9035D06C}"/>
</file>

<file path=customXml/itemProps3.xml><?xml version="1.0" encoding="utf-8"?>
<ds:datastoreItem xmlns:ds="http://schemas.openxmlformats.org/officeDocument/2006/customXml" ds:itemID="{52FB8FD3-123E-4E93-A65E-558F02BAE8D4}"/>
</file>

<file path=customXml/itemProps4.xml><?xml version="1.0" encoding="utf-8"?>
<ds:datastoreItem xmlns:ds="http://schemas.openxmlformats.org/officeDocument/2006/customXml" ds:itemID="{A942F7AC-9627-4331-B861-E5086D4835B6}"/>
</file>

<file path=docProps/app.xml><?xml version="1.0" encoding="utf-8"?>
<Properties xmlns="http://schemas.openxmlformats.org/officeDocument/2006/extended-properties" xmlns:vt="http://schemas.openxmlformats.org/officeDocument/2006/docPropsVTypes">
  <Template>Forssa_Graaf_pohja</Template>
  <TotalTime>79</TotalTime>
  <Words>114</Words>
  <Application>Microsoft Office PowerPoint</Application>
  <PresentationFormat>Näytössä katseltava diaesitys (4:3)</PresentationFormat>
  <Paragraphs>38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2" baseType="lpstr">
      <vt:lpstr>Arial</vt:lpstr>
      <vt:lpstr>Courier New</vt:lpstr>
      <vt:lpstr>New Century Schlbk</vt:lpstr>
      <vt:lpstr>Times</vt:lpstr>
      <vt:lpstr>Trebuchet MS</vt:lpstr>
      <vt:lpstr>Forssa_Graaf_pohja</vt:lpstr>
      <vt:lpstr>Hidastaen turvallisuutta –</vt:lpstr>
      <vt:lpstr>Hanke</vt:lpstr>
      <vt:lpstr>Lähtökohdat </vt:lpstr>
      <vt:lpstr>Toimenpiteet</vt:lpstr>
      <vt:lpstr>Aikataulu</vt:lpstr>
      <vt:lpstr>Lisätietoa</vt:lpstr>
    </vt:vector>
  </TitlesOfParts>
  <Company>Forssan Kaupunki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Hidastaen turvallisuutta –</dc:title>
  <dc:creator>Töttölä Anniina</dc:creator>
  <cp:lastModifiedBy>Outi Vartiainen</cp:lastModifiedBy>
  <cp:revision>8</cp:revision>
  <dcterms:created xsi:type="dcterms:W3CDTF">2017-11-03T08:26:11Z</dcterms:created>
  <dcterms:modified xsi:type="dcterms:W3CDTF">2017-11-20T07:16:09Z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0x0101000EC482A17D284AEE8290D09FC0D2D6D200C589622A2BFC49F09A63EB8A0400625000A61671468641A24F9903C856E9C96988</vt:lpwstr>
  </property>
  <property fmtid="{D5CDD505-2E9C-101B-9397-08002B2CF9AE}" pid="3" name="od82ff796f8549e7b48b0e43c70930a6">
    <vt:lpwstr>Suomi|88d960e6-e76c-48a2-b607-f1600797b640</vt:lpwstr>
  </property>
  <property fmtid="{D5CDD505-2E9C-101B-9397-08002B2CF9AE}" pid="4" name="SaTyDocumentQuartal">
    <vt:lpwstr/>
  </property>
  <property fmtid="{D5CDD505-2E9C-101B-9397-08002B2CF9AE}" pid="5" name="SaTyDocumentOrganisation">
    <vt:lpwstr/>
  </property>
  <property fmtid="{D5CDD505-2E9C-101B-9397-08002B2CF9AE}" pid="6" name="SaTyDocumentMonth">
    <vt:lpwstr/>
  </property>
  <property fmtid="{D5CDD505-2E9C-101B-9397-08002B2CF9AE}" pid="7" name="eb88049090c34051aae092bae2056bc2">
    <vt:lpwstr/>
  </property>
  <property fmtid="{D5CDD505-2E9C-101B-9397-08002B2CF9AE}" pid="8" name="SaTyTosKeywords">
    <vt:lpwstr/>
  </property>
  <property fmtid="{D5CDD505-2E9C-101B-9397-08002B2CF9AE}" pid="9" name="SaTyDocumentLanguage">
    <vt:lpwstr>1;#Suomi|88d960e6-e76c-48a2-b607-f1600797b640</vt:lpwstr>
  </property>
  <property fmtid="{D5CDD505-2E9C-101B-9397-08002B2CF9AE}" pid="10" name="SaTyDocumentOtherTag">
    <vt:lpwstr/>
  </property>
  <property fmtid="{D5CDD505-2E9C-101B-9397-08002B2CF9AE}" pid="11" name="iq5q">
    <vt:lpwstr>Materiaalit</vt:lpwstr>
  </property>
  <property fmtid="{D5CDD505-2E9C-101B-9397-08002B2CF9AE}" pid="12" name="izv5">
    <vt:lpwstr>Esittelyt</vt:lpwstr>
  </property>
</Properties>
</file>