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8" r:id="rId2"/>
    <p:sldId id="383" r:id="rId3"/>
    <p:sldId id="396" r:id="rId4"/>
    <p:sldId id="389" r:id="rId5"/>
  </p:sldIdLst>
  <p:sldSz cx="9144000" cy="5143500" type="screen16x9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57D"/>
    <a:srgbClr val="FF9999"/>
    <a:srgbClr val="33CCCC"/>
    <a:srgbClr val="1BA9E5"/>
    <a:srgbClr val="AD4FB7"/>
    <a:srgbClr val="E4425B"/>
    <a:srgbClr val="D0375B"/>
    <a:srgbClr val="F9D21C"/>
    <a:srgbClr val="FB8C22"/>
    <a:srgbClr val="43C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3" autoAdjust="0"/>
    <p:restoredTop sz="92466" autoAdjust="0"/>
  </p:normalViewPr>
  <p:slideViewPr>
    <p:cSldViewPr snapToGrid="0" snapToObjects="1">
      <p:cViewPr varScale="1">
        <p:scale>
          <a:sx n="135" d="100"/>
          <a:sy n="135" d="100"/>
        </p:scale>
        <p:origin x="132" y="56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8B4FE-5DFD-164D-B100-4125E024CB31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E56C-1471-1D4F-99B3-C15835E8560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17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8357-0B18-304D-A9C9-8C76AC6211AB}" type="datetimeFigureOut">
              <a:rPr lang="en-US" smtClean="0"/>
              <a:t>11/15/2017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1C4D-10EA-1640-8882-3DCA45AB50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94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56934"/>
            <a:ext cx="4826000" cy="797719"/>
          </a:xfrm>
        </p:spPr>
        <p:txBody>
          <a:bodyPr anchor="b">
            <a:noAutofit/>
          </a:bodyPr>
          <a:lstStyle>
            <a:lvl1pPr>
              <a:defRPr sz="4800" b="0" i="0">
                <a:solidFill>
                  <a:schemeClr val="tx1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39066"/>
            <a:ext cx="4826000" cy="690033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6D8F1"/>
                </a:solidFill>
              </a:defRPr>
            </a:lvl1pPr>
          </a:lstStyle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6D8F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6D8F1"/>
                </a:solidFill>
              </a:defRPr>
            </a:lvl1pPr>
          </a:lstStyle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78" y="383813"/>
            <a:ext cx="3710941" cy="874307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268" y="524933"/>
            <a:ext cx="3945467" cy="4040718"/>
          </a:xfrm>
        </p:spPr>
        <p:txBody>
          <a:bodyPr anchor="ctr">
            <a:normAutofit/>
          </a:bodyPr>
          <a:lstStyle>
            <a:lvl1pPr algn="ctr">
              <a:defRPr sz="32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4580467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33413" y="4743059"/>
            <a:ext cx="849177" cy="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85333"/>
            <a:ext cx="3008313" cy="34092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5050"/>
            <a:ext cx="8156576" cy="425054"/>
          </a:xfrm>
        </p:spPr>
        <p:txBody>
          <a:bodyPr anchor="b"/>
          <a:lstStyle>
            <a:lvl1pPr algn="l">
              <a:defRPr sz="2000" b="1">
                <a:solidFill>
                  <a:srgbClr val="1BA9E5"/>
                </a:solidFill>
              </a:defRPr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156576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4"/>
            <a:ext cx="8156576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+mj-lt"/>
                <a:ea typeface="Abadi MT Condensed Extra Bold" charset="0"/>
                <a:cs typeface="Abadi MT Condensed Extra Bold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Gill Sans MT" charset="0"/>
                <a:ea typeface="Gill Sans MT" charset="0"/>
                <a:cs typeface="Gill Sans MT" charset="0"/>
              </a:defRPr>
            </a:lvl1pPr>
            <a:lvl2pPr>
              <a:defRPr b="0" i="0">
                <a:latin typeface="Gill Sans MT" charset="0"/>
                <a:ea typeface="Gill Sans MT" charset="0"/>
                <a:cs typeface="Gill Sans MT" charset="0"/>
              </a:defRPr>
            </a:lvl2pPr>
            <a:lvl3pPr>
              <a:defRPr b="0" i="0">
                <a:latin typeface="Gill Sans MT" charset="0"/>
                <a:ea typeface="Gill Sans MT" charset="0"/>
                <a:cs typeface="Gill Sans MT" charset="0"/>
              </a:defRPr>
            </a:lvl3pPr>
            <a:lvl4pPr>
              <a:defRPr b="0" i="0">
                <a:latin typeface="Gill Sans MT" charset="0"/>
                <a:ea typeface="Gill Sans MT" charset="0"/>
                <a:cs typeface="Gill Sans MT" charset="0"/>
              </a:defRPr>
            </a:lvl4pPr>
            <a:lvl5pPr>
              <a:defRPr b="0" i="0">
                <a:latin typeface="Gill Sans MT" charset="0"/>
                <a:ea typeface="Gill Sans MT" charset="0"/>
                <a:cs typeface="Gill Sans MT" charset="0"/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 l="30000" t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3600" y="567270"/>
            <a:ext cx="5283200" cy="3871198"/>
          </a:xfrm>
        </p:spPr>
        <p:txBody>
          <a:bodyPr anchor="ctr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 err="1"/>
              <a:t>Second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 err="1"/>
              <a:t>Third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2" y="567270"/>
            <a:ext cx="2836333" cy="3871198"/>
          </a:xfr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4000">
                <a:solidFill>
                  <a:schemeClr val="bg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06376"/>
            <a:ext cx="8229600" cy="360892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>
                <a:solidFill>
                  <a:schemeClr val="tx2"/>
                </a:solidFill>
                <a:latin typeface="+mj-lt"/>
                <a:cs typeface="News Gothic MT"/>
              </a:defRPr>
            </a:lvl1pPr>
            <a:lvl2pPr>
              <a:buNone/>
              <a:defRPr sz="1200" b="1" cap="all">
                <a:solidFill>
                  <a:schemeClr val="tx2"/>
                </a:solidFill>
              </a:defRPr>
            </a:lvl2pPr>
            <a:lvl3pPr>
              <a:buNone/>
              <a:defRPr sz="1050" b="1" cap="all">
                <a:solidFill>
                  <a:schemeClr val="tx2"/>
                </a:solidFill>
              </a:defRPr>
            </a:lvl3pPr>
            <a:lvl4pPr>
              <a:buNone/>
              <a:defRPr sz="1050" b="1" cap="all">
                <a:solidFill>
                  <a:schemeClr val="tx2"/>
                </a:solidFill>
              </a:defRPr>
            </a:lvl4pPr>
            <a:lvl5pPr>
              <a:buNone/>
              <a:defRPr sz="1050" b="1" cap="all">
                <a:solidFill>
                  <a:schemeClr val="tx2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563535" y="0"/>
            <a:ext cx="4580467" cy="51435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63535" y="0"/>
            <a:ext cx="4580467" cy="51435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0668" y="414868"/>
            <a:ext cx="3869265" cy="4140199"/>
          </a:xfrm>
        </p:spPr>
        <p:txBody>
          <a:bodyPr anchor="ctr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71513" y="4743059"/>
            <a:ext cx="849176" cy="144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95478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780" y="1200151"/>
            <a:ext cx="397002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2869"/>
            <a:ext cx="4040188" cy="47982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42869"/>
            <a:ext cx="4041775" cy="479822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24933"/>
            <a:ext cx="8441619" cy="4040718"/>
          </a:xfrm>
        </p:spPr>
        <p:txBody>
          <a:bodyPr anchor="ctr">
            <a:normAutofit/>
          </a:bodyPr>
          <a:lstStyle>
            <a:lvl1pPr algn="ctr">
              <a:defRPr sz="32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>
          <a:xfrm>
            <a:off x="860032" y="4678137"/>
            <a:ext cx="819580" cy="273844"/>
          </a:xfrm>
        </p:spPr>
        <p:txBody>
          <a:bodyPr/>
          <a:lstStyle/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41064" y="4678137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7201" y="4678137"/>
            <a:ext cx="357003" cy="273844"/>
          </a:xfrm>
        </p:spPr>
        <p:txBody>
          <a:bodyPr/>
          <a:lstStyle/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24933"/>
            <a:ext cx="3945467" cy="4040718"/>
          </a:xfrm>
        </p:spPr>
        <p:txBody>
          <a:bodyPr anchor="ctr">
            <a:normAutofit/>
          </a:bodyPr>
          <a:lstStyle>
            <a:lvl1pPr algn="ctr">
              <a:defRPr sz="3200"/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580469" y="0"/>
            <a:ext cx="4580467" cy="51435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8" name="Picture 7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05347" y="4743059"/>
            <a:ext cx="849177" cy="144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.png"/>
          <p:cNvPicPr>
            <a:picLocks noChangeAspect="1"/>
          </p:cNvPicPr>
          <p:nvPr userDrawn="1"/>
        </p:nvPicPr>
        <p:blipFill>
          <a:blip r:embed="rId17">
            <a:alphaModFix amt="28000"/>
          </a:blip>
          <a:stretch>
            <a:fillRect/>
          </a:stretch>
        </p:blipFill>
        <p:spPr>
          <a:xfrm>
            <a:off x="8057766" y="4776927"/>
            <a:ext cx="763905" cy="1295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238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 err="1"/>
              <a:t>Second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 err="1"/>
              <a:t>Third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032" y="4678137"/>
            <a:ext cx="81958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3E24-80EA-4746-ACF4-C2CD30379F8B}" type="datetimeFigureOut">
              <a:rPr lang="en-US" smtClean="0"/>
              <a:pPr/>
              <a:t>11/15/2017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1" y="4678137"/>
            <a:ext cx="3570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8382-6DC9-B246-B875-B448B952B44B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1" r:id="rId4"/>
    <p:sldLayoutId id="2147483660" r:id="rId5"/>
    <p:sldLayoutId id="2147483652" r:id="rId6"/>
    <p:sldLayoutId id="2147483653" r:id="rId7"/>
    <p:sldLayoutId id="2147483663" r:id="rId8"/>
    <p:sldLayoutId id="2147483654" r:id="rId9"/>
    <p:sldLayoutId id="2147483662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i="0" kern="1200" cap="none">
          <a:solidFill>
            <a:schemeClr val="tx2"/>
          </a:solidFill>
          <a:latin typeface="+mj-lt"/>
          <a:ea typeface="Abadi MT Condensed Extra Bold" charset="0"/>
          <a:cs typeface="Abadi MT Condensed Extra Bold" charset="0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bg2"/>
        </a:buClr>
        <a:buSzPct val="75000"/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265113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80975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28650" indent="-1778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628650" indent="-1778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556934"/>
            <a:ext cx="7762875" cy="797719"/>
          </a:xfrm>
        </p:spPr>
        <p:txBody>
          <a:bodyPr>
            <a:noAutofit/>
          </a:bodyPr>
          <a:lstStyle/>
          <a:p>
            <a:r>
              <a:rPr lang="fi-FI" sz="2000" b="1" dirty="0"/>
              <a:t>Suojateiden liikenneturvallisuuskampanjoiden vaikuttavuuskokeilu Järvenpäässä, Keravalla ja Tuusulassa</a:t>
            </a:r>
            <a:endParaRPr lang="fi-FI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23.10.2017 | Tapio Kinnunen &amp; Elina Lämsä</a:t>
            </a:r>
          </a:p>
        </p:txBody>
      </p:sp>
    </p:spTree>
    <p:extLst>
      <p:ext uri="{BB962C8B-B14F-4D97-AF65-F5344CB8AC3E}">
        <p14:creationId xmlns:p14="http://schemas.microsoft.com/office/powerpoint/2010/main" val="34318609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01780D8A-C8DD-4C7A-BEF3-22933557D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7623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400" dirty="0"/>
              <a:t>Työssä laaditaan erilaisia liikennekäyttäytymiseen vaikuttavia kokeiluja Järvenpää-Kerava-Tuusula-alueelle. Tarkoituksena on kohdentaa erilaisia  toimenpiteitä muutamille eri ikä- tai liikkujaryhmille sekä arvioida niiden toimivuutta ennen- ja jälkeen-seurannoilla. Työssä etsitään tehokkaimpia vaikutuskeinoja suojatieturvallisuuden parantamiseksi.</a:t>
            </a:r>
            <a:br>
              <a:rPr lang="fi-FI" sz="1400" dirty="0"/>
            </a:br>
            <a:r>
              <a:rPr lang="fi-FI" sz="1400" dirty="0"/>
              <a:t/>
            </a:r>
            <a:br>
              <a:rPr lang="fi-FI" sz="1400" dirty="0"/>
            </a:br>
            <a:r>
              <a:rPr lang="fi-FI" sz="1400" dirty="0"/>
              <a:t>Työn tilaajina ovat Järvenpään, Keravan ja Tuusulan kunnat. Hankkeen kokonaiskustannukset ovat 18 600 € (sis. ALV 24%).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200" dirty="0"/>
              <a:t>Työvaiheet </a:t>
            </a:r>
            <a:r>
              <a:rPr lang="fi-FI" sz="1200" b="1" dirty="0"/>
              <a:t>(kuukausi/vuosi)</a:t>
            </a:r>
            <a:r>
              <a:rPr lang="fi-FI" sz="1200" dirty="0"/>
              <a:t>:</a:t>
            </a:r>
          </a:p>
          <a:p>
            <a:pPr lvl="0">
              <a:lnSpc>
                <a:spcPct val="150000"/>
              </a:lnSpc>
            </a:pPr>
            <a:r>
              <a:rPr lang="fi-FI" sz="1200" dirty="0"/>
              <a:t>Työn määrittely </a:t>
            </a:r>
            <a:r>
              <a:rPr lang="fi-FI" sz="1200" b="1" dirty="0"/>
              <a:t>(syksy 2017)</a:t>
            </a:r>
            <a:endParaRPr lang="fi-FI" sz="1200" dirty="0"/>
          </a:p>
          <a:p>
            <a:pPr lvl="0">
              <a:lnSpc>
                <a:spcPct val="150000"/>
              </a:lnSpc>
            </a:pPr>
            <a:r>
              <a:rPr lang="fi-FI" sz="1200" dirty="0"/>
              <a:t>Erilaisten kokeilujen ja tempausten sekä niiden seurantojen suunnittelu </a:t>
            </a:r>
            <a:r>
              <a:rPr lang="fi-FI" sz="1200" b="1" dirty="0"/>
              <a:t>(kevät 2018)</a:t>
            </a:r>
            <a:endParaRPr lang="fi-FI" sz="1200" dirty="0"/>
          </a:p>
          <a:p>
            <a:pPr lvl="0">
              <a:lnSpc>
                <a:spcPct val="150000"/>
              </a:lnSpc>
            </a:pPr>
            <a:r>
              <a:rPr lang="fi-FI" sz="1200" dirty="0"/>
              <a:t>Ennen seurantojen toteutus </a:t>
            </a:r>
            <a:r>
              <a:rPr lang="fi-FI" sz="1200" b="1" dirty="0"/>
              <a:t>(kevät 2018 )</a:t>
            </a:r>
            <a:endParaRPr lang="fi-FI" sz="1200" dirty="0"/>
          </a:p>
          <a:p>
            <a:pPr lvl="0">
              <a:lnSpc>
                <a:spcPct val="150000"/>
              </a:lnSpc>
            </a:pPr>
            <a:r>
              <a:rPr lang="fi-FI" sz="1200" dirty="0"/>
              <a:t>Kampanjan toteutus kunnissa syksyllä 2018 </a:t>
            </a:r>
            <a:r>
              <a:rPr lang="fi-FI" sz="1200" b="1" dirty="0"/>
              <a:t>(syksy 2018</a:t>
            </a:r>
            <a:r>
              <a:rPr lang="fi-FI" sz="1200" dirty="0"/>
              <a:t>)</a:t>
            </a:r>
          </a:p>
          <a:p>
            <a:pPr lvl="0">
              <a:lnSpc>
                <a:spcPct val="150000"/>
              </a:lnSpc>
            </a:pPr>
            <a:r>
              <a:rPr lang="fi-FI" sz="1200" dirty="0"/>
              <a:t>Jälkeen-seurantojen toteutus </a:t>
            </a:r>
            <a:r>
              <a:rPr lang="fi-FI" sz="1200" b="1" dirty="0"/>
              <a:t>(syksy 2018)</a:t>
            </a:r>
            <a:endParaRPr lang="fi-FI" sz="1200" dirty="0"/>
          </a:p>
          <a:p>
            <a:pPr lvl="0">
              <a:lnSpc>
                <a:spcPct val="150000"/>
              </a:lnSpc>
            </a:pPr>
            <a:r>
              <a:rPr lang="fi-FI" sz="1200" dirty="0"/>
              <a:t>Raportointi ja suositukset </a:t>
            </a:r>
            <a:r>
              <a:rPr lang="fi-FI" sz="1200" b="1" dirty="0"/>
              <a:t>(loppuvuosi 2018)</a:t>
            </a:r>
            <a:endParaRPr lang="fi-FI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Hankkeen tavoite ja sisältö: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xmlns="" id="{8694BA98-ED40-4D8C-8C0D-49F25E137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184" y="4592052"/>
            <a:ext cx="1793631" cy="37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92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01780D8A-C8DD-4C7A-BEF3-22933557D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3019"/>
            <a:ext cx="2614246" cy="2327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dirty="0"/>
              <a:t>Ikäryhmät: </a:t>
            </a:r>
          </a:p>
          <a:p>
            <a:r>
              <a:rPr lang="fi-FI" dirty="0"/>
              <a:t>Lapset</a:t>
            </a:r>
          </a:p>
          <a:p>
            <a:r>
              <a:rPr lang="fi-FI" dirty="0"/>
              <a:t>Nuoret</a:t>
            </a:r>
          </a:p>
          <a:p>
            <a:r>
              <a:rPr lang="fi-FI" dirty="0"/>
              <a:t>Työikäiset</a:t>
            </a:r>
          </a:p>
          <a:p>
            <a:r>
              <a:rPr lang="fi-FI" dirty="0"/>
              <a:t>Ikäihmiset</a:t>
            </a:r>
          </a:p>
          <a:p>
            <a:pPr marL="0" indent="0">
              <a:buNone/>
            </a:pP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Hankkeen kohderyhmä: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xmlns="" id="{8694BA98-ED40-4D8C-8C0D-49F25E137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184" y="4592052"/>
            <a:ext cx="1793631" cy="370473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5050FF5-F5F6-451F-8AB5-ECE3F2E84525}"/>
              </a:ext>
            </a:extLst>
          </p:cNvPr>
          <p:cNvSpPr txBox="1">
            <a:spLocks/>
          </p:cNvSpPr>
          <p:nvPr/>
        </p:nvSpPr>
        <p:spPr>
          <a:xfrm>
            <a:off x="3071446" y="1913019"/>
            <a:ext cx="2614246" cy="2327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0975" indent="-180975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265113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indent="-180975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fi-FI" dirty="0"/>
              <a:t>Liikkujaryhmät: </a:t>
            </a:r>
          </a:p>
          <a:p>
            <a:r>
              <a:rPr lang="fi-FI" dirty="0"/>
              <a:t>Kävelijät</a:t>
            </a:r>
          </a:p>
          <a:p>
            <a:r>
              <a:rPr lang="en-US" dirty="0"/>
              <a:t>P</a:t>
            </a:r>
            <a:r>
              <a:rPr lang="fi-FI" dirty="0"/>
              <a:t>yöräilijät</a:t>
            </a:r>
          </a:p>
          <a:p>
            <a:r>
              <a:rPr lang="en-US" dirty="0"/>
              <a:t>M</a:t>
            </a:r>
            <a:r>
              <a:rPr lang="fi-FI" dirty="0"/>
              <a:t>opoilijat</a:t>
            </a:r>
          </a:p>
          <a:p>
            <a:r>
              <a:rPr lang="fi-FI" dirty="0"/>
              <a:t>Autoilijat</a:t>
            </a:r>
          </a:p>
          <a:p>
            <a:pPr marL="0" indent="0">
              <a:buFont typeface="Wingdings" charset="2"/>
              <a:buNone/>
            </a:pP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Ajatuskupla: Pilvi 2">
            <a:extLst>
              <a:ext uri="{FF2B5EF4-FFF2-40B4-BE49-F238E27FC236}">
                <a16:creationId xmlns:a16="http://schemas.microsoft.com/office/drawing/2014/main" xmlns="" id="{D667C45C-0A96-4C6A-B0DA-0949B9267D7E}"/>
              </a:ext>
            </a:extLst>
          </p:cNvPr>
          <p:cNvSpPr/>
          <p:nvPr/>
        </p:nvSpPr>
        <p:spPr>
          <a:xfrm>
            <a:off x="5793598" y="532629"/>
            <a:ext cx="3219938" cy="2836984"/>
          </a:xfrm>
          <a:prstGeom prst="cloudCallou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xmlns="" id="{2027A793-74CA-4865-AE4C-8D901A65F7B4}"/>
              </a:ext>
            </a:extLst>
          </p:cNvPr>
          <p:cNvSpPr txBox="1"/>
          <p:nvPr/>
        </p:nvSpPr>
        <p:spPr>
          <a:xfrm>
            <a:off x="6267277" y="1369249"/>
            <a:ext cx="22820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Saadaan selville, mitkä kampanjointikeinot vaikuttavat parhaiten ihmisten suojatiekäyttäytymiseen.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5FD3D6ED-7E24-4455-BD3F-D5752DB6B88E}"/>
              </a:ext>
            </a:extLst>
          </p:cNvPr>
          <p:cNvSpPr txBox="1">
            <a:spLocks/>
          </p:cNvSpPr>
          <p:nvPr/>
        </p:nvSpPr>
        <p:spPr>
          <a:xfrm>
            <a:off x="6267277" y="771526"/>
            <a:ext cx="343095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i="0" kern="1200" cap="none">
                <a:solidFill>
                  <a:schemeClr val="tx2"/>
                </a:solidFill>
                <a:latin typeface="+mj-lt"/>
                <a:ea typeface="Abadi MT Condensed Extra Bold" charset="0"/>
                <a:cs typeface="Abadi MT Condensed Extra Bold" charset="0"/>
              </a:defRPr>
            </a:lvl1pPr>
          </a:lstStyle>
          <a:p>
            <a:r>
              <a:rPr lang="en-US" sz="1400" dirty="0"/>
              <a:t>Tavoitteellinen tulos: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850BA20C-455A-4EE2-BBF7-60D5D7581B1A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911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0975" indent="-180975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6088" indent="-265113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27063" indent="-180975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1400" dirty="0"/>
              <a:t>H</a:t>
            </a:r>
            <a:r>
              <a:rPr lang="fi-FI" sz="1400" dirty="0"/>
              <a:t>ankkeen kohderyhmä valitaan ohjausryhmän kokouksessa, vaihtoehtoina</a:t>
            </a:r>
            <a:br>
              <a:rPr lang="fi-FI" sz="1400" dirty="0"/>
            </a:br>
            <a:r>
              <a:rPr lang="fi-FI" sz="1400" dirty="0"/>
              <a:t>ovat joko ikä- tai liikkujaryhmät.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06756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925" y="0"/>
            <a:ext cx="4029075" cy="514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Mukana:</a:t>
            </a:r>
            <a:r>
              <a:rPr lang="fi-FI" sz="2700" dirty="0"/>
              <a:t>	</a:t>
            </a:r>
            <a:r>
              <a:rPr lang="fi-FI" sz="2700" dirty="0">
                <a:solidFill>
                  <a:schemeClr val="bg1"/>
                </a:solidFill>
              </a:rPr>
              <a:t>			</a:t>
            </a:r>
            <a:endParaRPr lang="fi-FI" sz="3600" dirty="0">
              <a:solidFill>
                <a:schemeClr val="bg1"/>
              </a:solidFill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5260693" y="1244951"/>
            <a:ext cx="3883307" cy="3567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0975" indent="-180975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§"/>
              <a:defRPr sz="2000" b="0" i="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1pPr>
            <a:lvl2pPr marL="446088" indent="-265113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2pPr>
            <a:lvl3pPr marL="627063" indent="-180975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3pPr>
            <a:lvl4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–"/>
              <a:defRPr sz="1400" b="0" i="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4pPr>
            <a:lvl5pPr marL="628650" indent="-1778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»"/>
              <a:defRPr sz="1400" b="0" i="0" kern="1200">
                <a:solidFill>
                  <a:schemeClr val="tx1"/>
                </a:solidFill>
                <a:latin typeface="Gill Sans MT" charset="0"/>
                <a:ea typeface="Gill Sans MT" charset="0"/>
                <a:cs typeface="Gill Sans MT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BA9E5"/>
              </a:buClr>
              <a:buSzPct val="7500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311345" y="1268351"/>
            <a:ext cx="4665257" cy="3786311"/>
          </a:xfrm>
        </p:spPr>
        <p:txBody>
          <a:bodyPr>
            <a:noAutofit/>
          </a:bodyPr>
          <a:lstStyle/>
          <a:p>
            <a:pPr marL="180975" lvl="1" indent="0">
              <a:spcBef>
                <a:spcPts val="0"/>
              </a:spcBef>
              <a:buNone/>
            </a:pPr>
            <a:endParaRPr lang="en-US" sz="1200" dirty="0"/>
          </a:p>
          <a:p>
            <a:pPr marL="180975" lvl="1" indent="0">
              <a:spcBef>
                <a:spcPts val="0"/>
              </a:spcBef>
              <a:buNone/>
            </a:pPr>
            <a:endParaRPr lang="fi-FI" sz="1200" dirty="0"/>
          </a:p>
          <a:p>
            <a:pPr lvl="1">
              <a:spcBef>
                <a:spcPts val="0"/>
              </a:spcBef>
            </a:pPr>
            <a:endParaRPr lang="en-US" sz="1200"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xmlns="" id="{26D60A36-51DC-4EF5-9E5B-5F62FE1C7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46" y="3800304"/>
            <a:ext cx="4447672" cy="918662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xmlns="" id="{BC8476BC-D1C0-4514-BCB8-773349F66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45" y="2597751"/>
            <a:ext cx="4268205" cy="861771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xmlns="" id="{FC210FB8-78C8-4E7D-98DC-AB722B3CB4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5892" y="3709502"/>
            <a:ext cx="3381074" cy="1269203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D039B5FE-7851-4F78-BC1F-C59F03C08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019" y="2529623"/>
            <a:ext cx="3255146" cy="15711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</a:rPr>
              <a:t>Yhteyshenkilö: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noProof="0" dirty="0">
                <a:solidFill>
                  <a:schemeClr val="bg1"/>
                </a:solidFill>
              </a:rPr>
              <a:t>Elina Lämsä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elina.lamsa@strafica.fi</a:t>
            </a:r>
          </a:p>
          <a:p>
            <a:pPr marL="0" indent="0">
              <a:buNone/>
            </a:pPr>
            <a:r>
              <a:rPr lang="en-US" sz="1400" noProof="0" dirty="0">
                <a:solidFill>
                  <a:schemeClr val="bg1"/>
                </a:solidFill>
              </a:rPr>
              <a:t>+358 400 915 303</a:t>
            </a:r>
            <a:endParaRPr lang="fi-FI" sz="14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0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rafica Template">
      <a:dk1>
        <a:sysClr val="windowText" lastClr="000000"/>
      </a:dk1>
      <a:lt1>
        <a:sysClr val="window" lastClr="FFFFFF"/>
      </a:lt1>
      <a:dk2>
        <a:srgbClr val="1F457D"/>
      </a:dk2>
      <a:lt2>
        <a:srgbClr val="1BA9E5"/>
      </a:lt2>
      <a:accent1>
        <a:srgbClr val="008455"/>
      </a:accent1>
      <a:accent2>
        <a:srgbClr val="43C255"/>
      </a:accent2>
      <a:accent3>
        <a:srgbClr val="FB8C1C"/>
      </a:accent3>
      <a:accent4>
        <a:srgbClr val="F9D222"/>
      </a:accent4>
      <a:accent5>
        <a:srgbClr val="E4425B"/>
      </a:accent5>
      <a:accent6>
        <a:srgbClr val="AD4FB7"/>
      </a:accent6>
      <a:hlink>
        <a:srgbClr val="2828C8"/>
      </a:hlink>
      <a:folHlink>
        <a:srgbClr val="85008E"/>
      </a:folHlink>
    </a:clrScheme>
    <a:fontScheme name="Strafica FG Condensed">
      <a:majorFont>
        <a:latin typeface="Franklin Gothic Demi"/>
        <a:ea typeface=""/>
        <a:cs typeface=""/>
      </a:majorFont>
      <a:minorFont>
        <a:latin typeface="Franklin Gothic Medium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FFFFFF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aTyDocumentArchive xmlns="bf3f5c5e-af03-45f2-ad4d-25e99f738005">false</SaTyDocumentArchive>
    <SaTyTosIssueGroupId xmlns="bf3f5c5e-af03-45f2-ad4d-25e99f738005" xsi:nil="true"/>
    <p39f2945831442ffb2b72677709d8610 xmlns="986746b9-21ea-4a10-94d5-c7e2d54bbe5a">
      <Terms xmlns="http://schemas.microsoft.com/office/infopath/2007/PartnerControls"/>
    </p39f2945831442ffb2b72677709d8610>
    <SaTyTosTaskGroup xmlns="bf3f5c5e-af03-45f2-ad4d-25e99f738005" xsi:nil="true"/>
    <SaTyTosIssueGroup xmlns="bf3f5c5e-af03-45f2-ad4d-25e99f738005" xsi:nil="true"/>
    <SaTyDocumentStatus xmlns="bf3f5c5e-af03-45f2-ad4d-25e99f738005">Luonnos</SaTyDocumentStatus>
    <SaTyTosPreservation xmlns="bf3f5c5e-af03-45f2-ad4d-25e99f738005">3 v</SaTyTosPreservation>
    <SaTyTosDocumentType xmlns="bf3f5c5e-af03-45f2-ad4d-25e99f738005" xsi:nil="true"/>
    <SaTyDocumentUserData xmlns="bf3f5c5e-af03-45f2-ad4d-25e99f738005">false</SaTyDocumentUserData>
    <TaxCatchAll xmlns="986746b9-21ea-4a10-94d5-c7e2d54bbe5a">
      <Value>1</Value>
    </TaxCatchAll>
    <f4b386671deb464d8bb6062959db37ce xmlns="986746b9-21ea-4a10-94d5-c7e2d54bbe5a">
      <Terms xmlns="http://schemas.microsoft.com/office/infopath/2007/PartnerControls"/>
    </f4b386671deb464d8bb6062959db37ce>
    <SaTyTosPublicity xmlns="bf3f5c5e-af03-45f2-ad4d-25e99f738005">Julkinen</SaTyTosPublicity>
    <SaTyTosTaskGroupId xmlns="bf3f5c5e-af03-45f2-ad4d-25e99f738005" xsi:nil="true"/>
    <g947cab29b3b46f18713a0acc4648f6c xmlns="986746b9-21ea-4a10-94d5-c7e2d54bbe5a">
      <Terms xmlns="http://schemas.microsoft.com/office/infopath/2007/PartnerControls"/>
    </g947cab29b3b46f18713a0acc4648f6c>
    <SaTyTosDocumentTypeId xmlns="bf3f5c5e-af03-45f2-ad4d-25e99f738005" xsi:nil="true"/>
    <SaTyDocumentYear xmlns="bf3f5c5e-af03-45f2-ad4d-25e99f738005">2017</SaTyDocumentYear>
    <a9215f07bdd34c12927c30fd8ee294e2 xmlns="986746b9-21ea-4a10-94d5-c7e2d54bbe5a">
      <Terms xmlns="http://schemas.microsoft.com/office/infopath/2007/PartnerControls"/>
    </a9215f07bdd34c12927c30fd8ee294e2>
  </documentManagement>
</p:properties>
</file>

<file path=customXml/item2.xml><?xml version="1.0" encoding="utf-8"?>
<?mso-contentType ?>
<SharedContentType xmlns="Microsoft.SharePoint.Taxonomy.ContentTypeSync" SourceId="40397ff5-035d-43a5-8834-729ee8c332fa" ContentTypeId="0x0101000EC482A17D284AEE8290D09FC0D2D6D200C589622A2BFC49F09A63EB8A04006250" PreviousValue="tru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rafi esitys kuvaton (fi)" ma:contentTypeID="0x0101000EC482A17D284AEE8290D09FC0D2D6D200C589622A2BFC49F09A63EB8A0400625000A61671468641A24F9903C856E9C96988" ma:contentTypeVersion="60" ma:contentTypeDescription="" ma:contentTypeScope="" ma:versionID="74d29ac651b89a33619812ca53e5c1de">
  <xsd:schema xmlns:xsd="http://www.w3.org/2001/XMLSchema" xmlns:xs="http://www.w3.org/2001/XMLSchema" xmlns:p="http://schemas.microsoft.com/office/2006/metadata/properties" xmlns:ns2="bf3f5c5e-af03-45f2-ad4d-25e99f738005" xmlns:ns3="986746b9-21ea-4a10-94d5-c7e2d54bbe5a" targetNamespace="http://schemas.microsoft.com/office/2006/metadata/properties" ma:root="true" ma:fieldsID="3e74b64e811e4ee2915b402f386f6269" ns2:_="" ns3:_="">
    <xsd:import namespace="bf3f5c5e-af03-45f2-ad4d-25e99f738005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 minOccurs="0"/>
                <xsd:element ref="ns2:SaTyTosTaskGroupId" minOccurs="0"/>
                <xsd:element ref="ns2:SaTyTosIssueGroup" minOccurs="0"/>
                <xsd:element ref="ns2:SaTyTosIssueGroupId" minOccurs="0"/>
                <xsd:element ref="ns2:SaTyTosDocumentType" minOccurs="0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f5c5e-af03-45f2-ad4d-25e99f738005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nillable="true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nillable="true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nillable="true" ma:displayName="Dokumenttityyppi" ma:indexed="true" ma:internalName="SaTyTosDocumentTyp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readOnly="false" ma:default="" ma:fieldId="{a9215f07-bdd3-4c12-927c-30fd8ee294e2}" ma:sspId="40397ff5-035d-43a5-8834-729ee8c332fa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99153f8a-3e66-41d3-9803-f1f159d75eab}" ma:internalName="TaxCatchAll" ma:showField="CatchAllData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description="" ma:hidden="true" ma:list="{99153f8a-3e66-41d3-9803-f1f159d75eab}" ma:internalName="TaxCatchAllLabel" ma:readOnly="true" ma:showField="CatchAllDataLabel" ma:web="bf3f5c5e-af03-45f2-ad4d-25e99f73800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readOnly="false" ma:default="" ma:fieldId="{f4b38667-1deb-464d-8bb6-062959db37ce}" ma:sspId="40397ff5-035d-43a5-8834-729ee8c332fa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readOnly="false" ma:default="" ma:fieldId="{939f2945-8314-42ff-b2b7-2677709d8610}" ma:sspId="40397ff5-035d-43a5-8834-729ee8c332fa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readOnly="false" ma:default="" ma:fieldId="{0947cab2-9b3b-46f1-8713-a0acc4648f6c}" ma:sspId="40397ff5-035d-43a5-8834-729ee8c332fa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096516-073F-46F0-8F0B-45349FDF1C2C}"/>
</file>

<file path=customXml/itemProps2.xml><?xml version="1.0" encoding="utf-8"?>
<ds:datastoreItem xmlns:ds="http://schemas.openxmlformats.org/officeDocument/2006/customXml" ds:itemID="{69A98E79-9ED3-4D36-B3AA-817A6308AC77}"/>
</file>

<file path=customXml/itemProps3.xml><?xml version="1.0" encoding="utf-8"?>
<ds:datastoreItem xmlns:ds="http://schemas.openxmlformats.org/officeDocument/2006/customXml" ds:itemID="{82724F3A-31D5-4260-9C00-C833D88E7115}"/>
</file>

<file path=customXml/itemProps4.xml><?xml version="1.0" encoding="utf-8"?>
<ds:datastoreItem xmlns:ds="http://schemas.openxmlformats.org/officeDocument/2006/customXml" ds:itemID="{FC2D5F2C-D035-4211-A018-3A574F66FEE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5117</TotalTime>
  <Words>103</Words>
  <Application>Microsoft Office PowerPoint</Application>
  <PresentationFormat>Näytössä katseltava esitys (16:9)</PresentationFormat>
  <Paragraphs>34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3" baseType="lpstr">
      <vt:lpstr>Abadi MT Condensed Extra Bold</vt:lpstr>
      <vt:lpstr>Arial</vt:lpstr>
      <vt:lpstr>Calibri</vt:lpstr>
      <vt:lpstr>Franklin Gothic Demi</vt:lpstr>
      <vt:lpstr>Franklin Gothic Medium Cond</vt:lpstr>
      <vt:lpstr>Gill Sans MT</vt:lpstr>
      <vt:lpstr>News Gothic MT</vt:lpstr>
      <vt:lpstr>Wingdings</vt:lpstr>
      <vt:lpstr>Office Theme</vt:lpstr>
      <vt:lpstr>Suojateiden liikenneturvallisuuskampanjoiden vaikuttavuuskokeilu Järvenpäässä, Keravalla ja Tuusulassa</vt:lpstr>
      <vt:lpstr>Hankkeen tavoite ja sisältö:</vt:lpstr>
      <vt:lpstr>Hankkeen kohderyhmä:</vt:lpstr>
      <vt:lpstr>Mukana:    </vt:lpstr>
    </vt:vector>
  </TitlesOfParts>
  <Company>Deasign Oy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Anni Pärssinen Studio</dc:creator>
  <cp:lastModifiedBy>Outi Vartiainen</cp:lastModifiedBy>
  <cp:revision>335</cp:revision>
  <cp:lastPrinted>2016-04-26T11:51:52Z</cp:lastPrinted>
  <dcterms:created xsi:type="dcterms:W3CDTF">2015-10-12T13:25:27Z</dcterms:created>
  <dcterms:modified xsi:type="dcterms:W3CDTF">2017-11-15T11:59:10Z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0x0101000EC482A17D284AEE8290D09FC0D2D6D200C589622A2BFC49F09A63EB8A0400625000A61671468641A24F9903C856E9C96988</vt:lpwstr>
  </property>
  <property fmtid="{D5CDD505-2E9C-101B-9397-08002B2CF9AE}" pid="3" name="od82ff796f8549e7b48b0e43c70930a6">
    <vt:lpwstr>Suomi|88d960e6-e76c-48a2-b607-f1600797b640</vt:lpwstr>
  </property>
  <property fmtid="{D5CDD505-2E9C-101B-9397-08002B2CF9AE}" pid="4" name="SaTyDocumentQuartal">
    <vt:lpwstr/>
  </property>
  <property fmtid="{D5CDD505-2E9C-101B-9397-08002B2CF9AE}" pid="5" name="SaTyDocumentOrganisation">
    <vt:lpwstr/>
  </property>
  <property fmtid="{D5CDD505-2E9C-101B-9397-08002B2CF9AE}" pid="6" name="SaTyDocumentMonth">
    <vt:lpwstr/>
  </property>
  <property fmtid="{D5CDD505-2E9C-101B-9397-08002B2CF9AE}" pid="7" name="eb88049090c34051aae092bae2056bc2">
    <vt:lpwstr/>
  </property>
  <property fmtid="{D5CDD505-2E9C-101B-9397-08002B2CF9AE}" pid="8" name="SaTyTosKeywords">
    <vt:lpwstr/>
  </property>
  <property fmtid="{D5CDD505-2E9C-101B-9397-08002B2CF9AE}" pid="9" name="SaTyDocumentLanguage">
    <vt:lpwstr>1;#Suomi|88d960e6-e76c-48a2-b607-f1600797b640</vt:lpwstr>
  </property>
  <property fmtid="{D5CDD505-2E9C-101B-9397-08002B2CF9AE}" pid="10" name="SaTyDocumentOtherTag">
    <vt:lpwstr/>
  </property>
  <property fmtid="{D5CDD505-2E9C-101B-9397-08002B2CF9AE}" pid="11" name="iq5q">
    <vt:lpwstr>Materiaalit</vt:lpwstr>
  </property>
  <property fmtid="{D5CDD505-2E9C-101B-9397-08002B2CF9AE}" pid="12" name="izv5">
    <vt:lpwstr>Esittelyt</vt:lpwstr>
  </property>
</Properties>
</file>