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703" r:id="rId6"/>
  </p:sldMasterIdLst>
  <p:notesMasterIdLst>
    <p:notesMasterId r:id="rId46"/>
  </p:notesMasterIdLst>
  <p:handoutMasterIdLst>
    <p:handoutMasterId r:id="rId47"/>
  </p:handoutMasterIdLst>
  <p:sldIdLst>
    <p:sldId id="264" r:id="rId7"/>
    <p:sldId id="277" r:id="rId8"/>
    <p:sldId id="311" r:id="rId9"/>
    <p:sldId id="310" r:id="rId10"/>
    <p:sldId id="299" r:id="rId11"/>
    <p:sldId id="300" r:id="rId12"/>
    <p:sldId id="301" r:id="rId13"/>
    <p:sldId id="302" r:id="rId14"/>
    <p:sldId id="303" r:id="rId15"/>
    <p:sldId id="304" r:id="rId16"/>
    <p:sldId id="266" r:id="rId17"/>
    <p:sldId id="279" r:id="rId18"/>
    <p:sldId id="306" r:id="rId19"/>
    <p:sldId id="308" r:id="rId20"/>
    <p:sldId id="309" r:id="rId21"/>
    <p:sldId id="307" r:id="rId22"/>
    <p:sldId id="290" r:id="rId23"/>
    <p:sldId id="267" r:id="rId24"/>
    <p:sldId id="291" r:id="rId25"/>
    <p:sldId id="292" r:id="rId26"/>
    <p:sldId id="293" r:id="rId27"/>
    <p:sldId id="294" r:id="rId28"/>
    <p:sldId id="295" r:id="rId29"/>
    <p:sldId id="296" r:id="rId30"/>
    <p:sldId id="268" r:id="rId31"/>
    <p:sldId id="280" r:id="rId32"/>
    <p:sldId id="269" r:id="rId33"/>
    <p:sldId id="282" r:id="rId34"/>
    <p:sldId id="305" r:id="rId35"/>
    <p:sldId id="270" r:id="rId36"/>
    <p:sldId id="283" r:id="rId37"/>
    <p:sldId id="271" r:id="rId38"/>
    <p:sldId id="284" r:id="rId39"/>
    <p:sldId id="272" r:id="rId40"/>
    <p:sldId id="288" r:id="rId41"/>
    <p:sldId id="289" r:id="rId42"/>
    <p:sldId id="273" r:id="rId43"/>
    <p:sldId id="286" r:id="rId44"/>
    <p:sldId id="275" r:id="rId4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hjeet" id="{78A290E5-5AAA-4D44-8457-78B06D811255}">
          <p14:sldIdLst/>
        </p14:section>
        <p14:section name="Esitys" id="{8800AE33-4428-4831-AC74-A1857DD8EFFE}">
          <p14:sldIdLst>
            <p14:sldId id="264"/>
            <p14:sldId id="277"/>
            <p14:sldId id="311"/>
            <p14:sldId id="310"/>
            <p14:sldId id="299"/>
            <p14:sldId id="300"/>
            <p14:sldId id="301"/>
            <p14:sldId id="302"/>
            <p14:sldId id="303"/>
            <p14:sldId id="304"/>
            <p14:sldId id="266"/>
            <p14:sldId id="279"/>
            <p14:sldId id="306"/>
            <p14:sldId id="308"/>
            <p14:sldId id="309"/>
            <p14:sldId id="307"/>
            <p14:sldId id="290"/>
            <p14:sldId id="267"/>
            <p14:sldId id="291"/>
            <p14:sldId id="292"/>
            <p14:sldId id="293"/>
            <p14:sldId id="294"/>
            <p14:sldId id="295"/>
            <p14:sldId id="296"/>
            <p14:sldId id="268"/>
            <p14:sldId id="280"/>
            <p14:sldId id="269"/>
            <p14:sldId id="282"/>
            <p14:sldId id="305"/>
            <p14:sldId id="270"/>
            <p14:sldId id="283"/>
            <p14:sldId id="271"/>
            <p14:sldId id="284"/>
            <p14:sldId id="272"/>
            <p14:sldId id="288"/>
            <p14:sldId id="289"/>
            <p14:sldId id="273"/>
            <p14:sldId id="28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7C8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30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outlineViewPr>
    <p:cViewPr>
      <p:scale>
        <a:sx n="33" d="100"/>
        <a:sy n="33" d="100"/>
      </p:scale>
      <p:origin x="0" y="-127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4602575-9EAF-19A0-9847-12CD2B791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704949-FF20-BDA6-80A8-5BB77E443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647E-FC34-48BE-8E96-6D156D49D38A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5E27156-F8DF-D6F6-89BD-731383CB97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7BC741-35EB-5276-DE13-B01C7C01D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DB7B-4381-47BB-BC73-39DA21E35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92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ADEF0-302C-0740-AA59-1A0E43384264}" type="datetimeFigureOut">
              <a:rPr lang="en-FI" smtClean="0"/>
              <a:t>12/05/2022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87C45-9367-6644-83AC-E35F0EDF28A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158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_ikon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463" y="2857550"/>
            <a:ext cx="5067536" cy="2169000"/>
          </a:xfrm>
        </p:spPr>
        <p:txBody>
          <a:bodyPr anchor="b"/>
          <a:lstStyle>
            <a:lvl1pPr algn="r">
              <a:defRPr sz="3800" b="1"/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2463" y="5206550"/>
            <a:ext cx="5067536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9A7DEC2-5842-0951-0ACC-7F3103169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809938 w 6096000"/>
              <a:gd name="connsiteY1" fmla="*/ 0 h 6858000"/>
              <a:gd name="connsiteX2" fmla="*/ 4904006 w 6096000"/>
              <a:gd name="connsiteY2" fmla="*/ 108596 h 6858000"/>
              <a:gd name="connsiteX3" fmla="*/ 6096000 w 6096000"/>
              <a:gd name="connsiteY3" fmla="*/ 3429000 h 6858000"/>
              <a:gd name="connsiteX4" fmla="*/ 4904006 w 6096000"/>
              <a:gd name="connsiteY4" fmla="*/ 6749405 h 6858000"/>
              <a:gd name="connsiteX5" fmla="*/ 4809938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809938" y="0"/>
                </a:lnTo>
                <a:lnTo>
                  <a:pt x="4904006" y="108596"/>
                </a:lnTo>
                <a:cubicBezTo>
                  <a:pt x="5648670" y="1010919"/>
                  <a:pt x="6096000" y="2167720"/>
                  <a:pt x="6096000" y="3429000"/>
                </a:cubicBezTo>
                <a:cubicBezTo>
                  <a:pt x="6096000" y="4690280"/>
                  <a:pt x="5648670" y="5847081"/>
                  <a:pt x="4904006" y="6749405"/>
                </a:cubicBezTo>
                <a:lnTo>
                  <a:pt x="48099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FI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4A59EF-6601-481C-8F1E-85253E26AA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" y="2329543"/>
            <a:ext cx="5889726" cy="2303033"/>
          </a:xfrm>
          <a:prstGeom prst="rect">
            <a:avLst/>
          </a:prstGeom>
        </p:spPr>
      </p:pic>
      <p:pic>
        <p:nvPicPr>
          <p:cNvPr id="8" name="Kuva 7" descr="Liikenne- ja viestintävirasto Traficom">
            <a:extLst>
              <a:ext uri="{FF2B5EF4-FFF2-40B4-BE49-F238E27FC236}">
                <a16:creationId xmlns:a16="http://schemas.microsoft.com/office/drawing/2014/main" id="{0C0CC08A-7141-701C-38CF-39B1B2B3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26123" y="1194997"/>
            <a:ext cx="3001432" cy="6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konit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3" y="601663"/>
            <a:ext cx="5494337" cy="1127125"/>
          </a:xfrm>
        </p:spPr>
        <p:txBody>
          <a:bodyPr anchor="t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4" y="1365211"/>
            <a:ext cx="5494336" cy="14560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[Esityksen nimi]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5C7005AC-9276-49F9-A829-8A247E5503D5}" type="datetime1">
              <a:rPr lang="fi-FI" smtClean="0"/>
              <a:t>5.12.2022</a:t>
            </a:fld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14ADB-317C-87AF-0E03-F7978D16C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" y="3106509"/>
            <a:ext cx="12178308" cy="2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konit_tumm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3" y="1376093"/>
            <a:ext cx="5494337" cy="97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3" y="601663"/>
            <a:ext cx="5494337" cy="1127125"/>
          </a:xfrm>
        </p:spPr>
        <p:txBody>
          <a:bodyPr anchor="t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[Esityksen nimi]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E7EAF8-A420-4164-B281-0AC5A108056B}" type="datetime1">
              <a:rPr lang="fi-FI" smtClean="0"/>
              <a:t>5.12.2022</a:t>
            </a:fld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4FCE0-4079-4FBC-7DBD-6F30E0793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240"/>
            <a:ext cx="12192000" cy="2762250"/>
          </a:xfrm>
          <a:prstGeom prst="rect">
            <a:avLst/>
          </a:prstGeom>
        </p:spPr>
      </p:pic>
      <p:pic>
        <p:nvPicPr>
          <p:cNvPr id="14" name="Kuva 11">
            <a:extLst>
              <a:ext uri="{FF2B5EF4-FFF2-40B4-BE49-F238E27FC236}">
                <a16:creationId xmlns:a16="http://schemas.microsoft.com/office/drawing/2014/main" id="{7600CAA5-FF58-09FC-7806-109B4F6588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93" y="6490548"/>
            <a:ext cx="1158851" cy="1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Kaksi_kuvaa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633CA5-363D-42E1-9C8C-C7BFBF4A65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530401" cy="6858001"/>
          </a:xfrm>
          <a:custGeom>
            <a:avLst/>
            <a:gdLst>
              <a:gd name="connsiteX0" fmla="*/ 0 w 6530401"/>
              <a:gd name="connsiteY0" fmla="*/ 0 h 6858001"/>
              <a:gd name="connsiteX1" fmla="*/ 5244339 w 6530401"/>
              <a:gd name="connsiteY1" fmla="*/ 0 h 6858001"/>
              <a:gd name="connsiteX2" fmla="*/ 5338407 w 6530401"/>
              <a:gd name="connsiteY2" fmla="*/ 108596 h 6858001"/>
              <a:gd name="connsiteX3" fmla="*/ 6530401 w 6530401"/>
              <a:gd name="connsiteY3" fmla="*/ 3429000 h 6858001"/>
              <a:gd name="connsiteX4" fmla="*/ 5338407 w 6530401"/>
              <a:gd name="connsiteY4" fmla="*/ 6749405 h 6858001"/>
              <a:gd name="connsiteX5" fmla="*/ 5244338 w 6530401"/>
              <a:gd name="connsiteY5" fmla="*/ 6858001 h 6858001"/>
              <a:gd name="connsiteX6" fmla="*/ 0 w 6530401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0401" h="6858001">
                <a:moveTo>
                  <a:pt x="0" y="0"/>
                </a:moveTo>
                <a:lnTo>
                  <a:pt x="5244339" y="0"/>
                </a:lnTo>
                <a:lnTo>
                  <a:pt x="5338407" y="108596"/>
                </a:lnTo>
                <a:cubicBezTo>
                  <a:pt x="6083071" y="1010919"/>
                  <a:pt x="6530401" y="2167720"/>
                  <a:pt x="6530401" y="3429000"/>
                </a:cubicBezTo>
                <a:cubicBezTo>
                  <a:pt x="6530401" y="4690280"/>
                  <a:pt x="6083071" y="5847081"/>
                  <a:pt x="5338407" y="6749405"/>
                </a:cubicBezTo>
                <a:lnTo>
                  <a:pt x="5244338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B5D60B4-8F31-9E28-4F4B-5F203DB9C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4BDE79F-109B-6CAC-ACD2-CDF7FBA42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63212" y="0"/>
            <a:ext cx="6828789" cy="6858000"/>
          </a:xfrm>
          <a:custGeom>
            <a:avLst/>
            <a:gdLst>
              <a:gd name="connsiteX0" fmla="*/ 0 w 6828789"/>
              <a:gd name="connsiteY0" fmla="*/ 0 h 6858000"/>
              <a:gd name="connsiteX1" fmla="*/ 6828789 w 6828789"/>
              <a:gd name="connsiteY1" fmla="*/ 0 h 6858000"/>
              <a:gd name="connsiteX2" fmla="*/ 6828789 w 6828789"/>
              <a:gd name="connsiteY2" fmla="*/ 6858000 h 6858000"/>
              <a:gd name="connsiteX3" fmla="*/ 0 w 6828789"/>
              <a:gd name="connsiteY3" fmla="*/ 6858000 h 6858000"/>
              <a:gd name="connsiteX4" fmla="*/ 94068 w 6828789"/>
              <a:gd name="connsiteY4" fmla="*/ 6749405 h 6858000"/>
              <a:gd name="connsiteX5" fmla="*/ 1286062 w 6828789"/>
              <a:gd name="connsiteY5" fmla="*/ 3429000 h 6858000"/>
              <a:gd name="connsiteX6" fmla="*/ 94068 w 6828789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8789" h="6858000">
                <a:moveTo>
                  <a:pt x="0" y="0"/>
                </a:moveTo>
                <a:lnTo>
                  <a:pt x="6828789" y="0"/>
                </a:lnTo>
                <a:lnTo>
                  <a:pt x="6828789" y="6858000"/>
                </a:lnTo>
                <a:lnTo>
                  <a:pt x="0" y="6858000"/>
                </a:lnTo>
                <a:lnTo>
                  <a:pt x="94068" y="6749405"/>
                </a:lnTo>
                <a:cubicBezTo>
                  <a:pt x="838732" y="5847081"/>
                  <a:pt x="1286062" y="4690280"/>
                  <a:pt x="1286062" y="3429000"/>
                </a:cubicBezTo>
                <a:cubicBezTo>
                  <a:pt x="1286062" y="2167720"/>
                  <a:pt x="838732" y="1010919"/>
                  <a:pt x="94068" y="108596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12" name="Alatunnisteen paikkamerkki 10">
            <a:extLst>
              <a:ext uri="{FF2B5EF4-FFF2-40B4-BE49-F238E27FC236}">
                <a16:creationId xmlns:a16="http://schemas.microsoft.com/office/drawing/2014/main" id="{890D0764-9D39-051D-E31B-D2F12B59A4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07022" y="6466504"/>
            <a:ext cx="3588978" cy="2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[Esityksen nimi]</a:t>
            </a:r>
            <a:endParaRPr lang="fi-FI" dirty="0"/>
          </a:p>
        </p:txBody>
      </p:sp>
      <p:sp>
        <p:nvSpPr>
          <p:cNvPr id="13" name="Päivämäärän paikkamerkki 7">
            <a:extLst>
              <a:ext uri="{FF2B5EF4-FFF2-40B4-BE49-F238E27FC236}">
                <a16:creationId xmlns:a16="http://schemas.microsoft.com/office/drawing/2014/main" id="{C475DB7C-9802-7A93-3FFF-1D1C60CCDD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164150" y="6466504"/>
            <a:ext cx="187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F5B146-DA5F-4270-BB37-F0CEC4445449}" type="datetime1">
              <a:rPr lang="fi-FI" smtClean="0"/>
              <a:t>5.12.2022</a:t>
            </a:fld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5B7D8C49-CCB9-D752-0407-B22AA03A77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04000" y="6466504"/>
            <a:ext cx="61067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32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Kaksi_kuvaa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664CDCB-40F3-B61C-3DF1-392DB71E0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01548" cy="6858000"/>
          </a:xfrm>
          <a:custGeom>
            <a:avLst/>
            <a:gdLst>
              <a:gd name="connsiteX0" fmla="*/ 0 w 7001548"/>
              <a:gd name="connsiteY0" fmla="*/ 0 h 6858000"/>
              <a:gd name="connsiteX1" fmla="*/ 7001548 w 7001548"/>
              <a:gd name="connsiteY1" fmla="*/ 0 h 6858000"/>
              <a:gd name="connsiteX2" fmla="*/ 6907480 w 7001548"/>
              <a:gd name="connsiteY2" fmla="*/ 108596 h 6858000"/>
              <a:gd name="connsiteX3" fmla="*/ 5715485 w 7001548"/>
              <a:gd name="connsiteY3" fmla="*/ 3429000 h 6858000"/>
              <a:gd name="connsiteX4" fmla="*/ 6907480 w 7001548"/>
              <a:gd name="connsiteY4" fmla="*/ 6749405 h 6858000"/>
              <a:gd name="connsiteX5" fmla="*/ 7001548 w 7001548"/>
              <a:gd name="connsiteY5" fmla="*/ 6858000 h 6858000"/>
              <a:gd name="connsiteX6" fmla="*/ 0 w 700154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1548" h="6858000">
                <a:moveTo>
                  <a:pt x="0" y="0"/>
                </a:moveTo>
                <a:lnTo>
                  <a:pt x="7001548" y="0"/>
                </a:lnTo>
                <a:lnTo>
                  <a:pt x="6907480" y="108596"/>
                </a:lnTo>
                <a:cubicBezTo>
                  <a:pt x="6162816" y="1010919"/>
                  <a:pt x="5715485" y="2167720"/>
                  <a:pt x="5715485" y="3429000"/>
                </a:cubicBezTo>
                <a:cubicBezTo>
                  <a:pt x="5715485" y="4690280"/>
                  <a:pt x="6162816" y="5847081"/>
                  <a:pt x="6907480" y="6749405"/>
                </a:cubicBezTo>
                <a:lnTo>
                  <a:pt x="70015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5A861390-BC65-D90B-A67A-81EC2CA5A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480CDD-F2DF-ABB6-4D21-D339413768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24542" y="0"/>
            <a:ext cx="6367458" cy="6858000"/>
          </a:xfrm>
          <a:custGeom>
            <a:avLst/>
            <a:gdLst>
              <a:gd name="connsiteX0" fmla="*/ 1286063 w 6367458"/>
              <a:gd name="connsiteY0" fmla="*/ 0 h 6858000"/>
              <a:gd name="connsiteX1" fmla="*/ 6367458 w 6367458"/>
              <a:gd name="connsiteY1" fmla="*/ 0 h 6858000"/>
              <a:gd name="connsiteX2" fmla="*/ 6367458 w 6367458"/>
              <a:gd name="connsiteY2" fmla="*/ 6858000 h 6858000"/>
              <a:gd name="connsiteX3" fmla="*/ 1286063 w 6367458"/>
              <a:gd name="connsiteY3" fmla="*/ 6858000 h 6858000"/>
              <a:gd name="connsiteX4" fmla="*/ 1191995 w 6367458"/>
              <a:gd name="connsiteY4" fmla="*/ 6749405 h 6858000"/>
              <a:gd name="connsiteX5" fmla="*/ 0 w 6367458"/>
              <a:gd name="connsiteY5" fmla="*/ 3429000 h 6858000"/>
              <a:gd name="connsiteX6" fmla="*/ 1191995 w 6367458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7458" h="6858000">
                <a:moveTo>
                  <a:pt x="1286063" y="0"/>
                </a:moveTo>
                <a:lnTo>
                  <a:pt x="6367458" y="0"/>
                </a:lnTo>
                <a:lnTo>
                  <a:pt x="6367458" y="6858000"/>
                </a:lnTo>
                <a:lnTo>
                  <a:pt x="1286063" y="6858000"/>
                </a:lnTo>
                <a:lnTo>
                  <a:pt x="1191995" y="6749405"/>
                </a:lnTo>
                <a:cubicBezTo>
                  <a:pt x="447331" y="5847081"/>
                  <a:pt x="0" y="4690280"/>
                  <a:pt x="0" y="3429000"/>
                </a:cubicBezTo>
                <a:cubicBezTo>
                  <a:pt x="0" y="2167720"/>
                  <a:pt x="447331" y="1010919"/>
                  <a:pt x="1191995" y="108596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Alatunnisteen paikkamerkki 10">
            <a:extLst>
              <a:ext uri="{FF2B5EF4-FFF2-40B4-BE49-F238E27FC236}">
                <a16:creationId xmlns:a16="http://schemas.microsoft.com/office/drawing/2014/main" id="{E3380DD7-B927-F80E-1485-3D677EE601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07022" y="6466504"/>
            <a:ext cx="3588978" cy="2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[Esityksen nimi]</a:t>
            </a:r>
            <a:endParaRPr lang="fi-FI" dirty="0"/>
          </a:p>
        </p:txBody>
      </p:sp>
      <p:sp>
        <p:nvSpPr>
          <p:cNvPr id="13" name="Päivämäärän paikkamerkki 7">
            <a:extLst>
              <a:ext uri="{FF2B5EF4-FFF2-40B4-BE49-F238E27FC236}">
                <a16:creationId xmlns:a16="http://schemas.microsoft.com/office/drawing/2014/main" id="{7AC75DE7-1369-7459-CD9C-777319A2C5A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164150" y="6466504"/>
            <a:ext cx="187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8A1AF4-62C6-44D9-92F5-342A8891623D}" type="datetime1">
              <a:rPr lang="fi-FI" smtClean="0"/>
              <a:t>5.12.2022</a:t>
            </a:fld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45468E87-8776-F96B-3440-0E3E5E66C4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04000" y="6466504"/>
            <a:ext cx="61067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96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9_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31EDD55-C41C-9E4D-C5EF-6A7A1982E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809938 w 6096000"/>
              <a:gd name="connsiteY1" fmla="*/ 0 h 6858000"/>
              <a:gd name="connsiteX2" fmla="*/ 4904006 w 6096000"/>
              <a:gd name="connsiteY2" fmla="*/ 108596 h 6858000"/>
              <a:gd name="connsiteX3" fmla="*/ 6096000 w 6096000"/>
              <a:gd name="connsiteY3" fmla="*/ 3429000 h 6858000"/>
              <a:gd name="connsiteX4" fmla="*/ 4904006 w 6096000"/>
              <a:gd name="connsiteY4" fmla="*/ 6749405 h 6858000"/>
              <a:gd name="connsiteX5" fmla="*/ 4809938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809938" y="0"/>
                </a:lnTo>
                <a:lnTo>
                  <a:pt x="4904006" y="108596"/>
                </a:lnTo>
                <a:cubicBezTo>
                  <a:pt x="5648670" y="1010919"/>
                  <a:pt x="6096000" y="2167720"/>
                  <a:pt x="6096000" y="3429000"/>
                </a:cubicBezTo>
                <a:cubicBezTo>
                  <a:pt x="6096000" y="4690280"/>
                  <a:pt x="5648670" y="5847081"/>
                  <a:pt x="4904006" y="6749405"/>
                </a:cubicBezTo>
                <a:lnTo>
                  <a:pt x="48099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FI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000" y="2595138"/>
            <a:ext cx="4764000" cy="2431412"/>
          </a:xfrm>
        </p:spPr>
        <p:txBody>
          <a:bodyPr anchor="b">
            <a:noAutofit/>
          </a:bodyPr>
          <a:lstStyle>
            <a:lvl1pPr algn="l"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12000" y="5206550"/>
            <a:ext cx="4764000" cy="972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6E1121-9A04-DF32-96C1-1C77E700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87DA6-21F7-469B-9D46-8FB3A29DB99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40F370-7881-2D45-CCBB-9D1F9E3A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Kuva 8" descr="Liikenne- ja viestintävirasto Traficom">
            <a:extLst>
              <a:ext uri="{FF2B5EF4-FFF2-40B4-BE49-F238E27FC236}">
                <a16:creationId xmlns:a16="http://schemas.microsoft.com/office/drawing/2014/main" id="{046234B7-137B-6806-7011-356010141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6123" y="1194997"/>
            <a:ext cx="3001432" cy="6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isältö_ja_kuva_tai_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A5E9-D42C-4D43-8CA5-39B0F1DB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7104000" cy="1108800"/>
          </a:xfrm>
        </p:spPr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746D6-3E70-49E1-8B41-0A3455555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736725"/>
            <a:ext cx="7104000" cy="44372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EE3086-9377-0AC1-2357-D5A9D1808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30200" y="0"/>
            <a:ext cx="3661800" cy="6858000"/>
          </a:xfrm>
          <a:custGeom>
            <a:avLst/>
            <a:gdLst>
              <a:gd name="connsiteX0" fmla="*/ 1286063 w 3661800"/>
              <a:gd name="connsiteY0" fmla="*/ 0 h 6858000"/>
              <a:gd name="connsiteX1" fmla="*/ 3661800 w 3661800"/>
              <a:gd name="connsiteY1" fmla="*/ 0 h 6858000"/>
              <a:gd name="connsiteX2" fmla="*/ 3661800 w 3661800"/>
              <a:gd name="connsiteY2" fmla="*/ 6858000 h 6858000"/>
              <a:gd name="connsiteX3" fmla="*/ 1286063 w 3661800"/>
              <a:gd name="connsiteY3" fmla="*/ 6858000 h 6858000"/>
              <a:gd name="connsiteX4" fmla="*/ 1191995 w 3661800"/>
              <a:gd name="connsiteY4" fmla="*/ 6749405 h 6858000"/>
              <a:gd name="connsiteX5" fmla="*/ 0 w 3661800"/>
              <a:gd name="connsiteY5" fmla="*/ 3429000 h 6858000"/>
              <a:gd name="connsiteX6" fmla="*/ 1191995 w 3661800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1800" h="6858000">
                <a:moveTo>
                  <a:pt x="1286063" y="0"/>
                </a:moveTo>
                <a:lnTo>
                  <a:pt x="3661800" y="0"/>
                </a:lnTo>
                <a:lnTo>
                  <a:pt x="3661800" y="6858000"/>
                </a:lnTo>
                <a:lnTo>
                  <a:pt x="1286063" y="6858000"/>
                </a:lnTo>
                <a:lnTo>
                  <a:pt x="1191995" y="6749405"/>
                </a:lnTo>
                <a:cubicBezTo>
                  <a:pt x="447331" y="5847081"/>
                  <a:pt x="0" y="4690280"/>
                  <a:pt x="0" y="3429000"/>
                </a:cubicBezTo>
                <a:cubicBezTo>
                  <a:pt x="0" y="2167720"/>
                  <a:pt x="447331" y="1010919"/>
                  <a:pt x="1191995" y="108596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231BA-9E4C-454A-AA20-81787EF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65B8CB-64D5-4936-8F86-950A5F8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6DA02A-6C94-4B34-9C65-5F8A0BEE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10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A5E9-D42C-4D43-8CA5-39B0F1DB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746D6-3E70-49E1-8B41-0A345555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65B8CB-64D5-4936-8F86-950A5F8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D0B-F3FB-4538-8033-C93F5359B684}" type="datetime1">
              <a:rPr lang="fi-FI" smtClean="0"/>
              <a:t>5.12.2022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231BA-9E4C-454A-AA20-81787EF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Ville.Lahti@traficom.fi 22.11.2022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6DA02A-6C94-4B34-9C65-5F8A0BEE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370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742952" y="1122363"/>
            <a:ext cx="7562856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742952" y="3602041"/>
            <a:ext cx="7562856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98097" y="6089653"/>
            <a:ext cx="2617660" cy="180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098097" y="6275391"/>
            <a:ext cx="2617660" cy="180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06082" y="6461128"/>
            <a:ext cx="1209676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265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742952" y="1122363"/>
            <a:ext cx="7562856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742952" y="3602041"/>
            <a:ext cx="7562856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98097" y="6089653"/>
            <a:ext cx="2617660" cy="180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098097" y="6275391"/>
            <a:ext cx="2617660" cy="180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06082" y="6461128"/>
            <a:ext cx="1209676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803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742952" y="1122363"/>
            <a:ext cx="7562856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742952" y="3602041"/>
            <a:ext cx="7562856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98097" y="6089653"/>
            <a:ext cx="2617660" cy="180000"/>
          </a:xfrm>
        </p:spPr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098097" y="6275391"/>
            <a:ext cx="2617660" cy="180000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06082" y="6461128"/>
            <a:ext cx="1209676" cy="180000"/>
          </a:xfrm>
        </p:spPr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8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_j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A5E9-D42C-4D43-8CA5-39B0F1DB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746D6-3E70-49E1-8B41-0A3455555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747358"/>
            <a:ext cx="10746000" cy="44372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231BA-9E4C-454A-AA20-81787EF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65B8CB-64D5-4936-8F86-950A5F8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6DA02A-6C94-4B34-9C65-5F8A0BEE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white">
          <a:xfrm>
            <a:off x="742952" y="1122363"/>
            <a:ext cx="7562856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white">
          <a:xfrm>
            <a:off x="742952" y="3602041"/>
            <a:ext cx="7562856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 bwMode="white">
          <a:xfrm>
            <a:off x="9098097" y="6089653"/>
            <a:ext cx="261766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40CA-764F-3445-83AB-AF87E7909C2F}" type="datetimeFigureOut">
              <a:rPr lang="fi-FI" smtClean="0"/>
              <a:pPr/>
              <a:t>5.12.2022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 bwMode="white">
          <a:xfrm>
            <a:off x="9098097" y="6275391"/>
            <a:ext cx="261766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12"/>
          </p:nvPr>
        </p:nvSpPr>
        <p:spPr bwMode="white">
          <a:xfrm>
            <a:off x="10506082" y="6461128"/>
            <a:ext cx="120967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672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8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752475" y="1122363"/>
            <a:ext cx="10963285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rgbClr val="0000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752475" y="3602041"/>
            <a:ext cx="10963285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8917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76254" y="1224885"/>
            <a:ext cx="5518151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7" y="1224885"/>
            <a:ext cx="5518151" cy="513146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706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6258" y="178599"/>
            <a:ext cx="11239500" cy="104378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793" y="1222376"/>
            <a:ext cx="55308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793" y="2082011"/>
            <a:ext cx="5530849" cy="43100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222376"/>
            <a:ext cx="55435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082011"/>
            <a:ext cx="5543549" cy="43100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937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800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0CA-764F-3445-83AB-AF87E7909C2F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DEFC-2778-6B49-9C82-2158FE27C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Kaksi_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69458-A717-4EAB-8ECB-6673B0D0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FED6C-9254-4D0D-8417-0CC6FBB1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80" y="1736725"/>
            <a:ext cx="5184000" cy="444410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52451D-462F-4324-819D-5AEBFCE9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51" y="1736725"/>
            <a:ext cx="5184000" cy="444410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FF3B8A-CF93-4362-88E6-1E11BC25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521478-3113-468F-B523-9E429EB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BC778-A641-49F3-A0EA-A5106AE5A3D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D948DA-032C-488C-8CB9-2AC2027C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EF542232-B672-4C32-A8F2-74DBFBAB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81FD25-2BF1-4554-900A-0BB0B048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67" y="1736725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4F9D91-A551-4850-8459-2412B2CD7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67" y="2168724"/>
            <a:ext cx="5184000" cy="40098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0E0C8E-87A3-4998-A6FB-C3FBD1686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6725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83105CA-AD84-4C63-A3F9-E238BA49B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8724"/>
            <a:ext cx="5184000" cy="40098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165415A-CD5D-4B23-8B7D-5794B697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BA898F-CCE9-4DB1-A3B5-4988E385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85D-BD8D-45B8-93A6-76A9AB58C71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968FC8D-1ECB-4BA6-BDB9-52373ECF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7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Vai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D627D-4466-4DE2-8091-94568D49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EFEB35-83D0-4510-BFBF-F0D2F5DB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E35A1F-6521-4E44-998D-229ECD63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52A0E-71E4-4CE8-933C-8EB6B17ABFB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B975A5-1EAF-412D-848B-6B048E9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6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iotsikkodia_kuva_tai_väri_o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051" y="610051"/>
            <a:ext cx="4172043" cy="1127126"/>
          </a:xfrm>
        </p:spPr>
        <p:txBody>
          <a:bodyPr anchor="t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4" y="1376362"/>
            <a:ext cx="3466997" cy="205263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B3CC76-B329-54EF-A9B2-307DC11F0E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65480" y="0"/>
            <a:ext cx="8426520" cy="6858000"/>
          </a:xfrm>
          <a:custGeom>
            <a:avLst/>
            <a:gdLst>
              <a:gd name="connsiteX0" fmla="*/ 2933171 w 8426520"/>
              <a:gd name="connsiteY0" fmla="*/ 0 h 6858000"/>
              <a:gd name="connsiteX1" fmla="*/ 8426520 w 8426520"/>
              <a:gd name="connsiteY1" fmla="*/ 0 h 6858000"/>
              <a:gd name="connsiteX2" fmla="*/ 8426520 w 8426520"/>
              <a:gd name="connsiteY2" fmla="*/ 6858000 h 6858000"/>
              <a:gd name="connsiteX3" fmla="*/ 304004 w 8426520"/>
              <a:gd name="connsiteY3" fmla="*/ 6858000 h 6858000"/>
              <a:gd name="connsiteX4" fmla="*/ 258736 w 8426520"/>
              <a:gd name="connsiteY4" fmla="*/ 6724260 h 6858000"/>
              <a:gd name="connsiteX5" fmla="*/ 0 w 8426520"/>
              <a:gd name="connsiteY5" fmla="*/ 5013475 h 6858000"/>
              <a:gd name="connsiteX6" fmla="*/ 2770847 w 8426520"/>
              <a:gd name="connsiteY6" fmla="*/ 933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520" h="6858000">
                <a:moveTo>
                  <a:pt x="2933171" y="0"/>
                </a:moveTo>
                <a:lnTo>
                  <a:pt x="8426520" y="0"/>
                </a:lnTo>
                <a:lnTo>
                  <a:pt x="8426520" y="6858000"/>
                </a:lnTo>
                <a:lnTo>
                  <a:pt x="304004" y="6858000"/>
                </a:lnTo>
                <a:lnTo>
                  <a:pt x="258736" y="6724260"/>
                </a:lnTo>
                <a:cubicBezTo>
                  <a:pt x="90585" y="6183824"/>
                  <a:pt x="0" y="5609224"/>
                  <a:pt x="0" y="5013475"/>
                </a:cubicBezTo>
                <a:cubicBezTo>
                  <a:pt x="0" y="2928353"/>
                  <a:pt x="1109659" y="1102316"/>
                  <a:pt x="2770847" y="9330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r>
              <a:rPr lang="fi-FI" dirty="0"/>
              <a:t>[Esityksen nimi]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8375D6-57FF-406A-BFE6-3C8DDB4FAE3D}" type="datetime1">
              <a:rPr lang="fi-FI" smtClean="0"/>
              <a:t>5.12.2022</a:t>
            </a:fld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206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äliotsikkodia_kuva_tai_väri_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8FA216-5927-0EDB-1582-5966BC43D5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471364" cy="6858000"/>
          </a:xfrm>
          <a:custGeom>
            <a:avLst/>
            <a:gdLst>
              <a:gd name="connsiteX0" fmla="*/ 0 w 8471364"/>
              <a:gd name="connsiteY0" fmla="*/ 0 h 6858000"/>
              <a:gd name="connsiteX1" fmla="*/ 5538194 w 8471364"/>
              <a:gd name="connsiteY1" fmla="*/ 0 h 6858000"/>
              <a:gd name="connsiteX2" fmla="*/ 5700518 w 8471364"/>
              <a:gd name="connsiteY2" fmla="*/ 93302 h 6858000"/>
              <a:gd name="connsiteX3" fmla="*/ 8471364 w 8471364"/>
              <a:gd name="connsiteY3" fmla="*/ 5013475 h 6858000"/>
              <a:gd name="connsiteX4" fmla="*/ 8212629 w 8471364"/>
              <a:gd name="connsiteY4" fmla="*/ 6724260 h 6858000"/>
              <a:gd name="connsiteX5" fmla="*/ 8167360 w 8471364"/>
              <a:gd name="connsiteY5" fmla="*/ 6858000 h 6858000"/>
              <a:gd name="connsiteX6" fmla="*/ 0 w 84713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1364" h="6858000">
                <a:moveTo>
                  <a:pt x="0" y="0"/>
                </a:moveTo>
                <a:lnTo>
                  <a:pt x="5538194" y="0"/>
                </a:lnTo>
                <a:lnTo>
                  <a:pt x="5700518" y="93302"/>
                </a:lnTo>
                <a:cubicBezTo>
                  <a:pt x="7361705" y="1102316"/>
                  <a:pt x="8471364" y="2928353"/>
                  <a:pt x="8471364" y="5013475"/>
                </a:cubicBezTo>
                <a:cubicBezTo>
                  <a:pt x="8471364" y="5609224"/>
                  <a:pt x="8380780" y="6183824"/>
                  <a:pt x="8212629" y="6724260"/>
                </a:cubicBezTo>
                <a:lnTo>
                  <a:pt x="8167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282" y="601662"/>
            <a:ext cx="4172043" cy="1127126"/>
          </a:xfrm>
        </p:spPr>
        <p:txBody>
          <a:bodyPr anchor="t"/>
          <a:lstStyle>
            <a:lvl1pPr algn="r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0543" y="1376363"/>
            <a:ext cx="3242782" cy="292629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dirty="0"/>
              <a:t>[Esityksen nimi]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5790EF23-BE95-4E73-9E7D-72E4DAEC26B3}" type="datetime1">
              <a:rPr lang="fi-FI" smtClean="0"/>
              <a:t>5.12.2022</a:t>
            </a:fld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37ABA1-B728-5D24-BC22-137946B9F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2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um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EBF18-A891-8B79-C2B6-820C2FB830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D8BDDB5-7090-4055-A01C-411BF3D97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325" y="601663"/>
            <a:ext cx="6930000" cy="972000"/>
          </a:xfrm>
          <a:effectLst>
            <a:outerShdw blurRad="260246" dist="9998" dir="5400000" algn="ctr" rotWithShape="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r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en-GB" noProof="0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ABD85E11-A5AA-4DC3-BA51-1D8F3812F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325" y="1753664"/>
            <a:ext cx="6930000" cy="968400"/>
          </a:xfrm>
          <a:effectLst>
            <a:outerShdw blurRad="254000" dir="5040000" algn="ctr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EF8BC7-9DBC-4A07-A280-4DE1E67CCF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EAB614-91BC-4CF0-9FD0-0E75925CB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47FDA-E997-4F9B-B4A3-31593E23040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5BE560-416D-46AA-A90A-7A84609350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564B6CAD-213F-1B0F-BCA5-A7DA80715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6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Vaale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EBF18-A891-8B79-C2B6-820C2FB830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D8BDDB5-7090-4055-A01C-411BF3D97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200" y="914400"/>
            <a:ext cx="6930000" cy="1019572"/>
          </a:xfrm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en-GB" noProof="0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ABD85E11-A5AA-4DC3-BA51-1D8F3812F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00" y="2066400"/>
            <a:ext cx="6930000" cy="968400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EF8BC7-9DBC-4A07-A280-4DE1E67CCF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EAB614-91BC-4CF0-9FD0-0E75925CB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8B37B-0029-4056-BE40-B591D8674A9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5BE560-416D-46AA-A90A-7A84609350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6BE4CA8-672C-BEEE-EA67-92251AFB4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0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1">
            <a:extLst>
              <a:ext uri="{FF2B5EF4-FFF2-40B4-BE49-F238E27FC236}">
                <a16:creationId xmlns:a16="http://schemas.microsoft.com/office/drawing/2014/main" id="{FF450953-E86B-4CE1-A3E6-114DAF0494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 bwMode="auto">
          <a:xfrm>
            <a:off x="212430" y="6490548"/>
            <a:ext cx="1170578" cy="1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C829BA-2C9F-4C7E-8A47-3D9F9CC8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10746000" cy="110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noProof="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62209A-AF68-492D-AC06-25DBD3C0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736725"/>
            <a:ext cx="10746000" cy="4437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7077C5-42E2-4285-A08A-7508B4635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7022" y="6466504"/>
            <a:ext cx="358897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94F4B6-6E26-4DFB-852C-F2285979F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4150" y="6466504"/>
            <a:ext cx="187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87DA6-21F7-469B-9D46-8FB3A29DB99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E4E371-AE67-45EA-BF47-9E712717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000" y="6466504"/>
            <a:ext cx="610671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4" r:id="rId2"/>
    <p:sldLayoutId id="2147483667" r:id="rId3"/>
    <p:sldLayoutId id="2147483668" r:id="rId4"/>
    <p:sldLayoutId id="2147483673" r:id="rId5"/>
    <p:sldLayoutId id="2147483682" r:id="rId6"/>
    <p:sldLayoutId id="2147483691" r:id="rId7"/>
    <p:sldLayoutId id="2147483694" r:id="rId8"/>
    <p:sldLayoutId id="2147483698" r:id="rId9"/>
    <p:sldLayoutId id="2147483683" r:id="rId10"/>
    <p:sldLayoutId id="2147483693" r:id="rId11"/>
    <p:sldLayoutId id="2147483695" r:id="rId12"/>
    <p:sldLayoutId id="2147483697" r:id="rId13"/>
    <p:sldLayoutId id="2147483675" r:id="rId14"/>
    <p:sldLayoutId id="2147483699" r:id="rId15"/>
    <p:sldLayoutId id="2147483701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3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44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">
          <p15:clr>
            <a:srgbClr val="F26B43"/>
          </p15:clr>
        </p15:guide>
        <p15:guide id="3" pos="7158">
          <p15:clr>
            <a:srgbClr val="F26B43"/>
          </p15:clr>
        </p15:guide>
        <p15:guide id="4" orient="horz" pos="1094" userDrawn="1">
          <p15:clr>
            <a:srgbClr val="F26B43"/>
          </p15:clr>
        </p15:guide>
        <p15:guide id="5" orient="horz" pos="1201">
          <p15:clr>
            <a:srgbClr val="F26B43"/>
          </p15:clr>
        </p15:guide>
        <p15:guide id="6" orient="horz" pos="3892">
          <p15:clr>
            <a:srgbClr val="F26B43"/>
          </p15:clr>
        </p15:guide>
        <p15:guide id="7" orient="horz" pos="379">
          <p15:clr>
            <a:srgbClr val="F26B43"/>
          </p15:clr>
        </p15:guide>
        <p15:guide id="8" orient="horz" pos="4187">
          <p15:clr>
            <a:srgbClr val="F26B43"/>
          </p15:clr>
        </p15:guide>
        <p15:guide id="9" pos="3840">
          <p15:clr>
            <a:srgbClr val="F26B43"/>
          </p15:clr>
        </p15:guide>
        <p15:guide id="10" pos="3940" userDrawn="1">
          <p15:clr>
            <a:srgbClr val="F26B43"/>
          </p15:clr>
        </p15:guide>
        <p15:guide id="12" orient="horz" pos="8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76258" y="237067"/>
            <a:ext cx="11239500" cy="9709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791" y="1222378"/>
            <a:ext cx="11247967" cy="4968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350203" y="6289678"/>
            <a:ext cx="2617660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B2940CA-764F-3445-83AB-AF87E7909C2F}" type="datetimeFigureOut">
              <a:rPr lang="fi-FI" smtClean="0"/>
              <a:pPr/>
              <a:t>5.12.2022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4151" y="6289678"/>
            <a:ext cx="2617660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06082" y="6289678"/>
            <a:ext cx="1209676" cy="3508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A3ADEFC-2778-6B49-9C82-2158FE27C40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328833" y="6237497"/>
            <a:ext cx="2505600" cy="52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7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3600" b="0" i="0" kern="1200" spc="-100" baseline="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21">
          <p15:clr>
            <a:srgbClr val="F26B43"/>
          </p15:clr>
        </p15:guide>
        <p15:guide id="4" pos="5535">
          <p15:clr>
            <a:srgbClr val="F26B43"/>
          </p15:clr>
        </p15:guide>
        <p15:guide id="5" orient="horz" pos="578">
          <p15:clr>
            <a:srgbClr val="F26B43"/>
          </p15:clr>
        </p15:guide>
        <p15:guide id="6" orient="horz" pos="3126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3011">
          <p15:clr>
            <a:srgbClr val="F26B43"/>
          </p15:clr>
        </p15:guide>
        <p15:guide id="9" orient="horz" pos="226">
          <p15:clr>
            <a:srgbClr val="F26B43"/>
          </p15:clr>
        </p15:guide>
        <p15:guide id="10">
          <p15:clr>
            <a:srgbClr val="F26B43"/>
          </p15:clr>
        </p15:guide>
        <p15:guide id="11" pos="113">
          <p15:clr>
            <a:srgbClr val="F26B43"/>
          </p15:clr>
        </p15:guide>
        <p15:guide id="12" pos="5647">
          <p15:clr>
            <a:srgbClr val="F26B43"/>
          </p15:clr>
        </p15:guide>
        <p15:guide id="13" orient="horz" pos="112">
          <p15:clr>
            <a:srgbClr val="F26B43"/>
          </p15:clr>
        </p15:guide>
        <p15:guide id="14" pos="3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law/better-regulation/have-your-say/initiatives/13533-Rail-interoperability-EU-harmonised-specifications-for-trains-rail-infrastructure-and-passenger-accessibility_en" TargetMode="External"/><Relationship Id="rId2" Type="http://schemas.openxmlformats.org/officeDocument/2006/relationships/hyperlink" Target="https://ec.europa.eu/info/law/better-regulation/have-your-say/initiatives/13532-Rail-interoperability-EU-harmonised-train-operations-and-traffic-management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law/better-regulation/have-your-say/initiatives/13541-Rail-interoperability-technical-specification-for-control-command-and-signalling-subsystems_e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traficom.fi/fi/saadokset?group=raideliikenne&amp;limit=20&amp;offset=0&amp;query=&amp;saadoksentyyppi=%255B13%255D&amp;sort=created&amp;s%C3%A4%C3%A4d%C3%B6ksentyyppi=%255B13%255D" TargetMode="Externa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ficom.fi/fi/liikenne/raideliikenne/raideliikenteen-turvallisuuden-valvonta" TargetMode="External"/><Relationship Id="rId2" Type="http://schemas.openxmlformats.org/officeDocument/2006/relationships/hyperlink" Target="https://www.traficom.fi/fi/liikenne/raideliikenne/raideliikenteen-palvelukokonaisuuden-tavoitteet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g"/><Relationship Id="rId5" Type="http://schemas.openxmlformats.org/officeDocument/2006/relationships/hyperlink" Target="https://www.traficom.fi/sites/default/files/media/file/Raideliikenteen%20valvontasuunnitelma%202022.pdf" TargetMode="External"/><Relationship Id="rId4" Type="http://schemas.openxmlformats.org/officeDocument/2006/relationships/hyperlink" Target="https://www.traficom.fi/sites/default/files/media/file/Raideliikenteen%20valvontastrategia%202022-2024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Säädösinfo 1.12.2022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986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Itäliikenteestä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791" y="931748"/>
            <a:ext cx="11247967" cy="5259504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Ennen Venäjän hyökkäyssotaa valmisteltiin hallituksen esitystä, jolla saatettaisiin voimaan ensimmäiset muutokset suoraa kansainvälistä rautatieliikennettä koskevaan Suomen ja Venäjän väliseen valtiosopimukseen (</a:t>
            </a:r>
            <a:r>
              <a:rPr lang="fi-FI" dirty="0" err="1" smtClean="0"/>
              <a:t>SopS</a:t>
            </a:r>
            <a:r>
              <a:rPr lang="fi-FI" dirty="0" smtClean="0"/>
              <a:t> 85/2016): </a:t>
            </a:r>
          </a:p>
          <a:p>
            <a:pPr lvl="1"/>
            <a:r>
              <a:rPr lang="fi-FI" dirty="0" smtClean="0"/>
              <a:t>Ministeriöiden, viranomaisten, rataverkon haltijoiden ja rautatieyritysten välinen yhteistyö on ajettu minimiin ja muutosten voimaansaattamisesta toistaiseksi luovuttu. </a:t>
            </a:r>
          </a:p>
          <a:p>
            <a:r>
              <a:rPr lang="fi-FI" dirty="0" smtClean="0"/>
              <a:t>Venäjän aloittaman hyökkäyssodan vuoksi Suomen ja Venäjän välinen rautatieliikenne vähentynyt ja VR on omalta osaltaan lopettamassa rajaliikenteen kokonaan.</a:t>
            </a:r>
          </a:p>
          <a:p>
            <a:r>
              <a:rPr lang="fi-FI" dirty="0" smtClean="0"/>
              <a:t>Kauttakulkuliikenne Kiinaan on reititetty uudelleen ns. </a:t>
            </a:r>
            <a:r>
              <a:rPr lang="fi-FI" dirty="0" err="1" smtClean="0"/>
              <a:t>Trans-Kaspian</a:t>
            </a:r>
            <a:r>
              <a:rPr lang="fi-FI" dirty="0" smtClean="0"/>
              <a:t> reitin kautta.  </a:t>
            </a:r>
          </a:p>
          <a:p>
            <a:r>
              <a:rPr lang="fi-FI" dirty="0" smtClean="0"/>
              <a:t>EU:n ns. pakotesääntelyn mukaisia VAK-vaunuja palautetaan Venäjälle.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91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Ajankohtaiset EU-asiat: YTE-uudistus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Une Tyynilä</a:t>
            </a:r>
          </a:p>
        </p:txBody>
      </p:sp>
    </p:spTree>
    <p:extLst>
      <p:ext uri="{BB962C8B-B14F-4D97-AF65-F5344CB8AC3E}">
        <p14:creationId xmlns:p14="http://schemas.microsoft.com/office/powerpoint/2010/main" val="371792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Käsittelyn vaihe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sz="1400" dirty="0" err="1" smtClean="0"/>
              <a:t>Yhteentoimivuuden</a:t>
            </a:r>
            <a:r>
              <a:rPr lang="fi-FI" sz="1400" dirty="0" smtClean="0"/>
              <a:t> tekniset eritelmät (YTE) ovat komission käsittelyssä</a:t>
            </a:r>
          </a:p>
          <a:p>
            <a:pPr lvl="1"/>
            <a:r>
              <a:rPr lang="fi-FI" sz="1400" dirty="0" smtClean="0"/>
              <a:t>Helmikuussa on tarkoitus hyväksyä rautateiden </a:t>
            </a:r>
            <a:r>
              <a:rPr lang="fi-FI" sz="1400" dirty="0" err="1" smtClean="0"/>
              <a:t>yhteentoimivuus</a:t>
            </a:r>
            <a:r>
              <a:rPr lang="fi-FI" sz="1400" dirty="0" smtClean="0"/>
              <a:t>- ja turvallisuuskomiteassa (RISC)  seuraavat ehdotukset</a:t>
            </a:r>
          </a:p>
          <a:p>
            <a:pPr lvl="2"/>
            <a:r>
              <a:rPr lang="fi-FI" sz="1400" dirty="0" smtClean="0"/>
              <a:t>Toiminta ja liikenteen hallinta (OPE </a:t>
            </a:r>
            <a:r>
              <a:rPr lang="fi-FI" sz="1400" dirty="0" err="1" smtClean="0"/>
              <a:t>YTE:n</a:t>
            </a:r>
            <a:r>
              <a:rPr lang="fi-FI" sz="1400" dirty="0" smtClean="0"/>
              <a:t>) muutosasetus</a:t>
            </a:r>
          </a:p>
          <a:p>
            <a:pPr lvl="2"/>
            <a:r>
              <a:rPr lang="fi-FI" sz="1400" dirty="0" smtClean="0"/>
              <a:t>Ohjaus-, hallinta- ja merkinanto (CCS YTE):n revisioasetus</a:t>
            </a:r>
          </a:p>
          <a:p>
            <a:pPr lvl="2"/>
            <a:r>
              <a:rPr lang="fi-FI" sz="1400" dirty="0" smtClean="0"/>
              <a:t>Asetus, jolla muutetaan seuraavia </a:t>
            </a:r>
            <a:r>
              <a:rPr lang="fi-FI" sz="1400" dirty="0" err="1" smtClean="0"/>
              <a:t>YTE:iä</a:t>
            </a:r>
            <a:r>
              <a:rPr lang="fi-FI" sz="1400" dirty="0" smtClean="0"/>
              <a:t> ja muita päätöksiä</a:t>
            </a:r>
          </a:p>
          <a:p>
            <a:pPr lvl="3"/>
            <a:r>
              <a:rPr lang="fi-FI" sz="1200" dirty="0" smtClean="0"/>
              <a:t>Veturit- ja matkustajakalusto (LOC &amp; PAS YTE) </a:t>
            </a:r>
          </a:p>
          <a:p>
            <a:pPr lvl="3"/>
            <a:r>
              <a:rPr lang="fi-FI" sz="1200" dirty="0" smtClean="0"/>
              <a:t>Tavaravaunut (WAG YTE)</a:t>
            </a:r>
          </a:p>
          <a:p>
            <a:pPr lvl="3"/>
            <a:r>
              <a:rPr lang="fi-FI" sz="1200" dirty="0" smtClean="0"/>
              <a:t>Melu (</a:t>
            </a:r>
            <a:r>
              <a:rPr lang="fi-FI" sz="1200" dirty="0" err="1" smtClean="0"/>
              <a:t>Noise</a:t>
            </a:r>
            <a:r>
              <a:rPr lang="fi-FI" sz="1200" dirty="0" smtClean="0"/>
              <a:t> YTE)</a:t>
            </a:r>
          </a:p>
          <a:p>
            <a:pPr lvl="3"/>
            <a:r>
              <a:rPr lang="fi-FI" sz="1200" dirty="0" smtClean="0"/>
              <a:t>Infrastruktuuri (INF YTE)</a:t>
            </a:r>
          </a:p>
          <a:p>
            <a:pPr lvl="3"/>
            <a:r>
              <a:rPr lang="fi-FI" sz="1200" dirty="0" smtClean="0"/>
              <a:t>Energia (ENE YTE)</a:t>
            </a:r>
          </a:p>
          <a:p>
            <a:pPr lvl="3"/>
            <a:r>
              <a:rPr lang="fi-FI" sz="1200" dirty="0" smtClean="0"/>
              <a:t>Esteettömyys (PRM YTE)</a:t>
            </a:r>
          </a:p>
          <a:p>
            <a:pPr lvl="3"/>
            <a:r>
              <a:rPr lang="fi-FI" sz="1200" dirty="0" smtClean="0"/>
              <a:t>Ratarekisteri (RINF)</a:t>
            </a:r>
          </a:p>
          <a:p>
            <a:pPr lvl="3"/>
            <a:r>
              <a:rPr lang="fi-FI" sz="1200" dirty="0" smtClean="0"/>
              <a:t>Kalustotyyppirekisteri (ERATV)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7" r="32217"/>
          <a:stretch>
            <a:fillRect/>
          </a:stretch>
        </p:blipFill>
        <p:spPr/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20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Julkiset kuulemiset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311564"/>
            <a:ext cx="10746000" cy="4873069"/>
          </a:xfrm>
        </p:spPr>
        <p:txBody>
          <a:bodyPr/>
          <a:lstStyle/>
          <a:p>
            <a:r>
              <a:rPr lang="fi-FI" dirty="0" smtClean="0"/>
              <a:t>OPE YTE</a:t>
            </a:r>
          </a:p>
          <a:p>
            <a:pPr lvl="1"/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ec.europa.eu/info/law/better-regulation/have-your-say/initiatives/13532-Rail-interoperability-EU-harmonised-train-operations-and-traffic-management_en</a:t>
            </a:r>
            <a:endParaRPr lang="fi-FI" dirty="0"/>
          </a:p>
          <a:p>
            <a:pPr lvl="1"/>
            <a:r>
              <a:rPr lang="fi-FI" dirty="0" smtClean="0"/>
              <a:t>Käynnissä 9.12.2022 asti</a:t>
            </a:r>
          </a:p>
          <a:p>
            <a:r>
              <a:rPr lang="fi-FI" dirty="0" smtClean="0"/>
              <a:t>LOC&amp;PAS, WAG, NOIDSE, PRM, INF, ENE, RINF, ERATV</a:t>
            </a:r>
          </a:p>
          <a:p>
            <a:pPr lvl="1"/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ec.europa.eu/info/law/better-regulation/have-your-say/initiatives/13533-Rail-interoperability-EU-harmonised-specifications-for-trains-rail-infrastructure-and-passenger-accessibility_en</a:t>
            </a:r>
            <a:endParaRPr lang="fi-FI" dirty="0" smtClean="0"/>
          </a:p>
          <a:p>
            <a:pPr lvl="1"/>
            <a:r>
              <a:rPr lang="fi-FI" dirty="0" smtClean="0"/>
              <a:t>Alkamassa ?</a:t>
            </a:r>
          </a:p>
          <a:p>
            <a:r>
              <a:rPr lang="fi-FI" dirty="0" smtClean="0"/>
              <a:t>CCS YTE:</a:t>
            </a:r>
          </a:p>
          <a:p>
            <a:pPr lvl="1"/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ec.europa.eu/info/law/better-regulation/have-your-say/initiatives/13541-Rail-interoperability-technical-specification-for-control-command-and-signalling-subsystems_en</a:t>
            </a:r>
            <a:endParaRPr lang="fi-FI" dirty="0" smtClean="0"/>
          </a:p>
          <a:p>
            <a:pPr lvl="1"/>
            <a:r>
              <a:rPr lang="fi-FI" dirty="0" smtClean="0"/>
              <a:t>Alkamassa?</a:t>
            </a:r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Isoimmat muutokset (1)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Kaikkien </a:t>
            </a:r>
            <a:r>
              <a:rPr lang="fi-FI" dirty="0" err="1" smtClean="0"/>
              <a:t>YTE:ien</a:t>
            </a:r>
            <a:r>
              <a:rPr lang="fi-FI" dirty="0" smtClean="0"/>
              <a:t> osalta</a:t>
            </a:r>
          </a:p>
          <a:p>
            <a:pPr lvl="1" fontAlgn="ctr"/>
            <a:r>
              <a:rPr lang="en-US" dirty="0" err="1"/>
              <a:t>Standardien</a:t>
            </a:r>
            <a:r>
              <a:rPr lang="en-US" dirty="0"/>
              <a:t> </a:t>
            </a:r>
            <a:r>
              <a:rPr lang="en-US" dirty="0" err="1"/>
              <a:t>päivitys</a:t>
            </a:r>
            <a:r>
              <a:rPr lang="en-US" dirty="0"/>
              <a:t> </a:t>
            </a:r>
            <a:r>
              <a:rPr lang="en-US" dirty="0" err="1"/>
              <a:t>tulevaisuudessa</a:t>
            </a:r>
            <a:r>
              <a:rPr lang="en-US" dirty="0"/>
              <a:t> </a:t>
            </a:r>
            <a:r>
              <a:rPr lang="en-US" dirty="0" err="1"/>
              <a:t>helpompaa</a:t>
            </a:r>
            <a:endParaRPr lang="en-US" sz="1600" dirty="0"/>
          </a:p>
          <a:p>
            <a:pPr lvl="2" fontAlgn="ctr"/>
            <a:r>
              <a:rPr lang="en-US" dirty="0" err="1" smtClean="0"/>
              <a:t>Standardien</a:t>
            </a:r>
            <a:r>
              <a:rPr lang="en-US" dirty="0" smtClean="0"/>
              <a:t> </a:t>
            </a:r>
            <a:r>
              <a:rPr lang="en-US" dirty="0" err="1" smtClean="0"/>
              <a:t>osalta</a:t>
            </a:r>
            <a:r>
              <a:rPr lang="en-US" dirty="0" smtClean="0"/>
              <a:t> YTE-</a:t>
            </a:r>
            <a:r>
              <a:rPr lang="en-US" dirty="0" err="1" smtClean="0"/>
              <a:t>tekstissä</a:t>
            </a:r>
            <a:r>
              <a:rPr lang="en-US" dirty="0" smtClean="0"/>
              <a:t> </a:t>
            </a:r>
            <a:r>
              <a:rPr lang="en-US" dirty="0" err="1" smtClean="0"/>
              <a:t>viitataan</a:t>
            </a:r>
            <a:r>
              <a:rPr lang="en-US" dirty="0" smtClean="0"/>
              <a:t> </a:t>
            </a:r>
            <a:r>
              <a:rPr lang="en-US" dirty="0" err="1" smtClean="0"/>
              <a:t>liitteeseen</a:t>
            </a:r>
            <a:r>
              <a:rPr lang="en-US" dirty="0" smtClean="0"/>
              <a:t>, </a:t>
            </a:r>
            <a:r>
              <a:rPr lang="en-US" dirty="0" err="1" smtClean="0"/>
              <a:t>tulevaisuudessa</a:t>
            </a:r>
            <a:r>
              <a:rPr lang="en-US" dirty="0" smtClean="0"/>
              <a:t> </a:t>
            </a:r>
            <a:r>
              <a:rPr lang="en-US" dirty="0" err="1" smtClean="0"/>
              <a:t>standardipäivityksen</a:t>
            </a:r>
            <a:r>
              <a:rPr lang="en-US" dirty="0" smtClean="0"/>
              <a:t> </a:t>
            </a:r>
            <a:r>
              <a:rPr lang="en-US" dirty="0" err="1" smtClean="0"/>
              <a:t>huomioimiseen</a:t>
            </a:r>
            <a:r>
              <a:rPr lang="en-US" dirty="0" smtClean="0"/>
              <a:t> </a:t>
            </a:r>
            <a:r>
              <a:rPr lang="en-US" dirty="0" err="1" smtClean="0"/>
              <a:t>riittää</a:t>
            </a:r>
            <a:r>
              <a:rPr lang="en-US" dirty="0" smtClean="0"/>
              <a:t> </a:t>
            </a:r>
            <a:r>
              <a:rPr lang="en-US" dirty="0" err="1" smtClean="0"/>
              <a:t>liitteen</a:t>
            </a:r>
            <a:r>
              <a:rPr lang="en-US" dirty="0" smtClean="0"/>
              <a:t> </a:t>
            </a:r>
            <a:r>
              <a:rPr lang="en-US" dirty="0" err="1" smtClean="0"/>
              <a:t>muuttaminen</a:t>
            </a:r>
            <a:endParaRPr lang="en-US" dirty="0" smtClean="0"/>
          </a:p>
          <a:p>
            <a:pPr fontAlgn="ctr"/>
            <a:r>
              <a:rPr lang="en-US" dirty="0" smtClean="0"/>
              <a:t>OPE YTE</a:t>
            </a:r>
          </a:p>
          <a:p>
            <a:pPr lvl="1" fontAlgn="ctr"/>
            <a:r>
              <a:rPr lang="en-US" dirty="0" smtClean="0"/>
              <a:t>ERTMS-</a:t>
            </a:r>
            <a:r>
              <a:rPr lang="en-US" dirty="0" err="1" smtClean="0"/>
              <a:t>toimintasääntöjen</a:t>
            </a:r>
            <a:r>
              <a:rPr lang="en-US" dirty="0" smtClean="0"/>
              <a:t> </a:t>
            </a:r>
            <a:r>
              <a:rPr lang="en-US" dirty="0" err="1" smtClean="0"/>
              <a:t>harmonisointi</a:t>
            </a:r>
            <a:endParaRPr lang="en-US" dirty="0"/>
          </a:p>
          <a:p>
            <a:pPr lvl="1" fontAlgn="ctr"/>
            <a:r>
              <a:rPr lang="en-US" dirty="0" err="1"/>
              <a:t>Soveltamisalaa</a:t>
            </a:r>
            <a:r>
              <a:rPr lang="en-US" dirty="0"/>
              <a:t> </a:t>
            </a:r>
            <a:r>
              <a:rPr lang="en-US" dirty="0" err="1"/>
              <a:t>turvallisuuskriittisen</a:t>
            </a:r>
            <a:r>
              <a:rPr lang="en-US" dirty="0"/>
              <a:t> </a:t>
            </a:r>
            <a:r>
              <a:rPr lang="en-US" dirty="0" err="1"/>
              <a:t>henkilökunnan</a:t>
            </a:r>
            <a:r>
              <a:rPr lang="en-US" dirty="0"/>
              <a:t> </a:t>
            </a:r>
            <a:r>
              <a:rPr lang="en-US" dirty="0" err="1"/>
              <a:t>osalta</a:t>
            </a:r>
            <a:r>
              <a:rPr lang="en-US" dirty="0"/>
              <a:t> </a:t>
            </a:r>
            <a:r>
              <a:rPr lang="en-US" dirty="0" err="1"/>
              <a:t>täsmennetty</a:t>
            </a:r>
            <a:endParaRPr lang="en-US" dirty="0"/>
          </a:p>
          <a:p>
            <a:pPr lvl="1" fontAlgn="ctr"/>
            <a:r>
              <a:rPr lang="en-US" dirty="0" err="1" smtClean="0"/>
              <a:t>Elektroninen</a:t>
            </a:r>
            <a:r>
              <a:rPr lang="en-US" dirty="0" smtClean="0"/>
              <a:t> </a:t>
            </a:r>
            <a:r>
              <a:rPr lang="en-US" dirty="0" err="1" smtClean="0"/>
              <a:t>sääntö</a:t>
            </a:r>
            <a:r>
              <a:rPr lang="en-US" dirty="0" smtClean="0"/>
              <a:t>- ja </a:t>
            </a:r>
            <a:r>
              <a:rPr lang="en-US" dirty="0" err="1" smtClean="0"/>
              <a:t>reittikirja</a:t>
            </a:r>
            <a:endParaRPr lang="en-US" sz="1600" dirty="0"/>
          </a:p>
          <a:p>
            <a:endParaRPr lang="fi-FI" dirty="0" smtClean="0"/>
          </a:p>
          <a:p>
            <a:pPr lvl="1"/>
            <a:endParaRPr lang="fi-FI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7" r="3221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Isoimmat muutokset (2)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CCS YTE</a:t>
            </a:r>
          </a:p>
          <a:p>
            <a:pPr lvl="1" fontAlgn="ctr"/>
            <a:r>
              <a:rPr lang="en-US" dirty="0" smtClean="0"/>
              <a:t>FRMCS </a:t>
            </a:r>
            <a:r>
              <a:rPr lang="en-US" dirty="0" err="1" smtClean="0"/>
              <a:t>liitännät</a:t>
            </a:r>
            <a:endParaRPr lang="en-US" dirty="0" smtClean="0"/>
          </a:p>
          <a:p>
            <a:pPr lvl="2" fontAlgn="ctr"/>
            <a:r>
              <a:rPr lang="en-US" dirty="0" err="1" smtClean="0"/>
              <a:t>Varmistetaan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kalusto</a:t>
            </a:r>
            <a:r>
              <a:rPr lang="en-US" dirty="0" smtClean="0"/>
              <a:t> ja </a:t>
            </a:r>
            <a:r>
              <a:rPr lang="en-US" dirty="0" err="1" smtClean="0"/>
              <a:t>infrastruktuuri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valmiita</a:t>
            </a:r>
            <a:r>
              <a:rPr lang="en-US" dirty="0" smtClean="0"/>
              <a:t> </a:t>
            </a:r>
            <a:r>
              <a:rPr lang="en-US" dirty="0" err="1" smtClean="0"/>
              <a:t>FRMCS:n</a:t>
            </a:r>
            <a:r>
              <a:rPr lang="en-US" dirty="0" smtClean="0"/>
              <a:t> </a:t>
            </a:r>
            <a:r>
              <a:rPr lang="en-US" dirty="0" err="1" smtClean="0"/>
              <a:t>tuloon</a:t>
            </a:r>
            <a:endParaRPr lang="en-US" dirty="0"/>
          </a:p>
          <a:p>
            <a:pPr lvl="1" fontAlgn="ctr"/>
            <a:r>
              <a:rPr lang="en-US" dirty="0" err="1"/>
              <a:t>Virheiden</a:t>
            </a:r>
            <a:r>
              <a:rPr lang="en-US" dirty="0"/>
              <a:t> </a:t>
            </a:r>
            <a:r>
              <a:rPr lang="en-US" dirty="0" err="1"/>
              <a:t>korjaus</a:t>
            </a:r>
            <a:endParaRPr lang="en-US" dirty="0"/>
          </a:p>
          <a:p>
            <a:pPr lvl="1" fontAlgn="ctr"/>
            <a:r>
              <a:rPr lang="en-US" dirty="0" smtClean="0"/>
              <a:t>ATO-</a:t>
            </a:r>
            <a:r>
              <a:rPr lang="en-US" dirty="0" err="1" smtClean="0"/>
              <a:t>toiminnot</a:t>
            </a:r>
            <a:endParaRPr lang="en-US" dirty="0" smtClean="0"/>
          </a:p>
          <a:p>
            <a:pPr lvl="1" fontAlgn="ctr"/>
            <a:r>
              <a:rPr lang="en-US" dirty="0" err="1" smtClean="0"/>
              <a:t>Järjetelmäversiot</a:t>
            </a:r>
            <a:r>
              <a:rPr lang="en-US" dirty="0" smtClean="0"/>
              <a:t> 2.2 (</a:t>
            </a:r>
            <a:r>
              <a:rPr lang="en-US" dirty="0" err="1" smtClean="0"/>
              <a:t>taaksepäin</a:t>
            </a:r>
            <a:r>
              <a:rPr lang="en-US" dirty="0" smtClean="0"/>
              <a:t> </a:t>
            </a:r>
            <a:r>
              <a:rPr lang="en-US" dirty="0" err="1" smtClean="0"/>
              <a:t>yhteentoimivat</a:t>
            </a:r>
            <a:r>
              <a:rPr lang="en-US" dirty="0" smtClean="0"/>
              <a:t> </a:t>
            </a:r>
            <a:r>
              <a:rPr lang="en-US" dirty="0" err="1" smtClean="0"/>
              <a:t>muutokset</a:t>
            </a:r>
            <a:r>
              <a:rPr lang="en-US" dirty="0" smtClean="0"/>
              <a:t>) ja 3.0 </a:t>
            </a:r>
          </a:p>
          <a:p>
            <a:pPr fontAlgn="ctr"/>
            <a:r>
              <a:rPr lang="en-US" dirty="0" smtClean="0"/>
              <a:t>CCS YTE ja LOC &amp; PAS</a:t>
            </a:r>
          </a:p>
          <a:p>
            <a:pPr lvl="1" fontAlgn="ctr"/>
            <a:r>
              <a:rPr lang="en-US" dirty="0" err="1"/>
              <a:t>Vaatimukset</a:t>
            </a:r>
            <a:r>
              <a:rPr lang="en-US" dirty="0"/>
              <a:t> EU-</a:t>
            </a:r>
            <a:r>
              <a:rPr lang="en-US" dirty="0" err="1"/>
              <a:t>laajuiselle</a:t>
            </a:r>
            <a:r>
              <a:rPr lang="en-US" dirty="0"/>
              <a:t> </a:t>
            </a:r>
            <a:r>
              <a:rPr lang="en-US" dirty="0" err="1"/>
              <a:t>matkustajavaunulle</a:t>
            </a:r>
            <a:r>
              <a:rPr lang="en-US" dirty="0"/>
              <a:t> </a:t>
            </a:r>
            <a:endParaRPr lang="en-US" sz="1600" dirty="0"/>
          </a:p>
          <a:p>
            <a:pPr lvl="2" fontAlgn="ctr"/>
            <a:r>
              <a:rPr lang="en-US" dirty="0" err="1"/>
              <a:t>Poislukien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1524 ja 1520 </a:t>
            </a:r>
            <a:r>
              <a:rPr lang="en-US" dirty="0" err="1"/>
              <a:t>raideleveydet</a:t>
            </a:r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2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12000"/>
            <a:ext cx="10746000" cy="690326"/>
          </a:xfrm>
        </p:spPr>
        <p:txBody>
          <a:bodyPr/>
          <a:lstStyle/>
          <a:p>
            <a:r>
              <a:rPr lang="fi-FI" dirty="0" smtClean="0"/>
              <a:t>Isoimmat muutokset (3)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99128"/>
            <a:ext cx="10746000" cy="5085506"/>
          </a:xfrm>
        </p:spPr>
        <p:txBody>
          <a:bodyPr/>
          <a:lstStyle/>
          <a:p>
            <a:pPr marL="0" indent="0" fontAlgn="ctr">
              <a:buNone/>
            </a:pPr>
            <a:endParaRPr lang="en-US" dirty="0" smtClean="0"/>
          </a:p>
          <a:p>
            <a:pPr fontAlgn="ctr"/>
            <a:r>
              <a:rPr lang="en-US" dirty="0"/>
              <a:t>INF ja ENE </a:t>
            </a:r>
            <a:r>
              <a:rPr lang="en-US" dirty="0" err="1"/>
              <a:t>YTE:n</a:t>
            </a:r>
            <a:r>
              <a:rPr lang="en-US" dirty="0"/>
              <a:t> </a:t>
            </a:r>
            <a:r>
              <a:rPr lang="en-US" dirty="0" err="1"/>
              <a:t>täytäntöönpanon</a:t>
            </a:r>
            <a:r>
              <a:rPr lang="en-US" dirty="0"/>
              <a:t> </a:t>
            </a:r>
            <a:r>
              <a:rPr lang="en-US" dirty="0" err="1"/>
              <a:t>nopeuttaminen</a:t>
            </a:r>
            <a:endParaRPr lang="en-US" dirty="0"/>
          </a:p>
          <a:p>
            <a:pPr lvl="1" fontAlgn="ctr"/>
            <a:r>
              <a:rPr lang="en-US" dirty="0" err="1"/>
              <a:t>Täysi</a:t>
            </a:r>
            <a:r>
              <a:rPr lang="en-US" dirty="0"/>
              <a:t> </a:t>
            </a:r>
            <a:r>
              <a:rPr lang="en-US" dirty="0" err="1" smtClean="0"/>
              <a:t>YTE:n</a:t>
            </a:r>
            <a:r>
              <a:rPr lang="en-US" dirty="0" smtClean="0"/>
              <a:t> </a:t>
            </a:r>
            <a:r>
              <a:rPr lang="en-US" dirty="0" err="1" smtClean="0"/>
              <a:t>mukaisuus</a:t>
            </a:r>
            <a:r>
              <a:rPr lang="en-US" dirty="0" smtClean="0"/>
              <a:t> </a:t>
            </a:r>
            <a:r>
              <a:rPr lang="en-US" dirty="0" err="1" smtClean="0"/>
              <a:t>rataa</a:t>
            </a:r>
            <a:r>
              <a:rPr lang="en-US" dirty="0" smtClean="0"/>
              <a:t> </a:t>
            </a:r>
            <a:r>
              <a:rPr lang="en-US" dirty="0" err="1" smtClean="0"/>
              <a:t>parannattaessa</a:t>
            </a:r>
            <a:endParaRPr lang="en-US" dirty="0" smtClean="0"/>
          </a:p>
          <a:p>
            <a:pPr fontAlgn="ctr"/>
            <a:r>
              <a:rPr lang="en-US" dirty="0" err="1"/>
              <a:t>Liikkuvan</a:t>
            </a:r>
            <a:r>
              <a:rPr lang="en-US" dirty="0"/>
              <a:t> </a:t>
            </a:r>
            <a:r>
              <a:rPr lang="en-US" dirty="0" err="1"/>
              <a:t>kaluston</a:t>
            </a:r>
            <a:r>
              <a:rPr lang="en-US" dirty="0"/>
              <a:t> ja </a:t>
            </a:r>
            <a:r>
              <a:rPr lang="en-US" dirty="0" err="1" smtClean="0"/>
              <a:t>infrastruktuurin</a:t>
            </a:r>
            <a:r>
              <a:rPr lang="en-US" dirty="0" smtClean="0"/>
              <a:t> </a:t>
            </a:r>
            <a:r>
              <a:rPr lang="en-US" dirty="0" err="1"/>
              <a:t>liitännät</a:t>
            </a:r>
            <a:r>
              <a:rPr lang="en-US" dirty="0"/>
              <a:t> </a:t>
            </a:r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kuormituksen</a:t>
            </a:r>
            <a:r>
              <a:rPr lang="en-US" dirty="0"/>
              <a:t> </a:t>
            </a:r>
            <a:r>
              <a:rPr lang="en-US" dirty="0" err="1"/>
              <a:t>osalta</a:t>
            </a:r>
            <a:endParaRPr lang="en-US" dirty="0" smtClean="0"/>
          </a:p>
          <a:p>
            <a:pPr fontAlgn="ctr"/>
            <a:r>
              <a:rPr lang="en-US" dirty="0" err="1" smtClean="0"/>
              <a:t>Yhdistetyn</a:t>
            </a:r>
            <a:r>
              <a:rPr lang="en-US" dirty="0" smtClean="0"/>
              <a:t> </a:t>
            </a:r>
            <a:r>
              <a:rPr lang="en-US" dirty="0" err="1"/>
              <a:t>liikenteen</a:t>
            </a:r>
            <a:r>
              <a:rPr lang="en-US" dirty="0"/>
              <a:t> </a:t>
            </a:r>
            <a:r>
              <a:rPr lang="en-US" dirty="0" err="1"/>
              <a:t>parempi</a:t>
            </a:r>
            <a:r>
              <a:rPr lang="en-US" dirty="0"/>
              <a:t> </a:t>
            </a:r>
            <a:r>
              <a:rPr lang="en-US" dirty="0" err="1"/>
              <a:t>huomiominen</a:t>
            </a:r>
            <a:r>
              <a:rPr lang="en-US" dirty="0"/>
              <a:t> </a:t>
            </a:r>
            <a:endParaRPr lang="en-US" dirty="0" smtClean="0"/>
          </a:p>
          <a:p>
            <a:pPr lvl="1" fontAlgn="ctr"/>
            <a:r>
              <a:rPr lang="en-US" dirty="0" err="1" smtClean="0"/>
              <a:t>Erityisesti</a:t>
            </a:r>
            <a:r>
              <a:rPr lang="en-US" dirty="0" smtClean="0"/>
              <a:t> </a:t>
            </a:r>
            <a:r>
              <a:rPr lang="en-US" dirty="0" err="1" smtClean="0"/>
              <a:t>ulottumaan</a:t>
            </a:r>
            <a:r>
              <a:rPr lang="en-US" dirty="0" smtClean="0"/>
              <a:t> </a:t>
            </a:r>
            <a:r>
              <a:rPr lang="en-US" dirty="0" err="1" smtClean="0"/>
              <a:t>liittyvät</a:t>
            </a:r>
            <a:r>
              <a:rPr lang="en-US" dirty="0" smtClean="0"/>
              <a:t> </a:t>
            </a:r>
            <a:r>
              <a:rPr lang="en-US" dirty="0" err="1" smtClean="0"/>
              <a:t>kysymykset</a:t>
            </a:r>
            <a:endParaRPr lang="en-US" dirty="0" smtClean="0"/>
          </a:p>
          <a:p>
            <a:pPr fontAlgn="ctr"/>
            <a:r>
              <a:rPr lang="en-US" dirty="0" err="1"/>
              <a:t>Komposiittijarrujen</a:t>
            </a:r>
            <a:r>
              <a:rPr lang="en-US" dirty="0"/>
              <a:t> </a:t>
            </a:r>
            <a:r>
              <a:rPr lang="en-US" dirty="0" err="1"/>
              <a:t>akustiikan</a:t>
            </a:r>
            <a:r>
              <a:rPr lang="en-US" dirty="0"/>
              <a:t> </a:t>
            </a:r>
            <a:r>
              <a:rPr lang="en-US" dirty="0" err="1"/>
              <a:t>testaus</a:t>
            </a:r>
            <a:r>
              <a:rPr lang="en-US" dirty="0"/>
              <a:t> </a:t>
            </a:r>
            <a:r>
              <a:rPr lang="en-US" dirty="0" err="1" smtClean="0"/>
              <a:t>osatekijätasolla</a:t>
            </a:r>
            <a:endParaRPr lang="en-US" dirty="0" smtClean="0"/>
          </a:p>
          <a:p>
            <a:pPr fontAlgn="ctr"/>
            <a:r>
              <a:rPr lang="en-US" dirty="0" err="1" smtClean="0"/>
              <a:t>Vaatimukset</a:t>
            </a:r>
            <a:r>
              <a:rPr lang="en-US" dirty="0" smtClean="0"/>
              <a:t> </a:t>
            </a:r>
            <a:r>
              <a:rPr lang="en-US" dirty="0" err="1" smtClean="0"/>
              <a:t>suistumisen</a:t>
            </a:r>
            <a:r>
              <a:rPr lang="en-US" dirty="0" smtClean="0"/>
              <a:t> </a:t>
            </a:r>
            <a:r>
              <a:rPr lang="en-US" dirty="0" err="1" smtClean="0"/>
              <a:t>havaitsemis</a:t>
            </a:r>
            <a:r>
              <a:rPr lang="en-US" dirty="0" smtClean="0"/>
              <a:t>- tai </a:t>
            </a:r>
            <a:r>
              <a:rPr lang="en-US" dirty="0" err="1" smtClean="0"/>
              <a:t>estolaitteille</a:t>
            </a:r>
            <a:endParaRPr lang="en-US" dirty="0"/>
          </a:p>
          <a:p>
            <a:pPr font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2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helmikuun 2023 jälkeen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Komissiossa valmistelevana olevat säädökset</a:t>
            </a:r>
          </a:p>
          <a:p>
            <a:pPr lvl="1"/>
            <a:r>
              <a:rPr lang="fi-FI" dirty="0" smtClean="0"/>
              <a:t>TAF ja TAP YTE</a:t>
            </a:r>
          </a:p>
          <a:p>
            <a:pPr lvl="1"/>
            <a:r>
              <a:rPr lang="fi-FI" dirty="0"/>
              <a:t>PRM </a:t>
            </a:r>
            <a:r>
              <a:rPr lang="fi-FI" dirty="0" err="1"/>
              <a:t>YTE:n</a:t>
            </a:r>
            <a:r>
              <a:rPr lang="fi-FI" dirty="0"/>
              <a:t> täytäntöönpanon </a:t>
            </a:r>
            <a:r>
              <a:rPr lang="fi-FI" dirty="0" smtClean="0"/>
              <a:t>prioriteetit</a:t>
            </a:r>
          </a:p>
          <a:p>
            <a:r>
              <a:rPr lang="fi-FI" dirty="0" smtClean="0"/>
              <a:t>Asiat, joiden tekninen sisältö on valmistelussa </a:t>
            </a:r>
            <a:r>
              <a:rPr lang="fi-FI" dirty="0" err="1" smtClean="0"/>
              <a:t>ERA:ssa</a:t>
            </a:r>
            <a:r>
              <a:rPr lang="fi-FI" dirty="0" smtClean="0"/>
              <a:t> ja muualla:</a:t>
            </a:r>
          </a:p>
          <a:p>
            <a:pPr lvl="1"/>
            <a:r>
              <a:rPr lang="fi-FI" dirty="0" smtClean="0"/>
              <a:t>Digitaalinen </a:t>
            </a:r>
            <a:r>
              <a:rPr lang="fi-FI" dirty="0"/>
              <a:t>automaattikytkin (</a:t>
            </a:r>
            <a:r>
              <a:rPr lang="fi-FI" dirty="0" smtClean="0"/>
              <a:t>DAC)</a:t>
            </a:r>
            <a:endParaRPr lang="fi-FI" dirty="0"/>
          </a:p>
          <a:p>
            <a:pPr lvl="1"/>
            <a:r>
              <a:rPr lang="fi-FI" dirty="0" err="1"/>
              <a:t>FRMCS:n</a:t>
            </a:r>
            <a:r>
              <a:rPr lang="fi-FI" dirty="0"/>
              <a:t> tarkemmat </a:t>
            </a:r>
            <a:r>
              <a:rPr lang="fi-FI" dirty="0" smtClean="0"/>
              <a:t>eritelmät</a:t>
            </a:r>
          </a:p>
          <a:p>
            <a:r>
              <a:rPr lang="fi-FI" dirty="0" smtClean="0"/>
              <a:t>Rekisteripäätökset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6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Ajankohtaiset EU-asiat: veturinkuljettajadirektiivin uudistaminen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Jari Nieminen</a:t>
            </a:r>
          </a:p>
        </p:txBody>
      </p:sp>
    </p:spTree>
    <p:extLst>
      <p:ext uri="{BB962C8B-B14F-4D97-AF65-F5344CB8AC3E}">
        <p14:creationId xmlns:p14="http://schemas.microsoft.com/office/powerpoint/2010/main" val="16884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AE0D0CE-2056-48A0-A644-77D66654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EU-suuntaviivat uudistamisen taustalla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8EF6D4-CF6B-4FC8-92F7-21A97719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Ympäristötavoitteiden saavuttamiseksi komission tavoitteena on kasvattaa raideliikenteen roolia koko EU:ssa. Kuljettajien osalta keskiössä erityisesti:</a:t>
            </a:r>
          </a:p>
          <a:p>
            <a:pPr lvl="1"/>
            <a:r>
              <a:rPr lang="fi-FI" sz="1600" dirty="0" smtClean="0"/>
              <a:t>Rajat ylittävä ja pitkänmatkan liikenne</a:t>
            </a:r>
          </a:p>
          <a:p>
            <a:pPr lvl="1"/>
            <a:r>
              <a:rPr lang="fi-FI" sz="1600" dirty="0" smtClean="0"/>
              <a:t>Kuljettajien joustava käyttö ja liikkuvuus EU:ssa</a:t>
            </a:r>
          </a:p>
          <a:p>
            <a:pPr lvl="1"/>
            <a:r>
              <a:rPr lang="fi-FI" sz="1600" dirty="0" smtClean="0"/>
              <a:t>Vastata kuljettajien ikääntymiseen liittyviin haasteisiin</a:t>
            </a:r>
          </a:p>
          <a:p>
            <a:r>
              <a:rPr lang="fi-FI" sz="1800" dirty="0" smtClean="0"/>
              <a:t>Voimassaolevan direktiivin keskeinen tehtävä ollut  määrittää yhteiset vaatimukset kuljettajan ammatille, mutta tämä ei ole kaikilta osin toteutunut</a:t>
            </a:r>
          </a:p>
          <a:p>
            <a:r>
              <a:rPr lang="fi-FI" sz="1800" dirty="0" smtClean="0"/>
              <a:t>Komissio järjestänyt kuluvana vuonna kaksi julkista kuulemista kehitystarpeiden kartoittamiseksi</a:t>
            </a:r>
            <a:endParaRPr lang="fi-FI" dirty="0" smtClean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2B9B3F-EFE1-44A8-ACC9-9593497B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1033F-AA1F-4531-A93A-0CD2DD75326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8885F8-19F3-44FB-9BBF-58D60855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2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13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2764" y="196364"/>
            <a:ext cx="10746000" cy="468655"/>
          </a:xfrm>
        </p:spPr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763" y="907999"/>
            <a:ext cx="11025819" cy="4437275"/>
          </a:xfrm>
        </p:spPr>
        <p:txBody>
          <a:bodyPr/>
          <a:lstStyle/>
          <a:p>
            <a:pPr marL="0" indent="0">
              <a:buNone/>
            </a:pPr>
            <a:r>
              <a:rPr lang="fi-FI" sz="1400" b="1" dirty="0"/>
              <a:t>9.00-9.15 	Tilaisuuden avaus ja katsaus </a:t>
            </a:r>
            <a:r>
              <a:rPr lang="fi-FI" sz="1400" b="1" dirty="0" err="1"/>
              <a:t>Traficomin</a:t>
            </a:r>
            <a:r>
              <a:rPr lang="fi-FI" sz="1400" b="1" dirty="0"/>
              <a:t> raideliikenteen vuoteen 2023</a:t>
            </a:r>
            <a:r>
              <a:rPr lang="fi-FI" sz="1400" dirty="0"/>
              <a:t>/ Päällikkö Kaisa 		Sainio</a:t>
            </a:r>
          </a:p>
          <a:p>
            <a:pPr marL="0" indent="0">
              <a:buNone/>
            </a:pPr>
            <a:r>
              <a:rPr lang="fi-FI" sz="1400" b="1" dirty="0"/>
              <a:t>9.15-9.35 	Ajankohtaista raideliikenteessä </a:t>
            </a:r>
            <a:r>
              <a:rPr lang="fi-FI" sz="1400" dirty="0"/>
              <a:t>/ Liikenneneuvos Risto Saari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400" b="1" dirty="0"/>
              <a:t>9.35-10.20 	Ajankohtaiset EU-asiat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400" dirty="0"/>
              <a:t>		YTE-uudistus / Johtava asiantuntija Une Tyynilä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400" dirty="0"/>
              <a:t>		Veturinkuljettajadirektiivin uudistaminen / Johtava asiantuntija Jari Nieminen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400" dirty="0"/>
              <a:t>		Muut käynnissä olevat EU-hankkeet / Johtava asiantuntija Une Tyynilä</a:t>
            </a:r>
          </a:p>
          <a:p>
            <a:pPr marL="0" indent="0">
              <a:buNone/>
            </a:pPr>
            <a:r>
              <a:rPr lang="fi-FI" sz="1400" i="1" dirty="0"/>
              <a:t>10.20-10.30 	Tauko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400" b="1" dirty="0"/>
              <a:t>10.30-11.00 	Ajankohtaiset määräyshankkeet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400" dirty="0"/>
              <a:t>		Kaupunkiraideliikennemääräys / Erityisasiantuntija Kiira Saito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400" dirty="0"/>
              <a:t>		Muut käynnissä olevat määräyshankkeet / Johtava asiantuntija Une Tyynilä</a:t>
            </a:r>
          </a:p>
          <a:p>
            <a:pPr marL="0" indent="0">
              <a:buNone/>
            </a:pPr>
            <a:r>
              <a:rPr lang="fi-FI" sz="1400" b="1" dirty="0"/>
              <a:t>11.00-11.15 	Missä mennään toimintavarmuudessa? </a:t>
            </a:r>
            <a:r>
              <a:rPr lang="fi-FI" sz="1400" dirty="0"/>
              <a:t>/ Johtava asiantuntija Jouko Pirttimäki</a:t>
            </a:r>
          </a:p>
          <a:p>
            <a:pPr marL="0" indent="0">
              <a:buNone/>
            </a:pPr>
            <a:r>
              <a:rPr lang="fi-FI" sz="1400" b="1" dirty="0"/>
              <a:t>11.15-11.30 	Kyberturvallisuuden edistämistä raideliikenteessä koskevan suosituksen päivittäminen</a:t>
            </a:r>
            <a:r>
              <a:rPr lang="fi-FI" sz="1400" dirty="0"/>
              <a:t> / 			Päällikkö Kaisa Sainio</a:t>
            </a:r>
          </a:p>
          <a:p>
            <a:pPr marL="0" indent="0">
              <a:buNone/>
            </a:pPr>
            <a:r>
              <a:rPr lang="fi-FI" sz="1400" b="1" dirty="0"/>
              <a:t>11.30-11.40 	Katsaus </a:t>
            </a:r>
            <a:r>
              <a:rPr lang="fi-FI" sz="1400" b="1" dirty="0" err="1"/>
              <a:t>Traficomin</a:t>
            </a:r>
            <a:r>
              <a:rPr lang="fi-FI" sz="1400" b="1" dirty="0"/>
              <a:t> ohjetyöhön </a:t>
            </a:r>
            <a:r>
              <a:rPr lang="fi-FI" sz="1400" dirty="0"/>
              <a:t>/ Päällikkö Kaisa Sainio</a:t>
            </a:r>
          </a:p>
          <a:p>
            <a:pPr marL="0" indent="0">
              <a:buNone/>
            </a:pPr>
            <a:r>
              <a:rPr lang="fi-FI" sz="1400" b="1" dirty="0"/>
              <a:t>11.40-12.00 	Kysymyksiä ja keskustelua</a:t>
            </a:r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7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AE0D0CE-2056-48A0-A644-77D66654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Vaikutusten arviointi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8EF6D4-CF6B-4FC8-92F7-21A97719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Komissio on valinnut konsulttitoimisto </a:t>
            </a:r>
            <a:r>
              <a:rPr lang="fi-FI" sz="1800" dirty="0" err="1" smtClean="0"/>
              <a:t>ECORYS:n</a:t>
            </a:r>
            <a:r>
              <a:rPr lang="fi-FI" sz="1800" dirty="0" smtClean="0"/>
              <a:t> (avustaa </a:t>
            </a:r>
            <a:r>
              <a:rPr lang="fi-FI" sz="1800" dirty="0" err="1" smtClean="0"/>
              <a:t>wmp</a:t>
            </a:r>
            <a:r>
              <a:rPr lang="fi-FI" sz="1800" dirty="0" smtClean="0"/>
              <a:t> </a:t>
            </a:r>
            <a:r>
              <a:rPr lang="fi-FI" sz="1800" dirty="0" err="1" smtClean="0"/>
              <a:t>consult</a:t>
            </a:r>
            <a:r>
              <a:rPr lang="fi-FI" sz="1800" dirty="0" smtClean="0"/>
              <a:t> ja </a:t>
            </a:r>
            <a:r>
              <a:rPr lang="fi-FI" sz="1800" dirty="0" err="1" smtClean="0"/>
              <a:t>Railistics</a:t>
            </a:r>
            <a:r>
              <a:rPr lang="fi-FI" sz="1800" dirty="0" smtClean="0"/>
              <a:t>) valmistelemaan direktiivin päivittämistarpeita selvittävän vaikutusten arvioinnin.</a:t>
            </a:r>
          </a:p>
          <a:p>
            <a:r>
              <a:rPr lang="fi-FI" sz="1800" dirty="0" smtClean="0"/>
              <a:t>Traficom on osallistunut ECORYS/komission järjestämiin tilaisuuksiin 8.9.2022, 18.10.2022 ja 18.11.2022 sekä vastannut valmistelua koskevaan laajaan kyselyyn.</a:t>
            </a:r>
          </a:p>
          <a:p>
            <a:r>
              <a:rPr lang="fi-FI" sz="1800" dirty="0" err="1" smtClean="0"/>
              <a:t>ECORYS:n</a:t>
            </a:r>
            <a:r>
              <a:rPr lang="fi-FI" sz="1800" dirty="0" smtClean="0"/>
              <a:t> tarkoituksena on kerätä eri toimijoiden näkemyksiä ja </a:t>
            </a:r>
            <a:r>
              <a:rPr lang="fi-FI" sz="1800" dirty="0" err="1" smtClean="0"/>
              <a:t>todenteita</a:t>
            </a:r>
            <a:r>
              <a:rPr lang="fi-FI" sz="1800" dirty="0" smtClean="0"/>
              <a:t> direktiivin valmistelutyön tueksi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2B9B3F-EFE1-44A8-ACC9-9593497B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1033F-AA1F-4531-A93A-0CD2DD75326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8885F8-19F3-44FB-9BBF-58D60855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2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AE0D0CE-2056-48A0-A644-77D66654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Vaikutusten arviointi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8EF6D4-CF6B-4FC8-92F7-21A97719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Vaikutusten arvioinnissa on keskitytty kahteen pääongelmaan:</a:t>
            </a:r>
          </a:p>
          <a:p>
            <a:pPr marL="727200" lvl="1" indent="-457200">
              <a:buFont typeface="+mj-lt"/>
              <a:buAutoNum type="arabicPeriod"/>
            </a:pPr>
            <a:r>
              <a:rPr lang="fi-FI" altLang="fi-FI" sz="2000" dirty="0"/>
              <a:t>Veturinkuljettajien vähäinen liikkuvuus EU:ssa jäsenvaltioiden ja eri työnantajien välillä</a:t>
            </a:r>
          </a:p>
          <a:p>
            <a:pPr marL="727200" lvl="1" indent="-457200">
              <a:buFont typeface="+mj-lt"/>
              <a:buAutoNum type="arabicPeriod"/>
            </a:pPr>
            <a:r>
              <a:rPr lang="fi-FI" altLang="fi-FI" sz="2000" dirty="0"/>
              <a:t>Kuljettajasertifioinnin vaatimukset ovat vanhentuneet ja eivät enää vastaa tarvetta</a:t>
            </a:r>
          </a:p>
          <a:p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2B9B3F-EFE1-44A8-ACC9-9593497B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1033F-AA1F-4531-A93A-0CD2DD75326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8885F8-19F3-44FB-9BBF-58D60855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9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51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2204"/>
          <a:stretch>
            <a:fillRect/>
          </a:stretch>
        </p:blipFill>
        <p:spPr/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AAE0D0CE-2056-48A0-A644-77D66654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Vaikutusten arviointi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8EF6D4-CF6B-4FC8-92F7-21A97719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1800" dirty="0"/>
              <a:t>Pääongelmien taustalle on tunnistettu seuraavat </a:t>
            </a:r>
            <a:r>
              <a:rPr lang="fi-FI" altLang="fi-FI" sz="1800" dirty="0" smtClean="0"/>
              <a:t>ongelma-ajurit, joihin selvityksessä on pyritty keräämään näkemyksiä:</a:t>
            </a:r>
            <a:endParaRPr lang="fi-FI" altLang="fi-FI" sz="1800" dirty="0"/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/>
              <a:t>Direktiivin epäselvät vaatimukset ja tulkinnanvarainen kieli aiheuttaa vaihtelua täytäntöönpanossa jäsenvaltioiden välillä</a:t>
            </a:r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/>
              <a:t>EU-laajuinen lupakirja kattaa vain vähimmäisvaatimukset, kun toimijakohtainen lisätodistus kattaa suuren osan osaamisvaatimuksista</a:t>
            </a:r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/>
              <a:t>Koulutusohjelmat ja niiden kestot vaihtelevat suuresti jäsenmaittain</a:t>
            </a:r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 smtClean="0"/>
              <a:t>Kuljettajien </a:t>
            </a:r>
            <a:r>
              <a:rPr lang="fi-FI" altLang="fi-FI" sz="1200" dirty="0"/>
              <a:t>syrjiminen. Ei ole mekanismia </a:t>
            </a:r>
            <a:r>
              <a:rPr lang="fi-FI" altLang="fi-FI" sz="1200" dirty="0" smtClean="0"/>
              <a:t>varmistamaan jäsenvaltiossa </a:t>
            </a:r>
            <a:r>
              <a:rPr lang="fi-FI" altLang="fi-FI" sz="1200" dirty="0"/>
              <a:t>A työskentelevän kuljettajan </a:t>
            </a:r>
            <a:r>
              <a:rPr lang="fi-FI" altLang="fi-FI" sz="1200" dirty="0" smtClean="0"/>
              <a:t>pääsyä </a:t>
            </a:r>
            <a:r>
              <a:rPr lang="fi-FI" altLang="fi-FI" sz="1200" dirty="0"/>
              <a:t>jäsenvaltiossa B tarvittavaan koulutukseen</a:t>
            </a:r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/>
              <a:t>Yhden </a:t>
            </a:r>
            <a:r>
              <a:rPr lang="fi-FI" altLang="fi-FI" sz="1200" dirty="0" err="1"/>
              <a:t>NSA:n</a:t>
            </a:r>
            <a:r>
              <a:rPr lang="fi-FI" altLang="fi-FI" sz="1200" dirty="0"/>
              <a:t> tunnustaman tai sertifioiman tahon (RTL, RTP, </a:t>
            </a:r>
            <a:r>
              <a:rPr lang="fi-FI" altLang="fi-FI" sz="1200" dirty="0" smtClean="0"/>
              <a:t>NVO, oppilaitos) </a:t>
            </a:r>
            <a:r>
              <a:rPr lang="fi-FI" altLang="fi-FI" sz="1200" dirty="0"/>
              <a:t>asiakirjat eivät ole tunnustettuja kaikkien </a:t>
            </a:r>
            <a:r>
              <a:rPr lang="fi-FI" altLang="fi-FI" sz="1200" dirty="0" err="1"/>
              <a:t>NSA:iden</a:t>
            </a:r>
            <a:r>
              <a:rPr lang="fi-FI" altLang="fi-FI" sz="1200" dirty="0"/>
              <a:t> toimesta</a:t>
            </a:r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/>
              <a:t>Kielitaitovaatimukset ovat este kuljettajien liikkuvuudelle ja rajatoimintojen kehittämiselle</a:t>
            </a:r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/>
              <a:t>Paperipohjaiset lisätodistukset</a:t>
            </a:r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/>
              <a:t>Ei ole mekanismia päivittää kuljettajien osaamisvaatimuksia hyödyntämään digitaalitekniikkaa</a:t>
            </a:r>
          </a:p>
          <a:p>
            <a:pPr lvl="2">
              <a:spcBef>
                <a:spcPts val="600"/>
              </a:spcBef>
              <a:buFont typeface="+mj-lt"/>
              <a:buAutoNum type="arabicPeriod"/>
            </a:pPr>
            <a:r>
              <a:rPr lang="fi-FI" altLang="fi-FI" sz="1200" dirty="0"/>
              <a:t>Rekistereissä olevat tiedot eivät ole </a:t>
            </a:r>
            <a:r>
              <a:rPr lang="fi-FI" altLang="fi-FI" sz="1200" dirty="0" smtClean="0"/>
              <a:t>saatavilla/luettavissa (</a:t>
            </a:r>
            <a:r>
              <a:rPr lang="fi-FI" altLang="fi-FI" sz="1200" dirty="0"/>
              <a:t>jäsenvaltion sisällä, </a:t>
            </a:r>
            <a:r>
              <a:rPr lang="fi-FI" altLang="fi-FI" sz="1200" dirty="0" err="1"/>
              <a:t>NSA:n</a:t>
            </a:r>
            <a:r>
              <a:rPr lang="fi-FI" altLang="fi-FI" sz="1200" dirty="0"/>
              <a:t> ja työnantajan välillä sekä jäsenvaltioiden välillä)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2B9B3F-EFE1-44A8-ACC9-9593497B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1033F-AA1F-4531-A93A-0CD2DD75326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8885F8-19F3-44FB-9BBF-58D60855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AE0D0CE-2056-48A0-A644-77D66654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Suomelle keskeiset asiat valmistelussa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8EF6D4-CF6B-4FC8-92F7-21A97719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1800" dirty="0" smtClean="0"/>
              <a:t>Valmistelussa on pyritty tuomaan esille mm. seuraavia Suomelle olennaisia asioita:</a:t>
            </a:r>
          </a:p>
          <a:p>
            <a:pPr lvl="1"/>
            <a:r>
              <a:rPr lang="fi-FI" altLang="fi-FI" sz="1600" dirty="0" smtClean="0"/>
              <a:t>Rajat ylittävän liikennöinnin tukemisen lisäksi tulee varmistaa, että tuleva sääntely ei aiheuta turhaa rasitetta kansalliseen liikennöintiin.</a:t>
            </a:r>
          </a:p>
          <a:p>
            <a:pPr lvl="2"/>
            <a:r>
              <a:rPr lang="fi-FI" altLang="fi-FI" sz="1600" dirty="0" smtClean="0"/>
              <a:t>kielitaitoasiat ja lupakirjan roolin kasvattaminen</a:t>
            </a:r>
          </a:p>
          <a:p>
            <a:pPr lvl="1"/>
            <a:r>
              <a:rPr lang="fi-FI" altLang="fi-FI" sz="1600" dirty="0" smtClean="0"/>
              <a:t>Ns. pienimuotoisen kuljettajatoiminnan jatkuminen tulee varmistaa ja toisaalta selkeyttää myös EU-tasolla. </a:t>
            </a:r>
          </a:p>
          <a:p>
            <a:pPr lvl="2"/>
            <a:r>
              <a:rPr lang="fi-FI" altLang="fi-FI" sz="1600" dirty="0" smtClean="0"/>
              <a:t>Direktiivin soveltamisala ja kansallinen liikkumavara</a:t>
            </a:r>
          </a:p>
          <a:p>
            <a:pPr lvl="1"/>
            <a:endParaRPr lang="fi-FI" altLang="fi-FI" sz="1600" dirty="0" smtClean="0"/>
          </a:p>
          <a:p>
            <a:endParaRPr lang="fi-FI" altLang="fi-FI" sz="1000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2B9B3F-EFE1-44A8-ACC9-9593497B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1033F-AA1F-4531-A93A-0CD2DD75326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8885F8-19F3-44FB-9BBF-58D60855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4" t="87" r="20604" b="-87"/>
          <a:stretch/>
        </p:blipFill>
        <p:spPr/>
      </p:pic>
    </p:spTree>
    <p:extLst>
      <p:ext uri="{BB962C8B-B14F-4D97-AF65-F5344CB8AC3E}">
        <p14:creationId xmlns:p14="http://schemas.microsoft.com/office/powerpoint/2010/main" val="737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AE0D0CE-2056-48A0-A644-77D66654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Jatkotoimenpiteet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8EF6D4-CF6B-4FC8-92F7-21A97719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err="1" smtClean="0"/>
              <a:t>ECORYS:n</a:t>
            </a:r>
            <a:r>
              <a:rPr lang="fi-FI" sz="1800" dirty="0" smtClean="0"/>
              <a:t> vaikutusten </a:t>
            </a:r>
            <a:r>
              <a:rPr lang="fi-FI" sz="1800" dirty="0"/>
              <a:t>arviointityö päättyy vuoden 2022 loppuun</a:t>
            </a:r>
          </a:p>
          <a:p>
            <a:r>
              <a:rPr lang="fi-FI" sz="1800" dirty="0" smtClean="0"/>
              <a:t>1.3.2023 vaikutustenarviointi toimitetaan komission sisäiseen käsittelyyn</a:t>
            </a:r>
          </a:p>
          <a:p>
            <a:r>
              <a:rPr lang="fi-FI" sz="1800" dirty="0" smtClean="0"/>
              <a:t>1.5.2023 ensimmäinen luonnosversio komission sisäiseen keskusteluun</a:t>
            </a:r>
          </a:p>
          <a:p>
            <a:r>
              <a:rPr lang="fi-FI" sz="1800" dirty="0" smtClean="0"/>
              <a:t>Touko-kesäkuussa 2023 komission tavoite antaa esitys päivitetystä VEK direktiivistä (osana </a:t>
            </a:r>
            <a:r>
              <a:rPr lang="fi-FI" sz="1800" dirty="0" err="1" smtClean="0"/>
              <a:t>Greening</a:t>
            </a:r>
            <a:r>
              <a:rPr lang="fi-FI" sz="1800" dirty="0" smtClean="0"/>
              <a:t> Freight –pakettia)</a:t>
            </a:r>
          </a:p>
          <a:p>
            <a:r>
              <a:rPr lang="fi-FI" sz="1800" dirty="0" smtClean="0"/>
              <a:t>Asiaa käsitellään kansallisella tasolla mm. </a:t>
            </a:r>
            <a:r>
              <a:rPr lang="fi-FI" sz="1800" dirty="0" err="1" smtClean="0"/>
              <a:t>RISC:n</a:t>
            </a:r>
            <a:r>
              <a:rPr lang="fi-FI" sz="1800" dirty="0" smtClean="0"/>
              <a:t> ja Liikennöinti- ja kelpoisuusasioiden </a:t>
            </a:r>
            <a:r>
              <a:rPr lang="fi-FI" sz="1800" dirty="0" err="1" smtClean="0"/>
              <a:t>YTR:n</a:t>
            </a:r>
            <a:r>
              <a:rPr lang="fi-FI" sz="1800" dirty="0" smtClean="0"/>
              <a:t> kokouksien kautta.</a:t>
            </a:r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2B9B3F-EFE1-44A8-ACC9-9593497B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1033F-AA1F-4531-A93A-0CD2DD75326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8885F8-19F3-44FB-9BBF-58D60855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2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9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Ajankohtaiset EU-asiat: Muut käynnissä olevat EU-hankkeet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Une Tyynilä</a:t>
            </a:r>
          </a:p>
        </p:txBody>
      </p:sp>
    </p:spTree>
    <p:extLst>
      <p:ext uri="{BB962C8B-B14F-4D97-AF65-F5344CB8AC3E}">
        <p14:creationId xmlns:p14="http://schemas.microsoft.com/office/powerpoint/2010/main" val="2169598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hankkeet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2000" y="1339273"/>
            <a:ext cx="7617600" cy="4834727"/>
          </a:xfrm>
        </p:spPr>
        <p:txBody>
          <a:bodyPr/>
          <a:lstStyle/>
          <a:p>
            <a:pPr marL="270000" lvl="1" indent="0">
              <a:buNone/>
            </a:pPr>
            <a:endParaRPr lang="fi-FI" sz="1400" dirty="0" smtClean="0"/>
          </a:p>
          <a:p>
            <a:pPr lvl="1"/>
            <a:r>
              <a:rPr lang="fi-FI" dirty="0" smtClean="0"/>
              <a:t>Riston esitys varsin kattava koskien tulevia komission ehdotuksia.</a:t>
            </a:r>
          </a:p>
          <a:p>
            <a:pPr lvl="1"/>
            <a:r>
              <a:rPr lang="fi-FI" dirty="0" smtClean="0"/>
              <a:t>Neuvosto ja parlamentti ovat juuri hyväksyneet NIS2 direktiivin, jolla asetetaan kyberturvallisuusvaatimuksia </a:t>
            </a:r>
            <a:r>
              <a:rPr lang="fi-FI" dirty="0"/>
              <a:t>mm. rataverkon haltijoille, raideliikenteen harjoittajille, liikenteenohjaukselle ja raideliikenteen kulkuneuvojen </a:t>
            </a:r>
            <a:r>
              <a:rPr lang="fi-FI" dirty="0" smtClean="0"/>
              <a:t>valmistajille.</a:t>
            </a:r>
          </a:p>
          <a:p>
            <a:pPr lvl="2"/>
            <a:r>
              <a:rPr lang="fi-FI" dirty="0" smtClean="0"/>
              <a:t>Direktiiviä ei ole vielä julkaistu virallisessa lehdessä.</a:t>
            </a:r>
          </a:p>
          <a:p>
            <a:pPr lvl="1"/>
            <a:r>
              <a:rPr lang="fi-FI" dirty="0" smtClean="0"/>
              <a:t>CSM ASLP</a:t>
            </a:r>
            <a:endParaRPr lang="fi-FI" dirty="0"/>
          </a:p>
          <a:p>
            <a:pPr lvl="2"/>
            <a:r>
              <a:rPr lang="fi-FI" dirty="0"/>
              <a:t>Säädöksen antaminen menee todennäköisesti ensi vuoden </a:t>
            </a:r>
            <a:r>
              <a:rPr lang="fi-FI" dirty="0" smtClean="0"/>
              <a:t>puollelle.</a:t>
            </a:r>
            <a:endParaRPr lang="fi-FI" dirty="0"/>
          </a:p>
          <a:p>
            <a:pPr lvl="2"/>
            <a:r>
              <a:rPr lang="fi-FI" dirty="0"/>
              <a:t>Isoin auki oleva kysymys on järjestelmän </a:t>
            </a:r>
            <a:r>
              <a:rPr lang="fi-FI" dirty="0" smtClean="0"/>
              <a:t>rahoitus.</a:t>
            </a:r>
          </a:p>
          <a:p>
            <a:pPr lvl="1"/>
            <a:r>
              <a:rPr lang="fi-FI" dirty="0" smtClean="0"/>
              <a:t>ERA auditoi </a:t>
            </a:r>
            <a:r>
              <a:rPr lang="fi-FI" dirty="0" err="1" smtClean="0"/>
              <a:t>Traficomin</a:t>
            </a:r>
            <a:r>
              <a:rPr lang="fi-FI" dirty="0" smtClean="0"/>
              <a:t> ensi vuonna.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2204"/>
          <a:stretch>
            <a:fillRect/>
          </a:stretch>
        </p:blipFill>
        <p:spPr/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Ajankohtaiset määräyshankkeet: kaupunkiraide-liikennemääräys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Kiira Saito</a:t>
            </a:r>
          </a:p>
        </p:txBody>
      </p:sp>
    </p:spTree>
    <p:extLst>
      <p:ext uri="{BB962C8B-B14F-4D97-AF65-F5344CB8AC3E}">
        <p14:creationId xmlns:p14="http://schemas.microsoft.com/office/powerpoint/2010/main" val="1031441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169" y="361743"/>
            <a:ext cx="7584350" cy="543031"/>
          </a:xfrm>
        </p:spPr>
        <p:txBody>
          <a:bodyPr/>
          <a:lstStyle/>
          <a:p>
            <a:r>
              <a:rPr lang="fi-FI" dirty="0"/>
              <a:t>Määräyshankepäätös</a:t>
            </a:r>
            <a:r>
              <a:rPr lang="fi-FI"/>
              <a:t>: Kaupunkiraideliikenne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3169" y="1551319"/>
            <a:ext cx="7721830" cy="4489263"/>
          </a:xfrm>
        </p:spPr>
        <p:txBody>
          <a:bodyPr/>
          <a:lstStyle/>
          <a:p>
            <a:pPr lvl="1"/>
            <a:r>
              <a:rPr lang="fi-FI" sz="1400" dirty="0"/>
              <a:t>Liikenne-</a:t>
            </a:r>
            <a:r>
              <a:rPr lang="fi-FI" sz="1400"/>
              <a:t> </a:t>
            </a:r>
            <a:r>
              <a:rPr lang="fi-FI" sz="1400" dirty="0"/>
              <a:t>ja viestintävirasto Traficom on julkaissut seuraavan määräyshankepäätöksen: Kaupunkiraideliikenne TRAFICOM/565853/03.04.02.00/2021. </a:t>
            </a:r>
          </a:p>
          <a:p>
            <a:pPr lvl="1"/>
            <a:r>
              <a:rPr lang="fi-FI" sz="1400"/>
              <a:t>Määräyshankkeessa </a:t>
            </a:r>
            <a:r>
              <a:rPr lang="fi-FI" sz="1400" dirty="0"/>
              <a:t>päivitetään 20.5.2019 voimaan tullut aikaisempi kaupunkiraideliikennemääräys (TRAFICOM/91446/03.04.02.00/2019)</a:t>
            </a:r>
          </a:p>
          <a:p>
            <a:pPr lvl="1"/>
            <a:r>
              <a:rPr lang="fi-FI" sz="1400"/>
              <a:t>Määräys </a:t>
            </a:r>
            <a:r>
              <a:rPr lang="fi-FI" sz="1400" dirty="0"/>
              <a:t>ollut julkisella lausunnolla Lausuntopalvelussa 20.10.2022-1.12.2022.</a:t>
            </a:r>
          </a:p>
          <a:p>
            <a:pPr lvl="1"/>
            <a:r>
              <a:rPr lang="fi-FI" sz="1400"/>
              <a:t>Tulevat </a:t>
            </a:r>
            <a:r>
              <a:rPr lang="fi-FI" sz="1400" dirty="0"/>
              <a:t>päivitykset:</a:t>
            </a:r>
          </a:p>
          <a:p>
            <a:pPr lvl="2"/>
            <a:r>
              <a:rPr lang="fi-FI" sz="1400"/>
              <a:t>Johdon </a:t>
            </a:r>
            <a:r>
              <a:rPr lang="fi-FI" sz="1400" dirty="0"/>
              <a:t>rooli korostaminen turvallisuusjohtamisesta</a:t>
            </a:r>
          </a:p>
          <a:p>
            <a:pPr lvl="2"/>
            <a:r>
              <a:rPr lang="fi-FI" sz="1400">
                <a:sym typeface="Wingdings" panose="05000000000000000000" pitchFamily="2" charset="2"/>
              </a:rPr>
              <a:t>Turvallisuusnäkökulman </a:t>
            </a:r>
            <a:r>
              <a:rPr lang="fi-FI" sz="1400" dirty="0">
                <a:sym typeface="Wingdings" panose="05000000000000000000" pitchFamily="2" charset="2"/>
              </a:rPr>
              <a:t>korostaminen päätöksenteossa</a:t>
            </a:r>
            <a:r>
              <a:rPr lang="fi-FI" sz="1400" dirty="0">
                <a:solidFill>
                  <a:schemeClr val="bg1"/>
                </a:solidFill>
                <a:sym typeface="Wingdings" panose="05000000000000000000" pitchFamily="2" charset="2"/>
              </a:rPr>
              <a:t>päätöksen teossa</a:t>
            </a:r>
          </a:p>
          <a:p>
            <a:pPr lvl="2"/>
            <a:r>
              <a:rPr lang="fi-FI" sz="1400">
                <a:sym typeface="Wingdings" panose="05000000000000000000" pitchFamily="2" charset="2"/>
              </a:rPr>
              <a:t>Henkilöstön </a:t>
            </a:r>
            <a:r>
              <a:rPr lang="fi-FI" sz="1400" dirty="0">
                <a:sym typeface="Wingdings" panose="05000000000000000000" pitchFamily="2" charset="2"/>
              </a:rPr>
              <a:t>osaamisen varmistaminen häiriötilanteissa</a:t>
            </a:r>
          </a:p>
          <a:p>
            <a:pPr lvl="2"/>
            <a:r>
              <a:rPr lang="fi-FI" sz="1400">
                <a:sym typeface="Wingdings" panose="05000000000000000000" pitchFamily="2" charset="2"/>
              </a:rPr>
              <a:t>Inhimillisten </a:t>
            </a:r>
            <a:r>
              <a:rPr lang="fi-FI" sz="1400" dirty="0">
                <a:sym typeface="Wingdings" panose="05000000000000000000" pitchFamily="2" charset="2"/>
              </a:rPr>
              <a:t>tekijöiden korostaminen myös </a:t>
            </a:r>
            <a:r>
              <a:rPr lang="fi-FI" sz="1400">
                <a:sym typeface="Wingdings" panose="05000000000000000000" pitchFamily="2" charset="2"/>
              </a:rPr>
              <a:t>kunnossapitotoiminnassa</a:t>
            </a:r>
            <a:r>
              <a:rPr lang="fi-FI" sz="1400">
                <a:solidFill>
                  <a:schemeClr val="bg1"/>
                </a:solidFill>
                <a:sym typeface="Wingdings" panose="05000000000000000000" pitchFamily="2" charset="2"/>
              </a:rPr>
              <a:t>teossa</a:t>
            </a:r>
            <a:endParaRPr lang="fi-FI" sz="1400" dirty="0">
              <a:solidFill>
                <a:schemeClr val="bg1"/>
              </a:solidFill>
            </a:endParaRPr>
          </a:p>
          <a:p>
            <a:pPr lvl="2"/>
            <a:endParaRPr lang="fi-FI" sz="14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2204"/>
          <a:stretch>
            <a:fillRect/>
          </a:stretch>
        </p:blipFill>
        <p:spPr>
          <a:custGeom>
            <a:avLst/>
            <a:gdLst>
              <a:gd name="connsiteX0" fmla="*/ 101602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1016020 h 6858000"/>
              <a:gd name="connsiteX6" fmla="*/ 1016020 w 6096000"/>
              <a:gd name="connsiteY6" fmla="*/ 0 h 6858000"/>
              <a:gd name="connsiteX0" fmla="*/ 1005509 w 6096000"/>
              <a:gd name="connsiteY0" fmla="*/ 10511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1016020 h 6858000"/>
              <a:gd name="connsiteX6" fmla="*/ 1005509 w 6096000"/>
              <a:gd name="connsiteY6" fmla="*/ 10511 h 6858000"/>
              <a:gd name="connsiteX0" fmla="*/ 0 w 6096000"/>
              <a:gd name="connsiteY0" fmla="*/ 1020216 h 6862196"/>
              <a:gd name="connsiteX1" fmla="*/ 5079980 w 6096000"/>
              <a:gd name="connsiteY1" fmla="*/ 4196 h 6862196"/>
              <a:gd name="connsiteX2" fmla="*/ 6096000 w 6096000"/>
              <a:gd name="connsiteY2" fmla="*/ 1020216 h 6862196"/>
              <a:gd name="connsiteX3" fmla="*/ 6096000 w 6096000"/>
              <a:gd name="connsiteY3" fmla="*/ 6862196 h 6862196"/>
              <a:gd name="connsiteX4" fmla="*/ 0 w 6096000"/>
              <a:gd name="connsiteY4" fmla="*/ 6862196 h 6862196"/>
              <a:gd name="connsiteX5" fmla="*/ 0 w 6096000"/>
              <a:gd name="connsiteY5" fmla="*/ 1020216 h 6862196"/>
              <a:gd name="connsiteX0" fmla="*/ 0 w 6106511"/>
              <a:gd name="connsiteY0" fmla="*/ 509828 h 7360801"/>
              <a:gd name="connsiteX1" fmla="*/ 5090491 w 6106511"/>
              <a:gd name="connsiteY1" fmla="*/ 502801 h 7360801"/>
              <a:gd name="connsiteX2" fmla="*/ 6106511 w 6106511"/>
              <a:gd name="connsiteY2" fmla="*/ 1518821 h 7360801"/>
              <a:gd name="connsiteX3" fmla="*/ 6106511 w 6106511"/>
              <a:gd name="connsiteY3" fmla="*/ 7360801 h 7360801"/>
              <a:gd name="connsiteX4" fmla="*/ 10511 w 6106511"/>
              <a:gd name="connsiteY4" fmla="*/ 7360801 h 7360801"/>
              <a:gd name="connsiteX5" fmla="*/ 0 w 6106511"/>
              <a:gd name="connsiteY5" fmla="*/ 509828 h 7360801"/>
              <a:gd name="connsiteX0" fmla="*/ 695028 w 6801539"/>
              <a:gd name="connsiteY0" fmla="*/ 549547 h 7400520"/>
              <a:gd name="connsiteX1" fmla="*/ 5785519 w 6801539"/>
              <a:gd name="connsiteY1" fmla="*/ 542520 h 7400520"/>
              <a:gd name="connsiteX2" fmla="*/ 6801539 w 6801539"/>
              <a:gd name="connsiteY2" fmla="*/ 1558540 h 7400520"/>
              <a:gd name="connsiteX3" fmla="*/ 6801539 w 6801539"/>
              <a:gd name="connsiteY3" fmla="*/ 7400520 h 7400520"/>
              <a:gd name="connsiteX4" fmla="*/ 705539 w 6801539"/>
              <a:gd name="connsiteY4" fmla="*/ 7400520 h 7400520"/>
              <a:gd name="connsiteX5" fmla="*/ 695028 w 6801539"/>
              <a:gd name="connsiteY5" fmla="*/ 549547 h 7400520"/>
              <a:gd name="connsiteX0" fmla="*/ 443387 w 6549898"/>
              <a:gd name="connsiteY0" fmla="*/ 549547 h 7400520"/>
              <a:gd name="connsiteX1" fmla="*/ 5533878 w 6549898"/>
              <a:gd name="connsiteY1" fmla="*/ 542520 h 7400520"/>
              <a:gd name="connsiteX2" fmla="*/ 6549898 w 6549898"/>
              <a:gd name="connsiteY2" fmla="*/ 1558540 h 7400520"/>
              <a:gd name="connsiteX3" fmla="*/ 6549898 w 6549898"/>
              <a:gd name="connsiteY3" fmla="*/ 7400520 h 7400520"/>
              <a:gd name="connsiteX4" fmla="*/ 453898 w 6549898"/>
              <a:gd name="connsiteY4" fmla="*/ 7400520 h 7400520"/>
              <a:gd name="connsiteX5" fmla="*/ 443387 w 6549898"/>
              <a:gd name="connsiteY5" fmla="*/ 549547 h 7400520"/>
              <a:gd name="connsiteX0" fmla="*/ 0 w 6106511"/>
              <a:gd name="connsiteY0" fmla="*/ 549547 h 7400520"/>
              <a:gd name="connsiteX1" fmla="*/ 5090491 w 6106511"/>
              <a:gd name="connsiteY1" fmla="*/ 542520 h 7400520"/>
              <a:gd name="connsiteX2" fmla="*/ 6106511 w 6106511"/>
              <a:gd name="connsiteY2" fmla="*/ 1558540 h 7400520"/>
              <a:gd name="connsiteX3" fmla="*/ 6106511 w 6106511"/>
              <a:gd name="connsiteY3" fmla="*/ 7400520 h 7400520"/>
              <a:gd name="connsiteX4" fmla="*/ 10511 w 6106511"/>
              <a:gd name="connsiteY4" fmla="*/ 7400520 h 7400520"/>
              <a:gd name="connsiteX5" fmla="*/ 0 w 6106511"/>
              <a:gd name="connsiteY5" fmla="*/ 549547 h 7400520"/>
              <a:gd name="connsiteX0" fmla="*/ 0 w 6106511"/>
              <a:gd name="connsiteY0" fmla="*/ 549547 h 7411031"/>
              <a:gd name="connsiteX1" fmla="*/ 5090491 w 6106511"/>
              <a:gd name="connsiteY1" fmla="*/ 542520 h 7411031"/>
              <a:gd name="connsiteX2" fmla="*/ 6106511 w 6106511"/>
              <a:gd name="connsiteY2" fmla="*/ 1558540 h 7411031"/>
              <a:gd name="connsiteX3" fmla="*/ 5160580 w 6106511"/>
              <a:gd name="connsiteY3" fmla="*/ 7411031 h 7411031"/>
              <a:gd name="connsiteX4" fmla="*/ 10511 w 6106511"/>
              <a:gd name="connsiteY4" fmla="*/ 7400520 h 7411031"/>
              <a:gd name="connsiteX5" fmla="*/ 0 w 6106511"/>
              <a:gd name="connsiteY5" fmla="*/ 549547 h 7411031"/>
              <a:gd name="connsiteX0" fmla="*/ 0 w 6096000"/>
              <a:gd name="connsiteY0" fmla="*/ 549547 h 7411031"/>
              <a:gd name="connsiteX1" fmla="*/ 5090491 w 6096000"/>
              <a:gd name="connsiteY1" fmla="*/ 542520 h 7411031"/>
              <a:gd name="connsiteX2" fmla="*/ 6096000 w 6096000"/>
              <a:gd name="connsiteY2" fmla="*/ 539037 h 7411031"/>
              <a:gd name="connsiteX3" fmla="*/ 5160580 w 6096000"/>
              <a:gd name="connsiteY3" fmla="*/ 7411031 h 7411031"/>
              <a:gd name="connsiteX4" fmla="*/ 10511 w 6096000"/>
              <a:gd name="connsiteY4" fmla="*/ 7400520 h 7411031"/>
              <a:gd name="connsiteX5" fmla="*/ 0 w 6096000"/>
              <a:gd name="connsiteY5" fmla="*/ 549547 h 7411031"/>
              <a:gd name="connsiteX0" fmla="*/ 0 w 6096000"/>
              <a:gd name="connsiteY0" fmla="*/ 862958 h 7724442"/>
              <a:gd name="connsiteX1" fmla="*/ 6096000 w 6096000"/>
              <a:gd name="connsiteY1" fmla="*/ 852448 h 7724442"/>
              <a:gd name="connsiteX2" fmla="*/ 5160580 w 6096000"/>
              <a:gd name="connsiteY2" fmla="*/ 7724442 h 7724442"/>
              <a:gd name="connsiteX3" fmla="*/ 10511 w 6096000"/>
              <a:gd name="connsiteY3" fmla="*/ 7713931 h 7724442"/>
              <a:gd name="connsiteX4" fmla="*/ 0 w 6096000"/>
              <a:gd name="connsiteY4" fmla="*/ 862958 h 7724442"/>
              <a:gd name="connsiteX0" fmla="*/ 0 w 6096000"/>
              <a:gd name="connsiteY0" fmla="*/ 862958 h 7724442"/>
              <a:gd name="connsiteX1" fmla="*/ 6096000 w 6096000"/>
              <a:gd name="connsiteY1" fmla="*/ 852448 h 7724442"/>
              <a:gd name="connsiteX2" fmla="*/ 5160580 w 6096000"/>
              <a:gd name="connsiteY2" fmla="*/ 7724442 h 7724442"/>
              <a:gd name="connsiteX3" fmla="*/ 10511 w 6096000"/>
              <a:gd name="connsiteY3" fmla="*/ 7713931 h 7724442"/>
              <a:gd name="connsiteX4" fmla="*/ 0 w 6096000"/>
              <a:gd name="connsiteY4" fmla="*/ 862958 h 7724442"/>
              <a:gd name="connsiteX0" fmla="*/ 0 w 6096000"/>
              <a:gd name="connsiteY0" fmla="*/ 862958 h 7724442"/>
              <a:gd name="connsiteX1" fmla="*/ 6096000 w 6096000"/>
              <a:gd name="connsiteY1" fmla="*/ 852448 h 7724442"/>
              <a:gd name="connsiteX2" fmla="*/ 5160580 w 6096000"/>
              <a:gd name="connsiteY2" fmla="*/ 7724442 h 7724442"/>
              <a:gd name="connsiteX3" fmla="*/ 10511 w 6096000"/>
              <a:gd name="connsiteY3" fmla="*/ 7713931 h 7724442"/>
              <a:gd name="connsiteX4" fmla="*/ 0 w 6096000"/>
              <a:gd name="connsiteY4" fmla="*/ 862958 h 7724442"/>
              <a:gd name="connsiteX0" fmla="*/ 0 w 6096000"/>
              <a:gd name="connsiteY0" fmla="*/ 862958 h 7724442"/>
              <a:gd name="connsiteX1" fmla="*/ 6096000 w 6096000"/>
              <a:gd name="connsiteY1" fmla="*/ 852448 h 7724442"/>
              <a:gd name="connsiteX2" fmla="*/ 5160580 w 6096000"/>
              <a:gd name="connsiteY2" fmla="*/ 7724442 h 7724442"/>
              <a:gd name="connsiteX3" fmla="*/ 10511 w 6096000"/>
              <a:gd name="connsiteY3" fmla="*/ 7713931 h 7724442"/>
              <a:gd name="connsiteX4" fmla="*/ 0 w 6096000"/>
              <a:gd name="connsiteY4" fmla="*/ 862958 h 7724442"/>
              <a:gd name="connsiteX0" fmla="*/ 0 w 6096000"/>
              <a:gd name="connsiteY0" fmla="*/ 508193 h 7369677"/>
              <a:gd name="connsiteX1" fmla="*/ 6096000 w 6096000"/>
              <a:gd name="connsiteY1" fmla="*/ 497683 h 7369677"/>
              <a:gd name="connsiteX2" fmla="*/ 5160580 w 6096000"/>
              <a:gd name="connsiteY2" fmla="*/ 7369677 h 7369677"/>
              <a:gd name="connsiteX3" fmla="*/ 10511 w 6096000"/>
              <a:gd name="connsiteY3" fmla="*/ 7359166 h 7369677"/>
              <a:gd name="connsiteX4" fmla="*/ 0 w 6096000"/>
              <a:gd name="connsiteY4" fmla="*/ 508193 h 7369677"/>
              <a:gd name="connsiteX0" fmla="*/ 0 w 6096000"/>
              <a:gd name="connsiteY0" fmla="*/ 10510 h 6871994"/>
              <a:gd name="connsiteX1" fmla="*/ 6096000 w 6096000"/>
              <a:gd name="connsiteY1" fmla="*/ 0 h 6871994"/>
              <a:gd name="connsiteX2" fmla="*/ 5160580 w 6096000"/>
              <a:gd name="connsiteY2" fmla="*/ 6871994 h 6871994"/>
              <a:gd name="connsiteX3" fmla="*/ 10511 w 6096000"/>
              <a:gd name="connsiteY3" fmla="*/ 6861483 h 6871994"/>
              <a:gd name="connsiteX4" fmla="*/ 0 w 6096000"/>
              <a:gd name="connsiteY4" fmla="*/ 10510 h 6871994"/>
              <a:gd name="connsiteX0" fmla="*/ 0 w 6096000"/>
              <a:gd name="connsiteY0" fmla="*/ 10510 h 6871994"/>
              <a:gd name="connsiteX1" fmla="*/ 6096000 w 6096000"/>
              <a:gd name="connsiteY1" fmla="*/ 0 h 6871994"/>
              <a:gd name="connsiteX2" fmla="*/ 6074980 w 6096000"/>
              <a:gd name="connsiteY2" fmla="*/ 6871994 h 6871994"/>
              <a:gd name="connsiteX3" fmla="*/ 10511 w 6096000"/>
              <a:gd name="connsiteY3" fmla="*/ 6861483 h 6871994"/>
              <a:gd name="connsiteX4" fmla="*/ 0 w 6096000"/>
              <a:gd name="connsiteY4" fmla="*/ 10510 h 6871994"/>
              <a:gd name="connsiteX0" fmla="*/ 0 w 6096000"/>
              <a:gd name="connsiteY0" fmla="*/ 10510 h 6871994"/>
              <a:gd name="connsiteX1" fmla="*/ 6096000 w 6096000"/>
              <a:gd name="connsiteY1" fmla="*/ 0 h 6871994"/>
              <a:gd name="connsiteX2" fmla="*/ 6074980 w 6096000"/>
              <a:gd name="connsiteY2" fmla="*/ 6871994 h 6871994"/>
              <a:gd name="connsiteX3" fmla="*/ 10511 w 6096000"/>
              <a:gd name="connsiteY3" fmla="*/ 6861483 h 6871994"/>
              <a:gd name="connsiteX4" fmla="*/ 0 w 6096000"/>
              <a:gd name="connsiteY4" fmla="*/ 10510 h 6871994"/>
              <a:gd name="connsiteX0" fmla="*/ 0 w 6096000"/>
              <a:gd name="connsiteY0" fmla="*/ 10510 h 6871994"/>
              <a:gd name="connsiteX1" fmla="*/ 6096000 w 6096000"/>
              <a:gd name="connsiteY1" fmla="*/ 0 h 6871994"/>
              <a:gd name="connsiteX2" fmla="*/ 6085490 w 6096000"/>
              <a:gd name="connsiteY2" fmla="*/ 6871994 h 6871994"/>
              <a:gd name="connsiteX3" fmla="*/ 10511 w 6096000"/>
              <a:gd name="connsiteY3" fmla="*/ 6861483 h 6871994"/>
              <a:gd name="connsiteX4" fmla="*/ 0 w 6096000"/>
              <a:gd name="connsiteY4" fmla="*/ 10510 h 6871994"/>
              <a:gd name="connsiteX0" fmla="*/ 0 w 6096000"/>
              <a:gd name="connsiteY0" fmla="*/ 10510 h 6871994"/>
              <a:gd name="connsiteX1" fmla="*/ 6096000 w 6096000"/>
              <a:gd name="connsiteY1" fmla="*/ 0 h 6871994"/>
              <a:gd name="connsiteX2" fmla="*/ 6085490 w 6096000"/>
              <a:gd name="connsiteY2" fmla="*/ 6871994 h 6871994"/>
              <a:gd name="connsiteX3" fmla="*/ 963011 w 6096000"/>
              <a:gd name="connsiteY3" fmla="*/ 6848783 h 6871994"/>
              <a:gd name="connsiteX4" fmla="*/ 0 w 6096000"/>
              <a:gd name="connsiteY4" fmla="*/ 10510 h 6871994"/>
              <a:gd name="connsiteX0" fmla="*/ 0 w 6096000"/>
              <a:gd name="connsiteY0" fmla="*/ 10510 h 6871994"/>
              <a:gd name="connsiteX1" fmla="*/ 6096000 w 6096000"/>
              <a:gd name="connsiteY1" fmla="*/ 0 h 6871994"/>
              <a:gd name="connsiteX2" fmla="*/ 6085490 w 6096000"/>
              <a:gd name="connsiteY2" fmla="*/ 6871994 h 6871994"/>
              <a:gd name="connsiteX3" fmla="*/ 963011 w 6096000"/>
              <a:gd name="connsiteY3" fmla="*/ 6848783 h 6871994"/>
              <a:gd name="connsiteX4" fmla="*/ 0 w 6096000"/>
              <a:gd name="connsiteY4" fmla="*/ 10510 h 6871994"/>
              <a:gd name="connsiteX0" fmla="*/ 0 w 6096000"/>
              <a:gd name="connsiteY0" fmla="*/ 10510 h 6871994"/>
              <a:gd name="connsiteX1" fmla="*/ 6096000 w 6096000"/>
              <a:gd name="connsiteY1" fmla="*/ 0 h 6871994"/>
              <a:gd name="connsiteX2" fmla="*/ 6085490 w 6096000"/>
              <a:gd name="connsiteY2" fmla="*/ 6871994 h 6871994"/>
              <a:gd name="connsiteX3" fmla="*/ 963011 w 6096000"/>
              <a:gd name="connsiteY3" fmla="*/ 6848783 h 6871994"/>
              <a:gd name="connsiteX4" fmla="*/ 0 w 6096000"/>
              <a:gd name="connsiteY4" fmla="*/ 10510 h 6871994"/>
              <a:gd name="connsiteX0" fmla="*/ 0 w 6096000"/>
              <a:gd name="connsiteY0" fmla="*/ 10510 h 6874183"/>
              <a:gd name="connsiteX1" fmla="*/ 6096000 w 6096000"/>
              <a:gd name="connsiteY1" fmla="*/ 0 h 6874183"/>
              <a:gd name="connsiteX2" fmla="*/ 6085490 w 6096000"/>
              <a:gd name="connsiteY2" fmla="*/ 6871994 h 6874183"/>
              <a:gd name="connsiteX3" fmla="*/ 963011 w 6096000"/>
              <a:gd name="connsiteY3" fmla="*/ 6874183 h 6874183"/>
              <a:gd name="connsiteX4" fmla="*/ 0 w 6096000"/>
              <a:gd name="connsiteY4" fmla="*/ 10510 h 6874183"/>
              <a:gd name="connsiteX0" fmla="*/ 0 w 6096000"/>
              <a:gd name="connsiteY0" fmla="*/ 10510 h 6887234"/>
              <a:gd name="connsiteX1" fmla="*/ 6096000 w 6096000"/>
              <a:gd name="connsiteY1" fmla="*/ 0 h 6887234"/>
              <a:gd name="connsiteX2" fmla="*/ 4058570 w 6096000"/>
              <a:gd name="connsiteY2" fmla="*/ 6887234 h 6887234"/>
              <a:gd name="connsiteX3" fmla="*/ 963011 w 6096000"/>
              <a:gd name="connsiteY3" fmla="*/ 6874183 h 6887234"/>
              <a:gd name="connsiteX4" fmla="*/ 0 w 6096000"/>
              <a:gd name="connsiteY4" fmla="*/ 10510 h 6887234"/>
              <a:gd name="connsiteX0" fmla="*/ 0 w 4060166"/>
              <a:gd name="connsiteY0" fmla="*/ 25750 h 6902474"/>
              <a:gd name="connsiteX1" fmla="*/ 4053840 w 4060166"/>
              <a:gd name="connsiteY1" fmla="*/ 0 h 6902474"/>
              <a:gd name="connsiteX2" fmla="*/ 4058570 w 4060166"/>
              <a:gd name="connsiteY2" fmla="*/ 6902474 h 6902474"/>
              <a:gd name="connsiteX3" fmla="*/ 963011 w 4060166"/>
              <a:gd name="connsiteY3" fmla="*/ 6889423 h 6902474"/>
              <a:gd name="connsiteX4" fmla="*/ 0 w 4060166"/>
              <a:gd name="connsiteY4" fmla="*/ 25750 h 6902474"/>
              <a:gd name="connsiteX0" fmla="*/ 0 w 4060166"/>
              <a:gd name="connsiteY0" fmla="*/ 25750 h 6891044"/>
              <a:gd name="connsiteX1" fmla="*/ 4053840 w 4060166"/>
              <a:gd name="connsiteY1" fmla="*/ 0 h 6891044"/>
              <a:gd name="connsiteX2" fmla="*/ 4058570 w 4060166"/>
              <a:gd name="connsiteY2" fmla="*/ 6891044 h 6891044"/>
              <a:gd name="connsiteX3" fmla="*/ 963011 w 4060166"/>
              <a:gd name="connsiteY3" fmla="*/ 6889423 h 6891044"/>
              <a:gd name="connsiteX4" fmla="*/ 0 w 4060166"/>
              <a:gd name="connsiteY4" fmla="*/ 25750 h 689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166" h="6891044">
                <a:moveTo>
                  <a:pt x="0" y="25750"/>
                </a:moveTo>
                <a:lnTo>
                  <a:pt x="4053840" y="0"/>
                </a:lnTo>
                <a:cubicBezTo>
                  <a:pt x="4046833" y="2290665"/>
                  <a:pt x="4065577" y="4600379"/>
                  <a:pt x="4058570" y="6891044"/>
                </a:cubicBezTo>
                <a:lnTo>
                  <a:pt x="963011" y="6889423"/>
                </a:lnTo>
                <a:cubicBezTo>
                  <a:pt x="481505" y="3470286"/>
                  <a:pt x="551355" y="3895736"/>
                  <a:pt x="0" y="2575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9225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Uutta määräyksessä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2000" y="1560946"/>
            <a:ext cx="10746000" cy="4623688"/>
          </a:xfrm>
        </p:spPr>
        <p:txBody>
          <a:bodyPr/>
          <a:lstStyle/>
          <a:p>
            <a:r>
              <a:rPr lang="fi-FI" dirty="0" smtClean="0"/>
              <a:t>Toimintavarmuus</a:t>
            </a:r>
          </a:p>
          <a:p>
            <a:pPr lvl="1"/>
            <a:r>
              <a:rPr lang="fi-FI" dirty="0" smtClean="0"/>
              <a:t>a) </a:t>
            </a:r>
            <a:r>
              <a:rPr lang="fi-FI" dirty="0"/>
              <a:t>matkojen ja kuljetusten palvelutasoa seurataan. Toimiiko liikennejärjestelmä jatkuvasti odotuksia ja tavoitteita vastaavalla tavalla;</a:t>
            </a:r>
          </a:p>
          <a:p>
            <a:pPr lvl="1"/>
            <a:r>
              <a:rPr lang="fi-FI" dirty="0"/>
              <a:t>b) liikennejärjestelmän häiriötilanteita ja laatupuutteita seurataan. Toimivatko väylät, liikennepalvelut, tietopalvelut ja viestintäyhteydet häiriöttömästi;</a:t>
            </a:r>
          </a:p>
          <a:p>
            <a:pPr lvl="1"/>
            <a:r>
              <a:rPr lang="fi-FI" dirty="0"/>
              <a:t>c) organisaation </a:t>
            </a:r>
            <a:r>
              <a:rPr lang="fi-FI" dirty="0" err="1"/>
              <a:t>resilienssiä</a:t>
            </a:r>
            <a:r>
              <a:rPr lang="fi-FI" dirty="0"/>
              <a:t> eli kykyä sopeuttaa toimintaansa häiriötilanteissa ja kykyä palautua niistä seurataan. Riittävätkö liikennejärjestelmän </a:t>
            </a:r>
            <a:r>
              <a:rPr lang="fi-FI" dirty="0" smtClean="0"/>
              <a:t>häiriönsietokyky </a:t>
            </a:r>
            <a:r>
              <a:rPr lang="fi-FI" dirty="0"/>
              <a:t>ja varautuminen huolehtimaan jatkuvasta toimintavarmuudesta normaalioloissa ja valmiuslaissa määritellyissä poikkeusoloissa</a:t>
            </a:r>
            <a:r>
              <a:rPr lang="fi-FI" dirty="0" smtClean="0"/>
              <a:t>.</a:t>
            </a:r>
          </a:p>
          <a:p>
            <a:r>
              <a:rPr lang="fi-FI" dirty="0"/>
              <a:t>Tapahtumista ilmoittaminen ja </a:t>
            </a:r>
            <a:r>
              <a:rPr lang="fi-FI" dirty="0" smtClean="0"/>
              <a:t>raportointi</a:t>
            </a:r>
          </a:p>
          <a:p>
            <a:pPr lvl="1"/>
            <a:r>
              <a:rPr lang="fi-FI" dirty="0" smtClean="0"/>
              <a:t>Tapahtuman välitön ilmoittaminen</a:t>
            </a:r>
          </a:p>
          <a:p>
            <a:pPr lvl="1"/>
            <a:r>
              <a:rPr lang="fi-FI" dirty="0" smtClean="0"/>
              <a:t>Säännöllisesti </a:t>
            </a:r>
            <a:r>
              <a:rPr lang="fi-FI" dirty="0"/>
              <a:t>laadittavat raportit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Katsaus </a:t>
            </a:r>
            <a:r>
              <a:rPr lang="fi-FI" dirty="0" err="1"/>
              <a:t>Traficomin</a:t>
            </a:r>
            <a:r>
              <a:rPr lang="fi-FI" dirty="0"/>
              <a:t> raideliikenteen vuoteen 2023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Kaisa Sainio</a:t>
            </a:r>
          </a:p>
        </p:txBody>
      </p:sp>
    </p:spTree>
    <p:extLst>
      <p:ext uri="{BB962C8B-B14F-4D97-AF65-F5344CB8AC3E}">
        <p14:creationId xmlns:p14="http://schemas.microsoft.com/office/powerpoint/2010/main" val="3954881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Ajankohtaiset määräyshankkeet: muut käynnissä olevat hankkeet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Une Tyynilä</a:t>
            </a:r>
          </a:p>
        </p:txBody>
      </p:sp>
    </p:spTree>
    <p:extLst>
      <p:ext uri="{BB962C8B-B14F-4D97-AF65-F5344CB8AC3E}">
        <p14:creationId xmlns:p14="http://schemas.microsoft.com/office/powerpoint/2010/main" val="1594669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169" y="361743"/>
            <a:ext cx="7584350" cy="543031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3169" y="803173"/>
            <a:ext cx="7721830" cy="4489263"/>
          </a:xfrm>
        </p:spPr>
        <p:txBody>
          <a:bodyPr/>
          <a:lstStyle/>
          <a:p>
            <a:pPr lvl="1"/>
            <a:r>
              <a:rPr lang="fi-FI" dirty="0" smtClean="0"/>
              <a:t>VAK-rautatiemääräys</a:t>
            </a:r>
          </a:p>
          <a:p>
            <a:pPr lvl="2"/>
            <a:r>
              <a:rPr lang="fi-FI" dirty="0" smtClean="0"/>
              <a:t>RID-muutosten huomioiminen kansallisessa VAK-määräyksessä</a:t>
            </a:r>
          </a:p>
          <a:p>
            <a:pPr lvl="2"/>
            <a:r>
              <a:rPr lang="fi-FI" dirty="0" smtClean="0"/>
              <a:t>Voimaan 30.6.2023</a:t>
            </a:r>
          </a:p>
          <a:p>
            <a:pPr lvl="1"/>
            <a:r>
              <a:rPr lang="fi-FI" dirty="0" smtClean="0"/>
              <a:t>Infrastruktuurimääräys</a:t>
            </a:r>
          </a:p>
          <a:p>
            <a:pPr lvl="2"/>
            <a:r>
              <a:rPr lang="fi-FI" dirty="0" smtClean="0"/>
              <a:t>Odottaa INF </a:t>
            </a:r>
            <a:r>
              <a:rPr lang="fi-FI" dirty="0" err="1" smtClean="0"/>
              <a:t>YTE:n</a:t>
            </a:r>
            <a:r>
              <a:rPr lang="fi-FI" dirty="0" smtClean="0"/>
              <a:t> hyväksyntää </a:t>
            </a:r>
            <a:r>
              <a:rPr lang="fi-FI" dirty="0" err="1" smtClean="0"/>
              <a:t>RISC:ssä</a:t>
            </a:r>
            <a:endParaRPr lang="fi-FI" dirty="0" smtClean="0"/>
          </a:p>
          <a:p>
            <a:pPr lvl="3"/>
            <a:r>
              <a:rPr lang="fi-FI" sz="1800" dirty="0" smtClean="0"/>
              <a:t>Tuleeko sieltä jotain sellaista, joka pitäisi huomioida määräyksessä</a:t>
            </a:r>
          </a:p>
          <a:p>
            <a:pPr lvl="2"/>
            <a:r>
              <a:rPr lang="fi-FI" dirty="0" smtClean="0"/>
              <a:t>Tarkoitus antaa ensi vuoden alkupuolella.</a:t>
            </a:r>
          </a:p>
          <a:p>
            <a:pPr lvl="1"/>
            <a:r>
              <a:rPr lang="fi-FI" dirty="0" smtClean="0"/>
              <a:t>Myös muutamien muiden määräysten avaamisesta ollut keskustelua, mutta etenemisaikataulu vielä avoin</a:t>
            </a:r>
          </a:p>
          <a:p>
            <a:pPr lvl="2"/>
            <a:r>
              <a:rPr lang="fi-FI" dirty="0" smtClean="0"/>
              <a:t>Riippuu muusta kevään työmäärästä</a:t>
            </a:r>
          </a:p>
          <a:p>
            <a:pPr lvl="2"/>
            <a:r>
              <a:rPr lang="fi-FI" dirty="0" smtClean="0"/>
              <a:t>Käynnistettävistä määräyshankkeista viestitään jatkossakin määräyshankepäätöksissä mm. Traficom.fi –sivuilla.</a:t>
            </a:r>
          </a:p>
          <a:p>
            <a:pPr lvl="2"/>
            <a:endParaRPr lang="fi-FI" sz="1400" dirty="0"/>
          </a:p>
          <a:p>
            <a:pPr lvl="1"/>
            <a:endParaRPr lang="fi-FI" sz="14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0" r="32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4291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72463" y="2857550"/>
            <a:ext cx="5531610" cy="2169000"/>
          </a:xfrm>
        </p:spPr>
        <p:txBody>
          <a:bodyPr/>
          <a:lstStyle/>
          <a:p>
            <a:r>
              <a:rPr lang="fi-FI" sz="3200" dirty="0"/>
              <a:t>Missä mennään toimintavarmuudessa?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Jouko Pirttimäki</a:t>
            </a:r>
          </a:p>
        </p:txBody>
      </p:sp>
    </p:spTree>
    <p:extLst>
      <p:ext uri="{BB962C8B-B14F-4D97-AF65-F5344CB8AC3E}">
        <p14:creationId xmlns:p14="http://schemas.microsoft.com/office/powerpoint/2010/main" val="1892548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169" y="361743"/>
            <a:ext cx="7584350" cy="744314"/>
          </a:xfrm>
        </p:spPr>
        <p:txBody>
          <a:bodyPr/>
          <a:lstStyle/>
          <a:p>
            <a:r>
              <a:rPr lang="fi-FI" sz="2000" dirty="0">
                <a:ea typeface="Verdana"/>
                <a:cs typeface="Verdana"/>
              </a:rPr>
              <a:t>Missä mennään toimintavarmuuden/varautumisen osalta?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916" y="1232929"/>
            <a:ext cx="7865603" cy="5625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39750" lvl="1" indent="-269875"/>
            <a:r>
              <a:rPr lang="fi-FI" sz="1600" dirty="0">
                <a:ea typeface="Verdana"/>
                <a:cs typeface="Verdana"/>
              </a:rPr>
              <a:t>Tavoitteena mahdollisimman häiriötön ja toimintavarma raideliikennejärjestelmä ja liikennemuoto.</a:t>
            </a:r>
          </a:p>
          <a:p>
            <a:pPr marL="539750" lvl="1" indent="-269875"/>
            <a:r>
              <a:rPr lang="fi-FI" sz="1600" dirty="0">
                <a:ea typeface="Verdana"/>
                <a:cs typeface="Verdana"/>
              </a:rPr>
              <a:t>Syksyllä 2022 valmistunut kaksi merkittävää varautumiseen liittyvää selvitystyötä, joiden avulla raideliikenteen toimintavarmuutta pyritään kehittämään. </a:t>
            </a:r>
          </a:p>
          <a:p>
            <a:pPr marL="827405" lvl="2" indent="-269875"/>
            <a:r>
              <a:rPr lang="fi-FI" sz="1400" dirty="0">
                <a:ea typeface="Verdana"/>
                <a:cs typeface="Verdana"/>
              </a:rPr>
              <a:t>Merkittävimmät riskit huoltovarmuuden kannalta</a:t>
            </a:r>
          </a:p>
          <a:p>
            <a:pPr marL="827405" lvl="2" indent="-269875"/>
            <a:r>
              <a:rPr lang="fi-FI" sz="1400" dirty="0">
                <a:ea typeface="Verdana"/>
                <a:cs typeface="Verdana"/>
              </a:rPr>
              <a:t>Kriittisen raidemateriaalin selvitys</a:t>
            </a:r>
          </a:p>
          <a:p>
            <a:pPr marL="539750" lvl="1" indent="-269875"/>
            <a:r>
              <a:rPr lang="fi-FI" sz="1600" dirty="0">
                <a:ea typeface="Verdana"/>
                <a:cs typeface="Verdana"/>
              </a:rPr>
              <a:t>Kaupunkiraideliikenteen toimintavarmuuden kehittämistyö 2023</a:t>
            </a:r>
          </a:p>
          <a:p>
            <a:pPr marL="827405" lvl="2" indent="-269875"/>
            <a:r>
              <a:rPr lang="fi-FI" sz="1400" dirty="0">
                <a:ea typeface="Verdana"/>
                <a:cs typeface="Verdana"/>
              </a:rPr>
              <a:t>Koulutukset, harjoitukset</a:t>
            </a:r>
          </a:p>
          <a:p>
            <a:pPr marL="539750" lvl="1" indent="-269875"/>
            <a:r>
              <a:rPr lang="fi-FI" sz="1600" dirty="0">
                <a:ea typeface="Verdana"/>
                <a:cs typeface="Verdana"/>
              </a:rPr>
              <a:t>Toimijoiden varautumistyön tukeminen</a:t>
            </a:r>
          </a:p>
          <a:p>
            <a:pPr marL="539750" lvl="1" indent="-269875"/>
            <a:r>
              <a:rPr lang="fi-FI" sz="1600" dirty="0">
                <a:ea typeface="Verdana"/>
                <a:cs typeface="Verdana"/>
              </a:rPr>
              <a:t>Valvonnasta saatujen havaintojen analysointi ja hyödyntäminen</a:t>
            </a:r>
          </a:p>
          <a:p>
            <a:pPr marL="539750" lvl="1" indent="-269875"/>
            <a:r>
              <a:rPr lang="fi-FI" sz="1600" dirty="0">
                <a:ea typeface="Verdana"/>
                <a:cs typeface="Verdana"/>
              </a:rPr>
              <a:t>Koulutusten ja harjoitusten järjestäminen </a:t>
            </a:r>
          </a:p>
          <a:p>
            <a:pPr marL="539750" lvl="1" indent="-269875"/>
            <a:r>
              <a:rPr lang="fi-FI" sz="1600" dirty="0">
                <a:ea typeface="Verdana"/>
                <a:cs typeface="Verdana"/>
              </a:rPr>
              <a:t>Raideliikenteen kyberturvallisuuden kehittäminen</a:t>
            </a:r>
          </a:p>
          <a:p>
            <a:pPr marL="539750" lvl="1" indent="-269875"/>
            <a:r>
              <a:rPr lang="fi-FI" sz="1600" dirty="0">
                <a:ea typeface="Verdana"/>
                <a:cs typeface="Verdana"/>
              </a:rPr>
              <a:t>Häiriöliikenneohjeen päivitystyö ml. Kaupunkiraideliikenne</a:t>
            </a:r>
          </a:p>
          <a:p>
            <a:pPr marL="539750" lvl="1" indent="-269875"/>
            <a:r>
              <a:rPr lang="fi-FI" sz="1600" dirty="0">
                <a:ea typeface="Verdana"/>
                <a:cs typeface="Verdana"/>
              </a:rPr>
              <a:t>Kysy varautumisesta -päivä yhteistyössä Väylävirasto</a:t>
            </a:r>
            <a:endParaRPr lang="fi-FI" sz="1600" dirty="0"/>
          </a:p>
          <a:p>
            <a:pPr marL="539750" lvl="1" indent="-269875"/>
            <a:endParaRPr lang="fi-FI" dirty="0">
              <a:ea typeface="Verdana"/>
              <a:cs typeface="Verdana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9938"/>
          <a:stretch>
            <a:fillRect/>
          </a:stretch>
        </p:blipFill>
        <p:spPr>
          <a:xfrm>
            <a:off x="8530200" y="-121024"/>
            <a:ext cx="3661800" cy="6858000"/>
          </a:xfrm>
        </p:spPr>
      </p:pic>
    </p:spTree>
    <p:extLst>
      <p:ext uri="{BB962C8B-B14F-4D97-AF65-F5344CB8AC3E}">
        <p14:creationId xmlns:p14="http://schemas.microsoft.com/office/powerpoint/2010/main" val="3401189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Kyberturvallisuuden edistämistä raideliikenteessä koskevan suosituksen päivittäminen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Ville Lahti</a:t>
            </a:r>
          </a:p>
        </p:txBody>
      </p:sp>
    </p:spTree>
    <p:extLst>
      <p:ext uri="{BB962C8B-B14F-4D97-AF65-F5344CB8AC3E}">
        <p14:creationId xmlns:p14="http://schemas.microsoft.com/office/powerpoint/2010/main" val="831887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6A3F2-3176-400B-9F7B-F7A1CC1C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6E8E13-0DA2-4679-9F49-E2E83705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24744"/>
            <a:ext cx="10746000" cy="2016224"/>
          </a:xfrm>
        </p:spPr>
        <p:txBody>
          <a:bodyPr/>
          <a:lstStyle/>
          <a:p>
            <a:r>
              <a:rPr lang="fi-FI" sz="1400" dirty="0"/>
              <a:t>Traficomin julkaisi 2020 ”Suositus kyberturvallisuuden edistämisestä raideliikenteessä”, jota toivottiin noudatettavan 1.6.2021 alkaen.</a:t>
            </a:r>
          </a:p>
          <a:p>
            <a:r>
              <a:rPr lang="fi-FI" sz="1400" dirty="0"/>
              <a:t>Kesällä 2021 Ville Lahti arvioi Traficomin suosituksen tasoa hyödyntäen Kyberturvallisuuskeskuksen Kybermittaria. Kybermittari on viitekehys kyberturvallisuuden tason arviointiin.</a:t>
            </a:r>
          </a:p>
          <a:p>
            <a:pPr lvl="1"/>
            <a:r>
              <a:rPr lang="fi-FI" sz="1200" dirty="0"/>
              <a:t>Kybermittarin 11 arvioitavasta osa-alueesta asteikolla 0-3 Traficomin raideliikennesuositusta noudattava organisaatio ylittäisi tason 1 vaatimukset kolmella osa-alueella. Kahdeksan osa-aluetta jäisi tasolle 0 ja yksikään osa-alue ei yltäisi tasolle 2 tai 3.</a:t>
            </a:r>
          </a:p>
          <a:p>
            <a:r>
              <a:rPr lang="fi-FI" sz="1400" dirty="0"/>
              <a:t>Suosituksen päivitys: Q4/2021 päätös päivityksen uudistamisesta, Q2/2022 pohjaesitys päivitykseksi ja Traficom sisäinen kommentointi. Q3/22 </a:t>
            </a:r>
            <a:r>
              <a:rPr lang="fi-FI" sz="1400" dirty="0" err="1"/>
              <a:t>kyberYTR&amp;Digirata</a:t>
            </a:r>
            <a:r>
              <a:rPr lang="fi-FI" sz="1400" dirty="0"/>
              <a:t> esikommentointi, julkinen kommentointikierros lausuntopalvelu.fi (DL 30.11.2022). Päivitetty suositus julkaistaan 1.1.2023 mennessä.</a:t>
            </a:r>
            <a:endParaRPr lang="fi-FI" sz="12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3B12C2-BC49-41DD-9DAC-6AF1471E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35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Ville.Lahti@traficom.fi 22.11.2022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7" y="3658192"/>
            <a:ext cx="116710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5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6A3F2-3176-400B-9F7B-F7A1CC1C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10746000" cy="512744"/>
          </a:xfrm>
        </p:spPr>
        <p:txBody>
          <a:bodyPr/>
          <a:lstStyle/>
          <a:p>
            <a:r>
              <a:rPr lang="fi-FI" dirty="0"/>
              <a:t>Ehdotus päivitykseksi 2022 – keskeiset 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6E8E13-0DA2-4679-9F49-E2E83705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10746000" cy="2088232"/>
          </a:xfrm>
        </p:spPr>
        <p:txBody>
          <a:bodyPr/>
          <a:lstStyle/>
          <a:p>
            <a:r>
              <a:rPr lang="fi-FI" sz="1600" dirty="0"/>
              <a:t>Kyberturvallisuusympäristön kuvaus päivitetty (Kappale 3: Kyberturvallisuus raideliikenteessä)</a:t>
            </a:r>
          </a:p>
          <a:p>
            <a:pPr lvl="1"/>
            <a:r>
              <a:rPr lang="fi-FI" sz="1400" dirty="0"/>
              <a:t>Sota Euroopassa on muuttanut uhkaympäristöä.</a:t>
            </a:r>
          </a:p>
          <a:p>
            <a:r>
              <a:rPr lang="fi-FI" sz="1600" dirty="0"/>
              <a:t>Suosituksen ydinsisältö (Kappale 4: Suositukset raideliikenteen kyberturvallisuuden kehittämiseksi)</a:t>
            </a:r>
          </a:p>
          <a:p>
            <a:r>
              <a:rPr lang="fi-FI" sz="1600" u="sng" dirty="0"/>
              <a:t>Kaikkien</a:t>
            </a:r>
            <a:r>
              <a:rPr lang="fi-FI" sz="1600" dirty="0"/>
              <a:t> rautatiejärjestelmän toimijoiden suositellaan arvioivan ja mittaavan organisaation kyberturvallisuuden tasoa</a:t>
            </a:r>
          </a:p>
          <a:p>
            <a:pPr lvl="1"/>
            <a:r>
              <a:rPr lang="fi-FI" sz="1400" dirty="0"/>
              <a:t>”Viitekehysneutraali” eli toimijat saavat itse valita ja nimetä mitä viitekehystä pyrkivät noudattamaan</a:t>
            </a:r>
          </a:p>
          <a:p>
            <a:pPr lvl="1"/>
            <a:r>
              <a:rPr lang="fi-FI" sz="1400" dirty="0"/>
              <a:t>Ensisijainen suositeltava viitekehys: ISO/IEC 27001:2022 (tietoturvallisuuden hallintajärjestelmästandardi)</a:t>
            </a:r>
          </a:p>
          <a:p>
            <a:pPr lvl="1"/>
            <a:r>
              <a:rPr lang="fi-FI" sz="1400" dirty="0"/>
              <a:t>Toissijaisesti Kybermittari_V2 tavoitetaso 1 ylittäen (NIS-organisaatioille suositellaan tavoitetaso 2 ylittämistä)</a:t>
            </a:r>
            <a:endParaRPr lang="fi-FI" sz="1200" dirty="0"/>
          </a:p>
          <a:p>
            <a:pPr lvl="1"/>
            <a:r>
              <a:rPr lang="fi-FI" sz="1200" dirty="0"/>
              <a:t>OT-ympäristöä voi hallinnoida 27001:2022 hallintajärjestelmää soveltaen. Lisäksi uusissa rautateiden OT-järjestelmissä sovellettaisiin TS50701 </a:t>
            </a:r>
            <a:r>
              <a:rPr lang="fi-FI" sz="1200" dirty="0" err="1"/>
              <a:t>railway</a:t>
            </a:r>
            <a:r>
              <a:rPr lang="fi-FI" sz="1200" dirty="0"/>
              <a:t> </a:t>
            </a:r>
            <a:r>
              <a:rPr lang="fi-FI" sz="1200" dirty="0" err="1"/>
              <a:t>applications</a:t>
            </a:r>
            <a:r>
              <a:rPr lang="fi-FI" sz="1200" dirty="0"/>
              <a:t> – </a:t>
            </a:r>
            <a:r>
              <a:rPr lang="fi-FI" sz="1200" dirty="0" err="1"/>
              <a:t>cybersecurity</a:t>
            </a:r>
            <a:r>
              <a:rPr lang="fi-FI" sz="1200" dirty="0"/>
              <a:t> teknistä eritelmää. Olemassa olevissa yksittäisissä järjestelmissä jatkettaisiin IEC 62443 sarjan noudattamista, mikäli järjestelmät on kehitetty sen pohjalta.</a:t>
            </a:r>
          </a:p>
          <a:p>
            <a:r>
              <a:rPr lang="fi-FI" sz="1400" dirty="0"/>
              <a:t>Traficomin suosituksen kappaleiden 4.1-4.11 kohdat voisi täyttää noudattamalla TS50701/IEC 62443 ja ISO27001/Kybermittari</a:t>
            </a:r>
          </a:p>
          <a:p>
            <a:r>
              <a:rPr lang="fi-FI" sz="1400" dirty="0"/>
              <a:t>Ehdotettu päivitys täyttää Kybermittari_V2 tavoitetason 1. </a:t>
            </a:r>
            <a:r>
              <a:rPr lang="fi-FI" sz="1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(Organisaation edellinen arviointi = Traficom kybersuositus 2020) </a:t>
            </a:r>
          </a:p>
          <a:p>
            <a:pPr lvl="1"/>
            <a:r>
              <a:rPr lang="fi-FI" sz="1400" dirty="0"/>
              <a:t>Kybermittari työkalu suosituksen liitteenä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3B12C2-BC49-41DD-9DAC-6AF1471E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t>36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Ville.Lahti@traficom.fi 22.11.2022</a:t>
            </a:r>
          </a:p>
        </p:txBody>
      </p:sp>
    </p:spTree>
    <p:extLst>
      <p:ext uri="{BB962C8B-B14F-4D97-AF65-F5344CB8AC3E}">
        <p14:creationId xmlns:p14="http://schemas.microsoft.com/office/powerpoint/2010/main" val="1970633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Katsaus </a:t>
            </a:r>
            <a:r>
              <a:rPr lang="fi-FI" dirty="0" err="1"/>
              <a:t>Traficomin</a:t>
            </a:r>
            <a:r>
              <a:rPr lang="fi-FI" dirty="0"/>
              <a:t> ohjetyöhön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Kaisa Sainio</a:t>
            </a:r>
          </a:p>
        </p:txBody>
      </p:sp>
    </p:spTree>
    <p:extLst>
      <p:ext uri="{BB962C8B-B14F-4D97-AF65-F5344CB8AC3E}">
        <p14:creationId xmlns:p14="http://schemas.microsoft.com/office/powerpoint/2010/main" val="3228931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169" y="361743"/>
            <a:ext cx="7584350" cy="543031"/>
          </a:xfrm>
        </p:spPr>
        <p:txBody>
          <a:bodyPr/>
          <a:lstStyle/>
          <a:p>
            <a:r>
              <a:rPr lang="fi-FI" dirty="0"/>
              <a:t>Ajankohtaista ohjetyöstä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3169" y="904774"/>
            <a:ext cx="7721830" cy="4849091"/>
          </a:xfrm>
        </p:spPr>
        <p:txBody>
          <a:bodyPr/>
          <a:lstStyle/>
          <a:p>
            <a:r>
              <a:rPr lang="fi-FI" sz="2200" dirty="0"/>
              <a:t>Ohjeet koottu Traficom.fi –</a:t>
            </a:r>
            <a:r>
              <a:rPr lang="fi-FI" sz="2200" dirty="0">
                <a:hlinkClick r:id="rId2"/>
              </a:rPr>
              <a:t>ohjesivulle</a:t>
            </a:r>
            <a:endParaRPr lang="fi-FI" sz="2200" dirty="0"/>
          </a:p>
          <a:p>
            <a:r>
              <a:rPr lang="fi-FI" sz="2200" dirty="0"/>
              <a:t>Lähiaikoina keskusteltavat/mahdollisesti päivitettävät ohjeet</a:t>
            </a:r>
          </a:p>
          <a:p>
            <a:pPr lvl="1"/>
            <a:r>
              <a:rPr lang="fi-FI" sz="2000" dirty="0"/>
              <a:t>OSJD/GOST-kaluston käyttäminen – muutoksia kunnossapitoa koskeviin kohtiin</a:t>
            </a:r>
          </a:p>
          <a:p>
            <a:pPr lvl="1"/>
            <a:r>
              <a:rPr lang="fi-FI" sz="2000" dirty="0"/>
              <a:t>Ohje raideliikenteen häiriöiden ilmoittamisesta – ollut voimassa reilu puoli vuotta. Ei kiirettä päivittämiseen, mutta seurataan käyttöönoton edistymistä ja vaikuttavuutta.</a:t>
            </a:r>
          </a:p>
          <a:p>
            <a:r>
              <a:rPr lang="fi-FI" sz="2200" dirty="0"/>
              <a:t>Työn alla mm.</a:t>
            </a:r>
          </a:p>
          <a:p>
            <a:pPr lvl="1"/>
            <a:r>
              <a:rPr lang="fi-FI" sz="2000" dirty="0"/>
              <a:t>Ohje liittyen </a:t>
            </a:r>
            <a:r>
              <a:rPr lang="fi-FI" sz="2000"/>
              <a:t>näytönvastaanottajatoiminnan kehittämiseen</a:t>
            </a:r>
            <a:r>
              <a:rPr lang="fi-FI" sz="2000" dirty="0"/>
              <a:t> </a:t>
            </a:r>
            <a:r>
              <a:rPr lang="fi-FI" sz="2000"/>
              <a:t>(</a:t>
            </a:r>
            <a:r>
              <a:rPr lang="fi-FI" sz="2000" dirty="0"/>
              <a:t>lisätietoja Jari Nieminen)</a:t>
            </a:r>
          </a:p>
          <a:p>
            <a:pPr lvl="1"/>
            <a:r>
              <a:rPr lang="fi-FI" sz="2000"/>
              <a:t>Ohje </a:t>
            </a:r>
            <a:r>
              <a:rPr lang="fi-FI" sz="2000" dirty="0"/>
              <a:t>radio-ohjauksesta (lisätietoja Ville-Veikko Savolainen</a:t>
            </a:r>
            <a:r>
              <a:rPr lang="fi-FI" sz="2000"/>
              <a:t>)</a:t>
            </a:r>
            <a:endParaRPr lang="fi-FI" sz="20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7063"/>
          <a:stretch>
            <a:fillRect/>
          </a:stretch>
        </p:blipFill>
        <p:spPr/>
      </p:pic>
      <p:sp>
        <p:nvSpPr>
          <p:cNvPr id="4" name="Pyöristetty suorakulmio 3"/>
          <p:cNvSpPr/>
          <p:nvPr/>
        </p:nvSpPr>
        <p:spPr>
          <a:xfrm>
            <a:off x="8137519" y="4523558"/>
            <a:ext cx="3389746" cy="20689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+mj-lt"/>
              </a:rPr>
              <a:t>Syksynä aikana myös päivitetty traficom.fi –verkkosivuja, jotta olisivat toimivampia käyttää/etsittävä tieto löytyisi helpommin.</a:t>
            </a:r>
            <a:endParaRPr lang="fi-FI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172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 flipH="1" flipV="1">
            <a:off x="5847079" y="102063"/>
            <a:ext cx="45719" cy="4571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8837"/>
          <a:stretch>
            <a:fillRect/>
          </a:stretch>
        </p:blipFill>
        <p:spPr>
          <a:xfrm>
            <a:off x="-282575" y="-139700"/>
            <a:ext cx="8470900" cy="6858000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7597682" y="1137370"/>
            <a:ext cx="4172043" cy="3028229"/>
          </a:xfrm>
        </p:spPr>
        <p:txBody>
          <a:bodyPr/>
          <a:lstStyle/>
          <a:p>
            <a:r>
              <a:rPr lang="fi-FI" sz="4000" dirty="0"/>
              <a:t>Kysymyksiä ja </a:t>
            </a:r>
            <a:br>
              <a:rPr lang="fi-FI" sz="4000" dirty="0"/>
            </a:br>
            <a:r>
              <a:rPr lang="fi-FI" sz="4000" dirty="0"/>
              <a:t>keskustelua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790EF23-BE95-4E73-9E7D-72E4DAEC26B3}" type="datetime1">
              <a:rPr lang="fi-FI" smtClean="0"/>
              <a:t>5.12.2022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39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0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169" y="361743"/>
            <a:ext cx="7584350" cy="543031"/>
          </a:xfrm>
        </p:spPr>
        <p:txBody>
          <a:bodyPr/>
          <a:lstStyle/>
          <a:p>
            <a:r>
              <a:rPr lang="fi-FI" dirty="0"/>
              <a:t>Vuoden 2023 valmistelua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3169" y="1219201"/>
            <a:ext cx="7721830" cy="4821382"/>
          </a:xfrm>
        </p:spPr>
        <p:txBody>
          <a:bodyPr/>
          <a:lstStyle/>
          <a:p>
            <a:r>
              <a:rPr lang="fi-FI" sz="1800" dirty="0"/>
              <a:t>Tavoitteiden työstäminen ensi vuodelle käynnissä</a:t>
            </a:r>
          </a:p>
          <a:p>
            <a:pPr lvl="1"/>
            <a:r>
              <a:rPr lang="fi-FI" sz="1600" dirty="0">
                <a:hlinkClick r:id="rId2"/>
              </a:rPr>
              <a:t>Raideliikenteen tavoitteet </a:t>
            </a:r>
            <a:r>
              <a:rPr lang="fi-FI" sz="1600" dirty="0"/>
              <a:t>tutustuttavissa Traficom.fi –sivuilla. Päivitys parhaillaan käynnissä (toimintamallia vähän muutetaan)</a:t>
            </a:r>
          </a:p>
          <a:p>
            <a:r>
              <a:rPr lang="fi-FI" sz="1800" dirty="0"/>
              <a:t>Valvontasuunnitelma 2023 työn alla</a:t>
            </a:r>
          </a:p>
          <a:p>
            <a:pPr lvl="1"/>
            <a:r>
              <a:rPr lang="fi-FI" dirty="0"/>
              <a:t>Julkaistaan Traficom.fi –</a:t>
            </a:r>
            <a:r>
              <a:rPr lang="fi-FI" dirty="0">
                <a:hlinkClick r:id="rId3"/>
              </a:rPr>
              <a:t>valvontasivuilla</a:t>
            </a:r>
            <a:r>
              <a:rPr lang="fi-FI" dirty="0"/>
              <a:t> </a:t>
            </a:r>
          </a:p>
          <a:p>
            <a:pPr lvl="2"/>
            <a:r>
              <a:rPr lang="fi-FI" sz="1600" dirty="0">
                <a:hlinkClick r:id="rId4"/>
              </a:rPr>
              <a:t>Linkki</a:t>
            </a:r>
            <a:r>
              <a:rPr lang="fi-FI" sz="1600" dirty="0"/>
              <a:t> vuosien 2022-2024 valvontastrategiaan</a:t>
            </a:r>
          </a:p>
          <a:p>
            <a:pPr lvl="2"/>
            <a:r>
              <a:rPr lang="fi-FI" sz="1600" dirty="0">
                <a:hlinkClick r:id="rId5"/>
              </a:rPr>
              <a:t>Linkki</a:t>
            </a:r>
            <a:r>
              <a:rPr lang="fi-FI" sz="1600" dirty="0"/>
              <a:t> vuoden 2022 valvontasuunnitelmaan</a:t>
            </a:r>
          </a:p>
          <a:p>
            <a:r>
              <a:rPr lang="fi-FI" sz="1800" dirty="0"/>
              <a:t>Nostoja ensi vuonna näkyvistä teemoista</a:t>
            </a:r>
          </a:p>
          <a:p>
            <a:pPr lvl="1"/>
            <a:r>
              <a:rPr lang="fi-FI" sz="1600" dirty="0"/>
              <a:t>Korvausrekrytoinnit ja osaamisen kehittäminen</a:t>
            </a:r>
          </a:p>
          <a:p>
            <a:pPr lvl="1"/>
            <a:r>
              <a:rPr lang="fi-FI" sz="1600" dirty="0"/>
              <a:t>Valvontojen ja luvanhallinnan kehittäminen</a:t>
            </a:r>
          </a:p>
          <a:p>
            <a:pPr lvl="1"/>
            <a:r>
              <a:rPr lang="fi-FI" sz="1600" dirty="0"/>
              <a:t>Toimintavarmuuden kehittäminen</a:t>
            </a:r>
          </a:p>
          <a:p>
            <a:pPr lvl="1"/>
            <a:r>
              <a:rPr lang="fi-FI" sz="1600" dirty="0"/>
              <a:t>Kansainvälisen </a:t>
            </a:r>
            <a:r>
              <a:rPr lang="fi-FI" sz="1600" dirty="0" smtClean="0"/>
              <a:t>vaikuttamisen </a:t>
            </a:r>
            <a:r>
              <a:rPr lang="fi-FI" sz="1600" dirty="0"/>
              <a:t>kehittäminen</a:t>
            </a:r>
          </a:p>
          <a:p>
            <a:pPr lvl="1"/>
            <a:r>
              <a:rPr lang="fi-FI" sz="1600" dirty="0"/>
              <a:t>Venäjän hyökkäyssodan </a:t>
            </a:r>
            <a:r>
              <a:rPr lang="fi-FI" sz="1600" dirty="0" smtClean="0"/>
              <a:t>vaikutukset?</a:t>
            </a:r>
            <a:endParaRPr lang="fi-FI" sz="1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5.12.2022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r="25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316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2" y="1122362"/>
            <a:ext cx="7562856" cy="284251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Ajankohtaista raideliikenteessä – ja katsaus eduskuntakauden 2019-23 säädöshankkeisiin 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67" dirty="0"/>
              <a:t>Raideliikenteen säädösinfo, </a:t>
            </a:r>
            <a:r>
              <a:rPr lang="fi-FI" sz="1867" dirty="0" err="1"/>
              <a:t>Traficom</a:t>
            </a:r>
            <a:r>
              <a:rPr lang="fi-FI" sz="1867" dirty="0"/>
              <a:t>, 1.12.2022 </a:t>
            </a:r>
          </a:p>
          <a:p>
            <a:endParaRPr lang="fi-FI" sz="1867" dirty="0"/>
          </a:p>
          <a:p>
            <a:r>
              <a:rPr lang="fi-FI" sz="1867" dirty="0"/>
              <a:t>Risto Saari, LVM</a:t>
            </a:r>
          </a:p>
        </p:txBody>
      </p:sp>
    </p:spTree>
    <p:extLst>
      <p:ext uri="{BB962C8B-B14F-4D97-AF65-F5344CB8AC3E}">
        <p14:creationId xmlns:p14="http://schemas.microsoft.com/office/powerpoint/2010/main" val="41964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Yleistä  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Hallituskausi päättymässä: </a:t>
            </a:r>
          </a:p>
          <a:p>
            <a:pPr lvl="1"/>
            <a:r>
              <a:rPr lang="fi-FI" dirty="0" smtClean="0"/>
              <a:t>Viimeiset hallituksen esitykset oli annettava eduskunnalle 17.11.2022, jotta ne ehditään käsitellä ja hyväksyä ennen eduskuntavaalitaukoa. </a:t>
            </a:r>
          </a:p>
          <a:p>
            <a:pPr lvl="1"/>
            <a:r>
              <a:rPr lang="fi-FI" dirty="0" smtClean="0"/>
              <a:t>Syksyn 2022 aikana liikenne- ja viestintäministeriöstä ei ole enää annettu raideliikennettä koskevia hallituksen esityksiä eduskunnalle. </a:t>
            </a:r>
          </a:p>
          <a:p>
            <a:pPr lvl="1"/>
            <a:r>
              <a:rPr lang="fi-FI" dirty="0" smtClean="0"/>
              <a:t>Ainoa eduskunnan käsiteltävänä oleva rautatieliikennettä koskeva hallituksen esitys on HE 240/2022 vp rautatiekuljetuslain ja eräiden liitelakien muuttamisesta (EU:n rautatievastuuasetuksen soveltamista koskevat poikkeussäännökset). </a:t>
            </a:r>
          </a:p>
          <a:p>
            <a:pPr lvl="1"/>
            <a:r>
              <a:rPr lang="fi-FI" dirty="0" smtClean="0"/>
              <a:t>Lisäksi eduskunnan käsiteltävänä on VAK-lain kokonaisuudistus (HE 220/2021 vp ja sitä täydentävä HE 231/2022 vp). </a:t>
            </a:r>
          </a:p>
          <a:p>
            <a:pPr lvl="1"/>
            <a:r>
              <a:rPr lang="fi-FI" dirty="0" smtClean="0"/>
              <a:t>Keväällä 2022 annettiin kaksi hallituksen esitystä raideliikennelain muuttamisesta (HE 38/2022 ja sitä täydentävä HE 57/2022 vp), joiden mukainen laki tuli voimaan 22.6.2022 (laki 476/2022). </a:t>
            </a:r>
            <a:endParaRPr lang="fi-FI" dirty="0"/>
          </a:p>
          <a:p>
            <a:pPr lvl="1"/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28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Lyhyt katsaus hallituskaudella 2019-2023 tehtyihin raideliikennelain muutoksiin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791" y="941659"/>
            <a:ext cx="11247967" cy="5838283"/>
          </a:xfrm>
        </p:spPr>
        <p:txBody>
          <a:bodyPr>
            <a:normAutofit fontScale="70000" lnSpcReduction="20000"/>
          </a:bodyPr>
          <a:lstStyle/>
          <a:p>
            <a:pPr marL="457177" lvl="1" indent="0">
              <a:buNone/>
            </a:pPr>
            <a:endParaRPr lang="fi-FI" b="1" i="1" dirty="0" smtClean="0"/>
          </a:p>
          <a:p>
            <a:r>
              <a:rPr lang="fi-FI" dirty="0" smtClean="0"/>
              <a:t>Yhteensä raideliikennelain muuttamisesta annettiin eduskunnalle kolme hallituksen esitystä, joiden mukaiset lait tulleet voimaan. </a:t>
            </a:r>
          </a:p>
          <a:p>
            <a:r>
              <a:rPr lang="fi-FI" dirty="0" smtClean="0"/>
              <a:t>Laki raideliikennelain muuttamisesta (1254/2020) ja liikenteen palveluista annetun lain (1255/2020) muuttamisesta tulivat voimaan 1.2.2021: </a:t>
            </a:r>
          </a:p>
          <a:p>
            <a:pPr lvl="1"/>
            <a:r>
              <a:rPr lang="fi-FI" dirty="0" smtClean="0"/>
              <a:t>Muutoksia mm. soveltamisalan rajauksiin, mahdollisuuteen liikuttaa kalustoa ilman turvallisuustodistusta, kalustoa- ja rataverkkoa koskeviin rekisterisäännöksiin, sääntelyelimen tehtäviin, siirtotyö-käsite poistettiin sekä LIPA-laissa muutoksia eräisiin toimilupa-, lupakirja- ja tietojen antamista koskeviin säännöksiin.  </a:t>
            </a:r>
          </a:p>
          <a:p>
            <a:r>
              <a:rPr lang="fi-FI" dirty="0" smtClean="0"/>
              <a:t>Lain 1254/2020 nojalla muutoksia rautatiejärjestelmän </a:t>
            </a:r>
            <a:r>
              <a:rPr lang="fi-FI" dirty="0" err="1" smtClean="0"/>
              <a:t>yhteentoimivuudesta</a:t>
            </a:r>
            <a:r>
              <a:rPr lang="fi-FI" dirty="0" smtClean="0"/>
              <a:t> annettuun valtioneuvoston asetukseen (284/2019) kahden komission täytäntöönpanoasetuksen vuoksi (asetus 11/2021).</a:t>
            </a:r>
          </a:p>
          <a:p>
            <a:r>
              <a:rPr lang="fi-FI" dirty="0" smtClean="0"/>
              <a:t>Laki 476/2022 tuli voimaan 22.6.2022 ja kyseisen lain säännökset annettiin kahdella hallituksen esityksellä (HE 38/2022 ja HE 57/2022):</a:t>
            </a:r>
          </a:p>
          <a:p>
            <a:pPr lvl="1"/>
            <a:r>
              <a:rPr lang="fi-FI" dirty="0" smtClean="0"/>
              <a:t>Uudet säännökset kaluston siirtämistä koskevasta luvasta ja testi- ja pilottihankkeita koskevista vaatimuksista, muutoksia mm. </a:t>
            </a:r>
            <a:r>
              <a:rPr lang="fi-FI" dirty="0" err="1" smtClean="0"/>
              <a:t>Traficomin</a:t>
            </a:r>
            <a:r>
              <a:rPr lang="fi-FI" dirty="0" smtClean="0"/>
              <a:t> tehtäviin, ratakapasiteetin jakosäännöksiin ja muita teknisluonteisia tarkennuksia.   </a:t>
            </a:r>
          </a:p>
          <a:p>
            <a:pPr lvl="1"/>
            <a:r>
              <a:rPr lang="fi-FI" dirty="0" smtClean="0"/>
              <a:t>Täydentävän hallituksen esityksen myötä muutettiin myös raideliikennelain 80 §:ää niin, että OSJD/GOST-standardin mukaisen kaluston käyttö sallitaan kotimaan puutavara- ja säiliövaunukuljetuksissa. </a:t>
            </a:r>
          </a:p>
          <a:p>
            <a:r>
              <a:rPr lang="fi-FI" dirty="0" smtClean="0"/>
              <a:t>Lain 476/2022 annettiin myös asetus rautatieliikenteen aikataulukautta ja ratakapasiteetin jakamista koskevan valtioneuvoston asetuksen muuttamisesta (524/2022). </a:t>
            </a:r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63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EU-rintamalla ollut samaan aikaan hiljaisempaa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Neuvoston ja Euroopan parlamentin annettavien säädösten tasolla tärkeimpiä säädöshankkeita ovat olleet EU:n </a:t>
            </a:r>
            <a:r>
              <a:rPr lang="fi-FI" b="1" dirty="0" smtClean="0"/>
              <a:t>rautatievastuuasetuksen</a:t>
            </a:r>
            <a:r>
              <a:rPr lang="fi-FI" dirty="0" smtClean="0"/>
              <a:t> uudistaminen, Covid-19-pandemiaan liittyneet lupa- ja maksujärjestelyt (</a:t>
            </a:r>
            <a:r>
              <a:rPr lang="fi-FI" b="1" dirty="0" err="1" smtClean="0"/>
              <a:t>Omnibus</a:t>
            </a:r>
            <a:r>
              <a:rPr lang="fi-FI" b="1" dirty="0" smtClean="0"/>
              <a:t>-asetus ja ratamaksu-asetukset</a:t>
            </a:r>
            <a:r>
              <a:rPr lang="fi-FI" dirty="0" smtClean="0"/>
              <a:t>) ja EU:n ns. viherryttämispakettiin sisältyneet </a:t>
            </a:r>
            <a:r>
              <a:rPr lang="fi-FI" b="1" dirty="0" smtClean="0"/>
              <a:t>TEN-T asetuksen uudistaminen sekä rahtikäytäväasetuksen </a:t>
            </a:r>
            <a:r>
              <a:rPr lang="fi-FI" dirty="0" smtClean="0"/>
              <a:t>uudistaminen. </a:t>
            </a:r>
          </a:p>
          <a:p>
            <a:pPr lvl="1"/>
            <a:r>
              <a:rPr lang="fi-FI" dirty="0" smtClean="0"/>
              <a:t>TEN-T ja siihen kytkeytyvästä rahtikäytäväasetuksesta tavoitteena neuvoston yleisnäkemys joulukuun 2022 liikenneministerineuvostossa. </a:t>
            </a:r>
          </a:p>
          <a:p>
            <a:r>
              <a:rPr lang="fi-FI" dirty="0" smtClean="0"/>
              <a:t>Viherryttämispakettiin sisältyi myös komission </a:t>
            </a:r>
            <a:r>
              <a:rPr lang="fi-FI" b="1" dirty="0" smtClean="0"/>
              <a:t>toimintaohjelma</a:t>
            </a:r>
            <a:r>
              <a:rPr lang="fi-FI" dirty="0" smtClean="0"/>
              <a:t> rautateiden pitkän matkan rajat ylittävän henkilöliikenteen kehittämisestä.  </a:t>
            </a:r>
          </a:p>
          <a:p>
            <a:r>
              <a:rPr lang="fi-FI" dirty="0" smtClean="0"/>
              <a:t>4.6.2020 EU:n liikenneministerineuvosto asetti rautateiden kansainvälisiä henkilöliikennekuljetuksia koskevan yhteistyöverkoston (EU </a:t>
            </a:r>
            <a:r>
              <a:rPr lang="fi-FI" dirty="0" err="1" smtClean="0"/>
              <a:t>Platform</a:t>
            </a:r>
            <a:r>
              <a:rPr lang="fi-FI" dirty="0" smtClean="0"/>
              <a:t> on International </a:t>
            </a:r>
            <a:r>
              <a:rPr lang="fi-FI" dirty="0" err="1" smtClean="0"/>
              <a:t>Rail</a:t>
            </a:r>
            <a:r>
              <a:rPr lang="fi-FI" dirty="0" smtClean="0"/>
              <a:t> </a:t>
            </a:r>
            <a:r>
              <a:rPr lang="fi-FI" dirty="0" err="1" smtClean="0"/>
              <a:t>Passenger</a:t>
            </a:r>
            <a:r>
              <a:rPr lang="fi-FI" dirty="0" smtClean="0"/>
              <a:t> </a:t>
            </a:r>
            <a:r>
              <a:rPr lang="fi-FI" dirty="0" err="1" smtClean="0"/>
              <a:t>Traffic</a:t>
            </a:r>
            <a:r>
              <a:rPr lang="fi-FI" dirty="0" smtClean="0"/>
              <a:t>). </a:t>
            </a:r>
          </a:p>
          <a:p>
            <a:r>
              <a:rPr lang="fi-FI" dirty="0" smtClean="0"/>
              <a:t>Rautatieliikenne on ollut EU:n epävirallisten liikenneministerineuvoston kokousten pääaihe Portugalin (kevät 2021), Ranskan (kevät 2022) ja Tshekin (syksy 2022) EU-puheenjohtajakausilla. 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44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EU:n tulevia säädöshankkeita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Vuoden 2023 aikana (mahdollisesti toukokuussa) komission on tarkoitus antaa ehdotuksensa: </a:t>
            </a:r>
          </a:p>
          <a:p>
            <a:pPr lvl="1"/>
            <a:r>
              <a:rPr lang="fi-FI" dirty="0" smtClean="0"/>
              <a:t>Veturinkuljettajadirektiivin uudistamisesta; </a:t>
            </a:r>
          </a:p>
          <a:p>
            <a:pPr lvl="1"/>
            <a:r>
              <a:rPr lang="fi-FI" dirty="0" smtClean="0"/>
              <a:t>Rautatiemarkkinadirektiivin uudistamiseksi ratakapasiteetin jakamista koskevan sääntelyn osalta (mahdollisesti myös ratamaksusääntelyyn muutoksia); </a:t>
            </a:r>
          </a:p>
          <a:p>
            <a:pPr lvl="1"/>
            <a:r>
              <a:rPr lang="fi-FI" dirty="0" smtClean="0"/>
              <a:t>Multimodaalisista lippujärjestelmistä. </a:t>
            </a:r>
          </a:p>
          <a:p>
            <a:r>
              <a:rPr lang="fi-FI" dirty="0" smtClean="0"/>
              <a:t>Lisäksi komissio julkistaa tammikuussa 2023 pilottihankkeet kansainvälisen henkilöliikenteen kehittämiseksi. </a:t>
            </a:r>
          </a:p>
          <a:p>
            <a:r>
              <a:rPr lang="fi-FI" dirty="0" smtClean="0"/>
              <a:t>Komissio ei ole edelleenkään saattanut päätökseen EU:n neljännen rautatiepaketin täytäntöönpanon tarkistusta jäsenvaltioissa: </a:t>
            </a:r>
          </a:p>
          <a:p>
            <a:pPr lvl="1"/>
            <a:r>
              <a:rPr lang="fi-FI" dirty="0" smtClean="0"/>
              <a:t>Rautatieturvallisuusdirektiivin täytäntöönpanosta tullut pilottikysely, johon vastattu kesällä 2021. </a:t>
            </a:r>
          </a:p>
          <a:p>
            <a:pPr lvl="1"/>
            <a:r>
              <a:rPr lang="fi-FI" dirty="0" smtClean="0"/>
              <a:t>Mahdollista on, että komissio vaatii muutoksia raideliikennelain, sen nojalla annettujen asetusten ja määräysten sekä myös turvallisuustutkintalain säännöksiin.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6292206"/>
      </p:ext>
    </p:extLst>
  </p:cSld>
  <p:clrMapOvr>
    <a:masterClrMapping/>
  </p:clrMapOvr>
</p:sld>
</file>

<file path=ppt/theme/theme1.xml><?xml version="1.0" encoding="utf-8"?>
<a:theme xmlns:a="http://schemas.openxmlformats.org/drawingml/2006/main" name="Traficom su">
  <a:themeElements>
    <a:clrScheme name="Traficom_2022">
      <a:dk1>
        <a:srgbClr val="000000"/>
      </a:dk1>
      <a:lt1>
        <a:srgbClr val="FFFFFF"/>
      </a:lt1>
      <a:dk2>
        <a:srgbClr val="002B74"/>
      </a:dk2>
      <a:lt2>
        <a:srgbClr val="0058B1"/>
      </a:lt2>
      <a:accent1>
        <a:srgbClr val="002B74"/>
      </a:accent1>
      <a:accent2>
        <a:srgbClr val="EC017F"/>
      </a:accent2>
      <a:accent3>
        <a:srgbClr val="669BD0"/>
      </a:accent3>
      <a:accent4>
        <a:srgbClr val="81D600"/>
      </a:accent4>
      <a:accent5>
        <a:srgbClr val="00AEB2"/>
      </a:accent5>
      <a:accent6>
        <a:srgbClr val="0058B1"/>
      </a:accent6>
      <a:hlink>
        <a:srgbClr val="00AEB2"/>
      </a:hlink>
      <a:folHlink>
        <a:srgbClr val="820083"/>
      </a:folHlink>
    </a:clrScheme>
    <a:fontScheme name="Traficom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wrap="square" rtlCol="0" anchor="t">
        <a:noAutofit/>
      </a:bodyPr>
      <a:lstStyle>
        <a:defPPr algn="ctr">
          <a:defRPr dirty="0" err="1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00AE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AEB2"/>
        </a:solidFill>
      </a:spPr>
      <a:bodyPr wrap="non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Traficom 1">
      <a:srgbClr val="00AEB2"/>
    </a:custClr>
    <a:custClr name="Traficom 2">
      <a:srgbClr val="018285"/>
    </a:custClr>
    <a:custClr name="Traficom 3">
      <a:srgbClr val="0058B1"/>
    </a:custClr>
    <a:custClr name="Traficom 4">
      <a:srgbClr val="159637"/>
    </a:custClr>
    <a:custClr name="Traficom 5">
      <a:srgbClr val="81D600"/>
    </a:custClr>
    <a:custClr name="Traficom 6">
      <a:srgbClr val="009EFF"/>
    </a:custClr>
    <a:custClr name="Traficom 7">
      <a:srgbClr val="0066CC"/>
    </a:custClr>
    <a:custClr name="Traficom 8">
      <a:srgbClr val="EC017F"/>
    </a:custClr>
    <a:custClr name="Traficom 9">
      <a:srgbClr val="E90008"/>
    </a:custClr>
    <a:custClr name="Traficom 10">
      <a:srgbClr val="FF7D00"/>
    </a:custClr>
    <a:custClr name="Traficom 11">
      <a:srgbClr val="FFD400"/>
    </a:custClr>
    <a:custClr name="Traficom 12">
      <a:srgbClr val="056805"/>
    </a:custClr>
    <a:custClr name="Traficom 13">
      <a:srgbClr val="026273"/>
    </a:custClr>
    <a:custClr name="Traficom 14">
      <a:srgbClr val="002C74"/>
    </a:custClr>
    <a:custClr name="Traficom 15">
      <a:srgbClr val="820084"/>
    </a:custClr>
    <a:custClr name="Traficom 16">
      <a:srgbClr val="9E003B"/>
    </a:custClr>
  </a:custClrLst>
  <a:extLst>
    <a:ext uri="{05A4C25C-085E-4340-85A3-A5531E510DB2}">
      <thm15:themeFamily xmlns:thm15="http://schemas.microsoft.com/office/thememl/2012/main" name="Traficom Tulli ajankohtaiset raideliikenneasiat.potx" id="{8F9D2365-61B9-4434-B388-185F5D7DFE8A}" vid="{85214CA7-D85A-4965-A3E6-EE110EAFFCEC}"/>
    </a:ext>
  </a:extLst>
</a:theme>
</file>

<file path=ppt/theme/theme2.xml><?xml version="1.0" encoding="utf-8"?>
<a:theme xmlns:a="http://schemas.openxmlformats.org/drawingml/2006/main" name="LVM suomi laaja">
  <a:themeElements>
    <a:clrScheme name="LVM">
      <a:dk1>
        <a:sysClr val="windowText" lastClr="000000"/>
      </a:dk1>
      <a:lt1>
        <a:sysClr val="window" lastClr="FFFFFF"/>
      </a:lt1>
      <a:dk2>
        <a:srgbClr val="0000FF"/>
      </a:dk2>
      <a:lt2>
        <a:srgbClr val="E7E6E6"/>
      </a:lt2>
      <a:accent1>
        <a:srgbClr val="0000FF"/>
      </a:accent1>
      <a:accent2>
        <a:srgbClr val="A51890"/>
      </a:accent2>
      <a:accent3>
        <a:srgbClr val="CE0037"/>
      </a:accent3>
      <a:accent4>
        <a:srgbClr val="ED8B00"/>
      </a:accent4>
      <a:accent5>
        <a:srgbClr val="97D700"/>
      </a:accent5>
      <a:accent6>
        <a:srgbClr val="00A4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M_PB01_laaja__FI_V____RGB.potx" id="{AD235419-D7F6-4007-9BD5-1205E49856B9}" vid="{4F756DEB-942A-4052-A3D2-AF9AB5292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2e88440-2203-4dc9-b854-10cc85d9cb65" ContentTypeId="0x0101000EC482A17D284AEE8290D09FC0D2D6D200C589622A2BFC49F09A63EB8A04006250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ficom esitys kuvaton (fi)" ma:contentTypeID="0x0101000EC482A17D284AEE8290D09FC0D2D6D200C589622A2BFC49F09A63EB8A040062500006244C8504BFD9408908BDF32304909F" ma:contentTypeVersion="44" ma:contentTypeDescription="" ma:contentTypeScope="" ma:versionID="c02f476aef18fce12bd21cdb5861f86b">
  <xsd:schema xmlns:xsd="http://www.w3.org/2001/XMLSchema" xmlns:xs="http://www.w3.org/2001/XMLSchema" xmlns:p="http://schemas.microsoft.com/office/2006/metadata/properties" xmlns:ns2="2433e0cc-3b3b-48c0-bdb1-a3551225a728" xmlns:ns3="986746b9-21ea-4a10-94d5-c7e2d54bbe5a" targetNamespace="http://schemas.microsoft.com/office/2006/metadata/properties" ma:root="true" ma:fieldsID="85e324e92f5eec045d7805d41843e269" ns2:_="" ns3:_="">
    <xsd:import namespace="2433e0cc-3b3b-48c0-bdb1-a3551225a728"/>
    <xsd:import namespace="986746b9-21ea-4a10-94d5-c7e2d54bbe5a"/>
    <xsd:element name="properties">
      <xsd:complexType>
        <xsd:sequence>
          <xsd:element name="documentManagement">
            <xsd:complexType>
              <xsd:all>
                <xsd:element ref="ns2:SaTyDocumentArchive" minOccurs="0"/>
                <xsd:element ref="ns2:SaTyTosTaskGroup"/>
                <xsd:element ref="ns2:SaTyTosTaskGroupId" minOccurs="0"/>
                <xsd:element ref="ns2:SaTyTosIssueGroup"/>
                <xsd:element ref="ns2:SaTyTosIssueGroupId" minOccurs="0"/>
                <xsd:element ref="ns2:SaTyTosDocumentType"/>
                <xsd:element ref="ns2:SaTyTosDocumentTypeId" minOccurs="0"/>
                <xsd:element ref="ns2:SaTyTosPreservation" minOccurs="0"/>
                <xsd:element ref="ns2:SaTyDocumentYear" minOccurs="0"/>
                <xsd:element ref="ns2:SaTyDocumentStatus" minOccurs="0"/>
                <xsd:element ref="ns2:SaTyTosPublicity" minOccurs="0"/>
                <xsd:element ref="ns3:a9215f07bdd34c12927c30fd8ee294e2" minOccurs="0"/>
                <xsd:element ref="ns3:TaxCatchAll" minOccurs="0"/>
                <xsd:element ref="ns3:TaxCatchAllLabel" minOccurs="0"/>
                <xsd:element ref="ns3:f4b386671deb464d8bb6062959db37ce" minOccurs="0"/>
                <xsd:element ref="ns3:p39f2945831442ffb2b72677709d8610" minOccurs="0"/>
                <xsd:element ref="ns3:g947cab29b3b46f18713a0acc4648f6c" minOccurs="0"/>
                <xsd:element ref="ns2:SaTyDocumentUserData" minOccurs="0"/>
                <xsd:element ref="ns3:SaTyTosSecurityPeriod" minOccurs="0"/>
                <xsd:element ref="ns3:SaTyTosSecurityPeriodRule" minOccurs="0"/>
                <xsd:element ref="ns3:SaTyTosSecurityPeriodRuleId" minOccurs="0"/>
                <xsd:element ref="ns3:SaTyTosSecurityReason" minOccurs="0"/>
                <xsd:element ref="ns3:SaTyTosSecurityReasonId" minOccurs="0"/>
                <xsd:element ref="ns3:SaTyTosUserDataRule" minOccurs="0"/>
                <xsd:element ref="ns3:SaTyTosUserDataRuleId" minOccurs="0"/>
                <xsd:element ref="ns3:SaTyDynastyDocumentGuid" minOccurs="0"/>
                <xsd:element ref="ns3:SaTyDynastyDocumentUrl" minOccurs="0"/>
                <xsd:element ref="ns3:SaTyDynastyDirection" minOccurs="0"/>
                <xsd:element ref="ns3:SaTyDynastyIn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3e0cc-3b3b-48c0-bdb1-a3551225a728" elementFormDefault="qualified">
    <xsd:import namespace="http://schemas.microsoft.com/office/2006/documentManagement/types"/>
    <xsd:import namespace="http://schemas.microsoft.com/office/infopath/2007/PartnerControls"/>
    <xsd:element name="SaTyDocumentArchive" ma:index="8" nillable="true" ma:displayName="Arkistoitava" ma:default="0" ma:description="" ma:internalName="SaTyDocumentArchive">
      <xsd:simpleType>
        <xsd:restriction base="dms:Boolean"/>
      </xsd:simpleType>
    </xsd:element>
    <xsd:element name="SaTyTosTaskGroup" ma:index="9" ma:displayName="Tehtävä" ma:hidden="true" ma:indexed="true" ma:internalName="SaTyTosTaskGroup" ma:readOnly="false">
      <xsd:simpleType>
        <xsd:restriction base="dms:Text">
          <xsd:maxLength value="255"/>
        </xsd:restriction>
      </xsd:simpleType>
    </xsd:element>
    <xsd:element name="SaTyTosTaskGroupId" ma:index="10" nillable="true" ma:displayName="Tehtävän tunnus" ma:hidden="true" ma:indexed="true" ma:internalName="SaTyTosTaskGroupId">
      <xsd:simpleType>
        <xsd:restriction base="dms:Text"/>
      </xsd:simpleType>
    </xsd:element>
    <xsd:element name="SaTyTosIssueGroup" ma:index="11" ma:displayName="Tehtävän tarkenne" ma:hidden="true" ma:indexed="true" ma:internalName="SaTyTosIssueGroup" ma:readOnly="false">
      <xsd:simpleType>
        <xsd:restriction base="dms:Text">
          <xsd:maxLength value="255"/>
        </xsd:restriction>
      </xsd:simpleType>
    </xsd:element>
    <xsd:element name="SaTyTosIssueGroupId" ma:index="12" nillable="true" ma:displayName="Tehtävän tarkenteen tunnus" ma:hidden="true" ma:indexed="true" ma:internalName="SaTyTosIssueGroupId">
      <xsd:simpleType>
        <xsd:restriction base="dms:Text"/>
      </xsd:simpleType>
    </xsd:element>
    <xsd:element name="SaTyTosDocumentType" ma:index="13" ma:displayName="Dokumenttityyppi" ma:indexed="true" ma:internalName="SaTyTosDocumentType" ma:readOnly="false">
      <xsd:simpleType>
        <xsd:restriction base="dms:Text"/>
      </xsd:simpleType>
    </xsd:element>
    <xsd:element name="SaTyTosDocumentTypeId" ma:index="14" nillable="true" ma:displayName="Dokumenttityypin tunnus" ma:hidden="true" ma:indexed="true" ma:internalName="SaTyTosDocumentTypeId">
      <xsd:simpleType>
        <xsd:restriction base="dms:Text"/>
      </xsd:simpleType>
    </xsd:element>
    <xsd:element name="SaTyTosPreservation" ma:index="15" nillable="true" ma:displayName="Säilytysaika" ma:hidden="true" ma:indexed="true" ma:internalName="SaTyTosPreservation">
      <xsd:simpleType>
        <xsd:restriction base="dms:Text"/>
      </xsd:simpleType>
    </xsd:element>
    <xsd:element name="SaTyDocumentYear" ma:index="16" nillable="true" ma:displayName="Vuosi" ma:decimals="0" ma:hidden="true" ma:internalName="SaTyDocumentYear" ma:percentage="FALSE">
      <xsd:simpleType>
        <xsd:restriction base="dms:Number">
          <xsd:maxInclusive value="2050"/>
          <xsd:minInclusive value="2010"/>
        </xsd:restriction>
      </xsd:simpleType>
    </xsd:element>
    <xsd:element name="SaTyDocumentStatus" ma:index="17" nillable="true" ma:displayName="Tila" ma:default="Luonnos" ma:internalName="SaTyDocumentStatus">
      <xsd:simpleType>
        <xsd:restriction base="dms:Choice">
          <xsd:enumeration value="Luonnos"/>
          <xsd:enumeration value="Valmis"/>
          <xsd:enumeration value="Arkistoitu"/>
        </xsd:restriction>
      </xsd:simpleType>
    </xsd:element>
    <xsd:element name="SaTyTosPublicity" ma:index="20" nillable="true" ma:displayName="Julkisuus" ma:hidden="true" ma:internalName="SaTyTosPublicity">
      <xsd:simpleType>
        <xsd:restriction base="dms:Text"/>
      </xsd:simpleType>
    </xsd:element>
    <xsd:element name="SaTyDocumentUserData" ma:index="31" nillable="true" ma:displayName="Henkilötietoja" ma:default="0" ma:hidden="true" ma:internalName="SaTyDocumentUserDat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746b9-21ea-4a10-94d5-c7e2d54bbe5a" elementFormDefault="qualified">
    <xsd:import namespace="http://schemas.microsoft.com/office/2006/documentManagement/types"/>
    <xsd:import namespace="http://schemas.microsoft.com/office/infopath/2007/PartnerControls"/>
    <xsd:element name="a9215f07bdd34c12927c30fd8ee294e2" ma:index="21" nillable="true" ma:taxonomy="true" ma:internalName="a9215f07bdd34c12927c30fd8ee294e2" ma:taxonomyFieldName="SaTyDocumentOrganisation" ma:displayName="Organisaatiorakenne" ma:readOnly="false" ma:default="" ma:fieldId="{a9215f07-bdd3-4c12-927c-30fd8ee294e2}" ma:sspId="42e88440-2203-4dc9-b854-10cc85d9cb65" ma:termSetId="4e8fc55d-bf43-4adc-9421-b3b49beece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1ca90bfa-5c65-4e15-bcf1-dafde7482d7d}" ma:internalName="TaxCatchAll" ma:showField="CatchAllData" ma:web="2433e0cc-3b3b-48c0-bdb1-a3551225a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1ca90bfa-5c65-4e15-bcf1-dafde7482d7d}" ma:internalName="TaxCatchAllLabel" ma:readOnly="true" ma:showField="CatchAllDataLabel" ma:web="2433e0cc-3b3b-48c0-bdb1-a3551225a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b386671deb464d8bb6062959db37ce" ma:index="25" nillable="true" ma:taxonomy="true" ma:internalName="f4b386671deb464d8bb6062959db37ce" ma:taxonomyFieldName="SaTyDocumentQuartal" ma:displayName="Osavuosi" ma:readOnly="false" ma:default="" ma:fieldId="{f4b38667-1deb-464d-8bb6-062959db37ce}" ma:sspId="42e88440-2203-4dc9-b854-10cc85d9cb65" ma:termSetId="895a9155-bcdc-4b0f-80ed-bd9ee6ec1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9f2945831442ffb2b72677709d8610" ma:index="27" nillable="true" ma:taxonomy="true" ma:internalName="p39f2945831442ffb2b72677709d8610" ma:taxonomyFieldName="SaTyDocumentMonth" ma:displayName="Kuukausi" ma:readOnly="false" ma:default="" ma:fieldId="{939f2945-8314-42ff-b2b7-2677709d8610}" ma:sspId="42e88440-2203-4dc9-b854-10cc85d9cb65" ma:termSetId="9349d5b0-8d30-4cc9-9bbe-b194ef7e7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7cab29b3b46f18713a0acc4648f6c" ma:index="29" nillable="true" ma:taxonomy="true" ma:internalName="g947cab29b3b46f18713a0acc4648f6c" ma:taxonomyFieldName="SaTyDocumentOtherTag" ma:displayName="Muu yksilöivä tieto" ma:readOnly="false" ma:default="" ma:fieldId="{0947cab2-9b3b-46f1-8713-a0acc4648f6c}" ma:sspId="42e88440-2203-4dc9-b854-10cc85d9cb65" ma:termSetId="fd54c402-2e62-4cf2-a566-0b7c3971290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aTyTosSecurityPeriod" ma:index="32" nillable="true" ma:displayName="Salassapitoaika" ma:internalName="SaTyTosSecurityPeriod">
      <xsd:simpleType>
        <xsd:restriction base="dms:Text"/>
      </xsd:simpleType>
    </xsd:element>
    <xsd:element name="SaTyTosSecurityPeriodRule" ma:index="33" nillable="true" ma:displayName="Salassapitoajan laskentaperuste" ma:internalName="SaTyTosSecurityPeriodRule">
      <xsd:simpleType>
        <xsd:restriction base="dms:Text"/>
      </xsd:simpleType>
    </xsd:element>
    <xsd:element name="SaTyTosSecurityPeriodRuleId" ma:index="34" nillable="true" ma:displayName="Salassapitoajan perusteen tunnus" ma:internalName="SaTyTosSecurityPeriodRuleId">
      <xsd:simpleType>
        <xsd:restriction base="dms:Text"/>
      </xsd:simpleType>
    </xsd:element>
    <xsd:element name="SaTyTosSecurityReason" ma:index="35" nillable="true" ma:displayName="Salassapitoperuste" ma:internalName="SaTyTosSecurityReason">
      <xsd:simpleType>
        <xsd:restriction base="dms:Text"/>
      </xsd:simpleType>
    </xsd:element>
    <xsd:element name="SaTyTosSecurityReasonId" ma:index="36" nillable="true" ma:displayName="Salassapitoperusteen tunnus" ma:internalName="SaTyTosSecurityReasonId">
      <xsd:simpleType>
        <xsd:restriction base="dms:Text"/>
      </xsd:simpleType>
    </xsd:element>
    <xsd:element name="SaTyTosUserDataRule" ma:index="37" nillable="true" ma:displayName="Henkilötietojen keräämisen peruste" ma:internalName="SaTyTosUserDataRule">
      <xsd:simpleType>
        <xsd:restriction base="dms:Text"/>
      </xsd:simpleType>
    </xsd:element>
    <xsd:element name="SaTyTosUserDataRuleId" ma:index="38" nillable="true" ma:displayName="Henkilötietojen perusteen tunnus" ma:internalName="SaTyTosUserDataRuleId">
      <xsd:simpleType>
        <xsd:restriction base="dms:Text"/>
      </xsd:simpleType>
    </xsd:element>
    <xsd:element name="SaTyDynastyDocumentGuid" ma:index="39" nillable="true" ma:displayName="Dynasty tunnus" ma:internalName="SaTyDynastyDocumentGuid">
      <xsd:simpleType>
        <xsd:restriction base="dms:Text"/>
      </xsd:simpleType>
    </xsd:element>
    <xsd:element name="SaTyDynastyDocumentUrl" ma:index="40" nillable="true" ma:displayName="Dynasty url" ma:internalName="SaTyDynastyDocumentUrl">
      <xsd:simpleType>
        <xsd:restriction base="dms:Note">
          <xsd:maxLength value="255"/>
        </xsd:restriction>
      </xsd:simpleType>
    </xsd:element>
    <xsd:element name="SaTyDynastyDirection" ma:index="41" nillable="true" ma:displayName="Dynasty suunta" ma:internalName="SaTyDynastyDirection">
      <xsd:simpleType>
        <xsd:restriction base="dms:Text"/>
      </xsd:simpleType>
    </xsd:element>
    <xsd:element name="SaTyDynastyIntStatus" ma:index="42" nillable="true" ma:displayName="Dynasty integration status" ma:internalName="SaTyDynastyInt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TyDynastyDocumentGuid xmlns="986746b9-21ea-4a10-94d5-c7e2d54bbe5a">a23157ab-d5e1-4b24-9fe5-1941d55181ad</SaTyDynastyDocumentGuid>
    <SaTyTosSecurityPeriodRuleId xmlns="986746b9-21ea-4a10-94d5-c7e2d54bbe5a">10</SaTyTosSecurityPeriodRuleId>
    <p39f2945831442ffb2b72677709d8610 xmlns="986746b9-21ea-4a10-94d5-c7e2d54bbe5a">
      <Terms xmlns="http://schemas.microsoft.com/office/infopath/2007/PartnerControls"/>
    </p39f2945831442ffb2b72677709d8610>
    <SaTyDynastyDocumentUrl xmlns="986746b9-21ea-4a10-94d5-c7e2d54bbe5a">https://dynasty.int.traficom.fi/dynasty/#/db/TRAFICOM/card/?r=%2Fdocument%2F98384</SaTyDynastyDocumentUrl>
    <SaTyTosSecurityPeriodRule xmlns="986746b9-21ea-4a10-94d5-c7e2d54bbe5a">Asiakirjan valmistuminen</SaTyTosSecurityPeriodRule>
    <SaTyTosUserDataRule xmlns="986746b9-21ea-4a10-94d5-c7e2d54bbe5a">Rekisterinpitäjän lakisääteisten velvoitteiden noudattaminen</SaTyTosUserDataRule>
    <SaTyTosUserDataRuleId xmlns="986746b9-21ea-4a10-94d5-c7e2d54bbe5a">3</SaTyTosUserDataRuleId>
    <SaTyTosSecurityReason xmlns="986746b9-21ea-4a10-94d5-c7e2d54bbe5a" xsi:nil="true"/>
    <TaxCatchAll xmlns="986746b9-21ea-4a10-94d5-c7e2d54bbe5a">
      <Value>11</Value>
      <Value>1</Value>
    </TaxCatchAll>
    <f4b386671deb464d8bb6062959db37ce xmlns="986746b9-21ea-4a10-94d5-c7e2d54bbe5a">
      <Terms xmlns="http://schemas.microsoft.com/office/infopath/2007/PartnerControls"/>
    </f4b386671deb464d8bb6062959db37ce>
    <SaTyDynastyIntStatus xmlns="986746b9-21ea-4a10-94d5-c7e2d54bbe5a">Document has been updated to Dynasty: True</SaTyDynastyIntStatus>
    <g947cab29b3b46f18713a0acc4648f6c xmlns="986746b9-21ea-4a10-94d5-c7e2d54bbe5a">
      <Terms xmlns="http://schemas.microsoft.com/office/infopath/2007/PartnerControls"/>
    </g947cab29b3b46f18713a0acc4648f6c>
    <SaTyTosSecurityPeriod xmlns="986746b9-21ea-4a10-94d5-c7e2d54bbe5a">0 v v</SaTyTosSecurityPeriod>
    <SaTyTosSecurityReasonId xmlns="986746b9-21ea-4a10-94d5-c7e2d54bbe5a" xsi:nil="true"/>
    <SaTyDynastyDirection xmlns="986746b9-21ea-4a10-94d5-c7e2d54bbe5a" xsi:nil="true"/>
    <a9215f07bdd34c12927c30fd8ee294e2 xmlns="986746b9-21ea-4a10-94d5-c7e2d54bbe5a">
      <Terms xmlns="http://schemas.microsoft.com/office/infopath/2007/PartnerControls"/>
    </a9215f07bdd34c12927c30fd8ee294e2>
    <SaTyTosIssueGroupId xmlns="2433e0cc-3b3b-48c0-bdb1-a3551225a728">00.03.03</SaTyTosIssueGroupId>
    <SaTyTosDocumentType xmlns="2433e0cc-3b3b-48c0-bdb1-a3551225a728">Esitys</SaTyTosDocumentType>
    <SaTyTosDocumentTypeId xmlns="2433e0cc-3b3b-48c0-bdb1-a3551225a728">Esitys</SaTyTosDocumentTypeId>
    <SaTyTosIssueGroup xmlns="2433e0cc-3b3b-48c0-bdb1-a3551225a728">Tiimityö</SaTyTosIssueGroup>
    <SaTyDocumentArchive xmlns="2433e0cc-3b3b-48c0-bdb1-a3551225a728">false</SaTyDocumentArchive>
    <SaTyTosPublicity xmlns="2433e0cc-3b3b-48c0-bdb1-a3551225a728">Julkinen</SaTyTosPublicity>
    <SaTyDocumentYear xmlns="2433e0cc-3b3b-48c0-bdb1-a3551225a728">2022</SaTyDocumentYear>
    <SaTyDocumentStatus xmlns="2433e0cc-3b3b-48c0-bdb1-a3551225a728">Luonnos</SaTyDocumentStatus>
    <SaTyTosTaskGroup xmlns="2433e0cc-3b3b-48c0-bdb1-a3551225a728">Sisäiset kokoukset ja työryhmätyöskentelyt</SaTyTosTaskGroup>
    <SaTyTosPreservation xmlns="2433e0cc-3b3b-48c0-bdb1-a3551225a728"> v</SaTyTosPreservation>
    <SaTyDocumentUserData xmlns="2433e0cc-3b3b-48c0-bdb1-a3551225a728">false</SaTyDocumentUserData>
    <SaTyTosTaskGroupId xmlns="2433e0cc-3b3b-48c0-bdb1-a3551225a728">00.03</SaTyTosTaskGroupI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54B1C8-B4A8-45F9-9053-A86A447C2B1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6894208-2E8F-4136-A81C-B3E3BA844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3e0cc-3b3b-48c0-bdb1-a3551225a728"/>
    <ds:schemaRef ds:uri="986746b9-21ea-4a10-94d5-c7e2d54bb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A0C6C8-E524-4738-B4D1-A1B3E895289B}">
  <ds:schemaRefs>
    <ds:schemaRef ds:uri="http://purl.org/dc/terms/"/>
    <ds:schemaRef ds:uri="http://schemas.microsoft.com/office/2006/documentManagement/types"/>
    <ds:schemaRef ds:uri="2433e0cc-3b3b-48c0-bdb1-a3551225a728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86746b9-21ea-4a10-94d5-c7e2d54bbe5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38E87A8-BDF3-48E6-831F-821EDC5D2A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Traficom Tulli ajankohtaiset raideliikenneasiat</Template>
  <TotalTime>1114</TotalTime>
  <Words>2215</Words>
  <Application>Microsoft Office PowerPoint</Application>
  <PresentationFormat>Laajakuva</PresentationFormat>
  <Paragraphs>315</Paragraphs>
  <Slides>39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6" baseType="lpstr">
      <vt:lpstr>Arial</vt:lpstr>
      <vt:lpstr>Calibri</vt:lpstr>
      <vt:lpstr>Verdana</vt:lpstr>
      <vt:lpstr>Wingdings</vt:lpstr>
      <vt:lpstr>Wingdings 3</vt:lpstr>
      <vt:lpstr>Traficom su</vt:lpstr>
      <vt:lpstr>LVM suomi laaja</vt:lpstr>
      <vt:lpstr>Säädösinfo 1.12.2022</vt:lpstr>
      <vt:lpstr>Ohjelma</vt:lpstr>
      <vt:lpstr>Katsaus Traficomin raideliikenteen vuoteen 2023</vt:lpstr>
      <vt:lpstr>Vuoden 2023 valmistelua</vt:lpstr>
      <vt:lpstr>      Ajankohtaista raideliikenteessä – ja katsaus eduskuntakauden 2019-23 säädöshankkeisiin    </vt:lpstr>
      <vt:lpstr>Yleistä   </vt:lpstr>
      <vt:lpstr>Lyhyt katsaus hallituskaudella 2019-2023 tehtyihin raideliikennelain muutoksiin </vt:lpstr>
      <vt:lpstr>EU-rintamalla ollut samaan aikaan hiljaisempaa </vt:lpstr>
      <vt:lpstr>EU:n tulevia säädöshankkeita </vt:lpstr>
      <vt:lpstr>Itäliikenteestä </vt:lpstr>
      <vt:lpstr>Ajankohtaiset EU-asiat: YTE-uudistus</vt:lpstr>
      <vt:lpstr>Käsittelyn vaihe</vt:lpstr>
      <vt:lpstr>Julkiset kuulemiset</vt:lpstr>
      <vt:lpstr>Isoimmat muutokset (1)</vt:lpstr>
      <vt:lpstr>Isoimmat muutokset (2)</vt:lpstr>
      <vt:lpstr>Isoimmat muutokset (3)</vt:lpstr>
      <vt:lpstr>Mitä helmikuun 2023 jälkeen</vt:lpstr>
      <vt:lpstr>Ajankohtaiset EU-asiat: veturinkuljettajadirektiivin uudistaminen</vt:lpstr>
      <vt:lpstr>EU-suuntaviivat uudistamisen taustalla</vt:lpstr>
      <vt:lpstr>Vaikutusten arviointi</vt:lpstr>
      <vt:lpstr>Vaikutusten arviointi</vt:lpstr>
      <vt:lpstr>Vaikutusten arviointi</vt:lpstr>
      <vt:lpstr>Suomelle keskeiset asiat valmistelussa</vt:lpstr>
      <vt:lpstr>Jatkotoimenpiteet</vt:lpstr>
      <vt:lpstr>Ajankohtaiset EU-asiat: Muut käynnissä olevat EU-hankkeet</vt:lpstr>
      <vt:lpstr>Muut hankkeet</vt:lpstr>
      <vt:lpstr>Ajankohtaiset määräyshankkeet: kaupunkiraide-liikennemääräys</vt:lpstr>
      <vt:lpstr>Määräyshankepäätös: Kaupunkiraideliikenne</vt:lpstr>
      <vt:lpstr>Uutta määräyksessä</vt:lpstr>
      <vt:lpstr>Ajankohtaiset määräyshankkeet: muut käynnissä olevat hankkeet</vt:lpstr>
      <vt:lpstr>  </vt:lpstr>
      <vt:lpstr>Missä mennään toimintavarmuudessa?</vt:lpstr>
      <vt:lpstr>Missä mennään toimintavarmuuden/varautumisen osalta?</vt:lpstr>
      <vt:lpstr>Kyberturvallisuuden edistämistä raideliikenteessä koskevan suosituksen päivittäminen</vt:lpstr>
      <vt:lpstr>Nykytilanne</vt:lpstr>
      <vt:lpstr>Ehdotus päivitykseksi 2022 – keskeiset muutokset</vt:lpstr>
      <vt:lpstr>Katsaus Traficomin ohjetyöhön</vt:lpstr>
      <vt:lpstr>Ajankohtaista ohjetyöstä</vt:lpstr>
      <vt:lpstr>Kysymyksiä ja  keskustelua</vt:lpstr>
    </vt:vector>
  </TitlesOfParts>
  <Company>Viestintävirasto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Turvallisuuslupaan liittyviä nostoja</dc:title>
  <dc:creator>Sainio Kaisa</dc:creator>
  <cp:lastModifiedBy>Kari Anni</cp:lastModifiedBy>
  <cp:revision>75</cp:revision>
  <dcterms:created xsi:type="dcterms:W3CDTF">2022-09-21T06:09:04Z</dcterms:created>
  <dcterms:modified xsi:type="dcterms:W3CDTF">2022-12-05T06:12:23Z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0x0101000EC482A17D284AEE8290D09FC0D2D6D200C589622A2BFC49F09A63EB8A040062500006244C8504BFD9408908BDF32304909F</vt:lpwstr>
  </property>
  <property fmtid="{D5CDD505-2E9C-101B-9397-08002B2CF9AE}" pid="3" name="od82ff796f8549e7b48b0e43c70930a6">
    <vt:lpwstr>Suomi|88d960e6-e76c-48a2-b607-f1600797b640</vt:lpwstr>
  </property>
  <property fmtid="{D5CDD505-2E9C-101B-9397-08002B2CF9AE}" pid="4" name="SaTyDocumentQuartal">
    <vt:lpwstr/>
  </property>
  <property fmtid="{D5CDD505-2E9C-101B-9397-08002B2CF9AE}" pid="5" name="eb88049090c34051aae092bae2056bc2">
    <vt:lpwstr>Mallipohja|8556560e-d2f7-4107-a309-72029ebfa072</vt:lpwstr>
  </property>
  <property fmtid="{D5CDD505-2E9C-101B-9397-08002B2CF9AE}" pid="6" name="SaTyTosKeywords">
    <vt:lpwstr>11;#Mallipohja|8556560e-d2f7-4107-a309-72029ebfa072</vt:lpwstr>
  </property>
  <property fmtid="{D5CDD505-2E9C-101B-9397-08002B2CF9AE}" pid="7" name="SaTyDocumentLanguage">
    <vt:lpwstr>1;#Suomi|88d960e6-e76c-48a2-b607-f1600797b640</vt:lpwstr>
  </property>
  <property fmtid="{D5CDD505-2E9C-101B-9397-08002B2CF9AE}" pid="8" name="SaTyDocumentOtherTag">
    <vt:lpwstr/>
  </property>
  <property fmtid="{D5CDD505-2E9C-101B-9397-08002B2CF9AE}" pid="9" name="SaTyDocumentOrganisation">
    <vt:lpwstr/>
  </property>
  <property fmtid="{D5CDD505-2E9C-101B-9397-08002B2CF9AE}" pid="10" name="SaTyDocumentMonth">
    <vt:lpwstr/>
  </property>
  <property fmtid="{D5CDD505-2E9C-101B-9397-08002B2CF9AE}" pid="11" name="SaTyMeetingsType">
    <vt:lpwstr/>
  </property>
  <property fmtid="{D5CDD505-2E9C-101B-9397-08002B2CF9AE}" pid="12" name="F4F73312BE8245229D72514D0D9EBF39">
    <vt:lpwstr/>
  </property>
</Properties>
</file>